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699" r:id="rId6"/>
    <p:sldMasterId id="2147483706" r:id="rId7"/>
    <p:sldMasterId id="2147483728" r:id="rId8"/>
    <p:sldMasterId id="2147483742" r:id="rId9"/>
  </p:sldMasterIdLst>
  <p:notesMasterIdLst>
    <p:notesMasterId r:id="rId51"/>
  </p:notesMasterIdLst>
  <p:sldIdLst>
    <p:sldId id="2134960063" r:id="rId10"/>
    <p:sldId id="2134960035" r:id="rId11"/>
    <p:sldId id="2134960102" r:id="rId12"/>
    <p:sldId id="2134961277" r:id="rId13"/>
    <p:sldId id="2134961263" r:id="rId14"/>
    <p:sldId id="2134960041" r:id="rId15"/>
    <p:sldId id="2147472524" r:id="rId16"/>
    <p:sldId id="2147472870" r:id="rId17"/>
    <p:sldId id="2147472875" r:id="rId18"/>
    <p:sldId id="2147472692" r:id="rId19"/>
    <p:sldId id="2147472695" r:id="rId20"/>
    <p:sldId id="2147472697" r:id="rId21"/>
    <p:sldId id="2147378822" r:id="rId22"/>
    <p:sldId id="2147472699" r:id="rId23"/>
    <p:sldId id="2147472704" r:id="rId24"/>
    <p:sldId id="2147472515" r:id="rId25"/>
    <p:sldId id="2147472700" r:id="rId26"/>
    <p:sldId id="2147472656" r:id="rId27"/>
    <p:sldId id="2147472560" r:id="rId28"/>
    <p:sldId id="2134960079" r:id="rId29"/>
    <p:sldId id="2134960095" r:id="rId30"/>
    <p:sldId id="2147472576" r:id="rId31"/>
    <p:sldId id="2134961087" r:id="rId32"/>
    <p:sldId id="2147378767" r:id="rId33"/>
    <p:sldId id="2147378751" r:id="rId34"/>
    <p:sldId id="2145720891" r:id="rId35"/>
    <p:sldId id="2147378749" r:id="rId36"/>
    <p:sldId id="2147472580" r:id="rId37"/>
    <p:sldId id="2147472562" r:id="rId38"/>
    <p:sldId id="2147472572" r:id="rId39"/>
    <p:sldId id="2147472539" r:id="rId40"/>
    <p:sldId id="2147472533" r:id="rId41"/>
    <p:sldId id="2147472541" r:id="rId42"/>
    <p:sldId id="2134960078" r:id="rId43"/>
    <p:sldId id="2147472531" r:id="rId44"/>
    <p:sldId id="2134961283" r:id="rId45"/>
    <p:sldId id="2147472547" r:id="rId46"/>
    <p:sldId id="4415" r:id="rId47"/>
    <p:sldId id="2147472553" r:id="rId48"/>
    <p:sldId id="2147472530" r:id="rId49"/>
    <p:sldId id="2134960103"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omplishments &amp; Service" id="{0FF1C645-9B13-4981-9DF5-B56EF670E07A}">
          <p14:sldIdLst>
            <p14:sldId id="2134960063"/>
            <p14:sldId id="2134960035"/>
            <p14:sldId id="2134960102"/>
            <p14:sldId id="2134961277"/>
            <p14:sldId id="2134961263"/>
            <p14:sldId id="2134960041"/>
          </p14:sldIdLst>
        </p14:section>
        <p14:section name="Path Forward" id="{E7705D68-C7A0-427D-B31B-490B0CA6ECBB}">
          <p14:sldIdLst>
            <p14:sldId id="2147472524"/>
          </p14:sldIdLst>
        </p14:section>
        <p14:section name="Network" id="{C55883C9-B5BE-4760-AD28-869DE454EED0}">
          <p14:sldIdLst>
            <p14:sldId id="2147472870"/>
            <p14:sldId id="2147472875"/>
            <p14:sldId id="2147472692"/>
            <p14:sldId id="2147472695"/>
            <p14:sldId id="2147472697"/>
            <p14:sldId id="2147378822"/>
            <p14:sldId id="2147472699"/>
            <p14:sldId id="2147472704"/>
            <p14:sldId id="2147472515"/>
            <p14:sldId id="2147472700"/>
            <p14:sldId id="2147472656"/>
          </p14:sldIdLst>
        </p14:section>
        <p14:section name="Breakout Session - Sales &amp; Marketing" id="{099211E3-E6C2-40AF-BD8E-FEF279EC3A1F}">
          <p14:sldIdLst>
            <p14:sldId id="2147472560"/>
            <p14:sldId id="2134960079"/>
            <p14:sldId id="2134960095"/>
            <p14:sldId id="2147472576"/>
            <p14:sldId id="2134961087"/>
            <p14:sldId id="2147378767"/>
            <p14:sldId id="2147378751"/>
            <p14:sldId id="2145720891"/>
            <p14:sldId id="2147378749"/>
          </p14:sldIdLst>
        </p14:section>
        <p14:section name="Peak" id="{4C01B436-E996-428B-AAC5-8E09A5728DE4}">
          <p14:sldIdLst>
            <p14:sldId id="2147472580"/>
            <p14:sldId id="2147472562"/>
            <p14:sldId id="2147472572"/>
          </p14:sldIdLst>
        </p14:section>
        <p14:section name="Capital" id="{33E915EA-3BB5-4518-990C-086B7BE20449}">
          <p14:sldIdLst>
            <p14:sldId id="2147472539"/>
            <p14:sldId id="2147472533"/>
            <p14:sldId id="2147472541"/>
            <p14:sldId id="2134960078"/>
            <p14:sldId id="2147472531"/>
            <p14:sldId id="2134961283"/>
          </p14:sldIdLst>
        </p14:section>
        <p14:section name="Employee Engagement" id="{1E46A932-4E35-44BB-93E5-3B0ECE52C61C}">
          <p14:sldIdLst>
            <p14:sldId id="2147472547"/>
            <p14:sldId id="4415"/>
          </p14:sldIdLst>
        </p14:section>
        <p14:section name="End" id="{BCD14DB7-B9C2-4BAF-8364-7F4FC2575456}">
          <p14:sldIdLst>
            <p14:sldId id="2147472553"/>
            <p14:sldId id="2147472530"/>
            <p14:sldId id="21349601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Gregory T - Washington, DC" initials="WGT-WD" lastIdx="4" clrIdx="0">
    <p:extLst>
      <p:ext uri="{19B8F6BF-5375-455C-9EA6-DF929625EA0E}">
        <p15:presenceInfo xmlns:p15="http://schemas.microsoft.com/office/powerpoint/2012/main" userId="S::Gregory.T.White@usps.gov::d0622ec8-f12f-4d2b-8c9d-f39acc4132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4287"/>
    <a:srgbClr val="FFFFFF"/>
    <a:srgbClr val="F6F6F6"/>
    <a:srgbClr val="E3C0C0"/>
    <a:srgbClr val="005A92"/>
    <a:srgbClr val="F2F2F2"/>
    <a:srgbClr val="C00000"/>
    <a:srgbClr val="004FAC"/>
    <a:srgbClr val="007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702" autoAdjust="0"/>
  </p:normalViewPr>
  <p:slideViewPr>
    <p:cSldViewPr snapToGrid="0">
      <p:cViewPr varScale="1">
        <p:scale>
          <a:sx n="76" d="100"/>
          <a:sy n="76" d="100"/>
        </p:scale>
        <p:origin x="19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boe, Steven E - Washington, DC" userId="d4641706-ac55-426c-9214-eb743fe1b62c" providerId="ADAL" clId="{E4C5C035-4AA5-4A1F-BB7D-2CEFF4DF2C2F}"/>
    <pc:docChg chg="modSld">
      <pc:chgData name="Jarboe, Steven E - Washington, DC" userId="d4641706-ac55-426c-9214-eb743fe1b62c" providerId="ADAL" clId="{E4C5C035-4AA5-4A1F-BB7D-2CEFF4DF2C2F}" dt="2023-07-13T15:16:46.888" v="42" actId="5793"/>
      <pc:docMkLst>
        <pc:docMk/>
      </pc:docMkLst>
      <pc:sldChg chg="modNotesTx">
        <pc:chgData name="Jarboe, Steven E - Washington, DC" userId="d4641706-ac55-426c-9214-eb743fe1b62c" providerId="ADAL" clId="{E4C5C035-4AA5-4A1F-BB7D-2CEFF4DF2C2F}" dt="2023-07-13T15:16:19.171" v="38" actId="6549"/>
        <pc:sldMkLst>
          <pc:docMk/>
          <pc:sldMk cId="2861624619" sldId="4415"/>
        </pc:sldMkLst>
      </pc:sldChg>
      <pc:sldChg chg="modNotesTx">
        <pc:chgData name="Jarboe, Steven E - Washington, DC" userId="d4641706-ac55-426c-9214-eb743fe1b62c" providerId="ADAL" clId="{E4C5C035-4AA5-4A1F-BB7D-2CEFF4DF2C2F}" dt="2023-07-13T15:13:31.772" v="1" actId="6549"/>
        <pc:sldMkLst>
          <pc:docMk/>
          <pc:sldMk cId="1316327752" sldId="2134960035"/>
        </pc:sldMkLst>
      </pc:sldChg>
      <pc:sldChg chg="modNotesTx">
        <pc:chgData name="Jarboe, Steven E - Washington, DC" userId="d4641706-ac55-426c-9214-eb743fe1b62c" providerId="ADAL" clId="{E4C5C035-4AA5-4A1F-BB7D-2CEFF4DF2C2F}" dt="2023-07-13T15:13:44.299" v="6" actId="6549"/>
        <pc:sldMkLst>
          <pc:docMk/>
          <pc:sldMk cId="3761183005" sldId="2134960041"/>
        </pc:sldMkLst>
      </pc:sldChg>
      <pc:sldChg chg="modNotesTx">
        <pc:chgData name="Jarboe, Steven E - Washington, DC" userId="d4641706-ac55-426c-9214-eb743fe1b62c" providerId="ADAL" clId="{E4C5C035-4AA5-4A1F-BB7D-2CEFF4DF2C2F}" dt="2023-07-13T15:16:46.888" v="42" actId="5793"/>
        <pc:sldMkLst>
          <pc:docMk/>
          <pc:sldMk cId="2305772303" sldId="2134960063"/>
        </pc:sldMkLst>
      </pc:sldChg>
      <pc:sldChg chg="modNotesTx">
        <pc:chgData name="Jarboe, Steven E - Washington, DC" userId="d4641706-ac55-426c-9214-eb743fe1b62c" providerId="ADAL" clId="{E4C5C035-4AA5-4A1F-BB7D-2CEFF4DF2C2F}" dt="2023-07-13T15:15:55.459" v="30" actId="6549"/>
        <pc:sldMkLst>
          <pc:docMk/>
          <pc:sldMk cId="1085371523" sldId="2134960078"/>
        </pc:sldMkLst>
      </pc:sldChg>
      <pc:sldChg chg="modNotesTx">
        <pc:chgData name="Jarboe, Steven E - Washington, DC" userId="d4641706-ac55-426c-9214-eb743fe1b62c" providerId="ADAL" clId="{E4C5C035-4AA5-4A1F-BB7D-2CEFF4DF2C2F}" dt="2023-07-13T15:14:36.280" v="22" actId="6549"/>
        <pc:sldMkLst>
          <pc:docMk/>
          <pc:sldMk cId="2252345351" sldId="2134960079"/>
        </pc:sldMkLst>
      </pc:sldChg>
      <pc:sldChg chg="modNotesTx">
        <pc:chgData name="Jarboe, Steven E - Washington, DC" userId="d4641706-ac55-426c-9214-eb743fe1b62c" providerId="ADAL" clId="{E4C5C035-4AA5-4A1F-BB7D-2CEFF4DF2C2F}" dt="2023-07-13T15:14:39.289" v="23" actId="6549"/>
        <pc:sldMkLst>
          <pc:docMk/>
          <pc:sldMk cId="1025275099" sldId="2134960095"/>
        </pc:sldMkLst>
      </pc:sldChg>
      <pc:sldChg chg="modNotesTx">
        <pc:chgData name="Jarboe, Steven E - Washington, DC" userId="d4641706-ac55-426c-9214-eb743fe1b62c" providerId="ADAL" clId="{E4C5C035-4AA5-4A1F-BB7D-2CEFF4DF2C2F}" dt="2023-07-13T15:13:35.961" v="3" actId="6549"/>
        <pc:sldMkLst>
          <pc:docMk/>
          <pc:sldMk cId="4278006728" sldId="2134960102"/>
        </pc:sldMkLst>
      </pc:sldChg>
      <pc:sldChg chg="modNotesTx">
        <pc:chgData name="Jarboe, Steven E - Washington, DC" userId="d4641706-ac55-426c-9214-eb743fe1b62c" providerId="ADAL" clId="{E4C5C035-4AA5-4A1F-BB7D-2CEFF4DF2C2F}" dt="2023-07-13T15:16:29.476" v="41" actId="6549"/>
        <pc:sldMkLst>
          <pc:docMk/>
          <pc:sldMk cId="3608238130" sldId="2134960103"/>
        </pc:sldMkLst>
      </pc:sldChg>
      <pc:sldChg chg="modNotesTx">
        <pc:chgData name="Jarboe, Steven E - Washington, DC" userId="d4641706-ac55-426c-9214-eb743fe1b62c" providerId="ADAL" clId="{E4C5C035-4AA5-4A1F-BB7D-2CEFF4DF2C2F}" dt="2023-07-13T15:14:46.475" v="25" actId="6549"/>
        <pc:sldMkLst>
          <pc:docMk/>
          <pc:sldMk cId="1657435475" sldId="2134961087"/>
        </pc:sldMkLst>
      </pc:sldChg>
      <pc:sldChg chg="modNotesTx">
        <pc:chgData name="Jarboe, Steven E - Washington, DC" userId="d4641706-ac55-426c-9214-eb743fe1b62c" providerId="ADAL" clId="{E4C5C035-4AA5-4A1F-BB7D-2CEFF4DF2C2F}" dt="2023-07-13T15:13:41.443" v="5" actId="6549"/>
        <pc:sldMkLst>
          <pc:docMk/>
          <pc:sldMk cId="2724403244" sldId="2134961263"/>
        </pc:sldMkLst>
      </pc:sldChg>
      <pc:sldChg chg="modNotesTx">
        <pc:chgData name="Jarboe, Steven E - Washington, DC" userId="d4641706-ac55-426c-9214-eb743fe1b62c" providerId="ADAL" clId="{E4C5C035-4AA5-4A1F-BB7D-2CEFF4DF2C2F}" dt="2023-07-13T15:13:38.972" v="4" actId="6549"/>
        <pc:sldMkLst>
          <pc:docMk/>
          <pc:sldMk cId="2484141360" sldId="2134961277"/>
        </pc:sldMkLst>
      </pc:sldChg>
      <pc:sldChg chg="modNotesTx">
        <pc:chgData name="Jarboe, Steven E - Washington, DC" userId="d4641706-ac55-426c-9214-eb743fe1b62c" providerId="ADAL" clId="{E4C5C035-4AA5-4A1F-BB7D-2CEFF4DF2C2F}" dt="2023-07-13T15:16:12.529" v="36" actId="6549"/>
        <pc:sldMkLst>
          <pc:docMk/>
          <pc:sldMk cId="172332603" sldId="2134961283"/>
        </pc:sldMkLst>
      </pc:sldChg>
      <pc:sldChg chg="modNotesTx">
        <pc:chgData name="Jarboe, Steven E - Washington, DC" userId="d4641706-ac55-426c-9214-eb743fe1b62c" providerId="ADAL" clId="{E4C5C035-4AA5-4A1F-BB7D-2CEFF4DF2C2F}" dt="2023-07-13T15:14:11.069" v="14" actId="6549"/>
        <pc:sldMkLst>
          <pc:docMk/>
          <pc:sldMk cId="4275175252" sldId="2147378822"/>
        </pc:sldMkLst>
      </pc:sldChg>
      <pc:sldChg chg="modNotesTx">
        <pc:chgData name="Jarboe, Steven E - Washington, DC" userId="d4641706-ac55-426c-9214-eb743fe1b62c" providerId="ADAL" clId="{E4C5C035-4AA5-4A1F-BB7D-2CEFF4DF2C2F}" dt="2023-07-13T15:14:23.395" v="18" actId="6549"/>
        <pc:sldMkLst>
          <pc:docMk/>
          <pc:sldMk cId="3028151567" sldId="2147472515"/>
        </pc:sldMkLst>
      </pc:sldChg>
      <pc:sldChg chg="modNotesTx">
        <pc:chgData name="Jarboe, Steven E - Washington, DC" userId="d4641706-ac55-426c-9214-eb743fe1b62c" providerId="ADAL" clId="{E4C5C035-4AA5-4A1F-BB7D-2CEFF4DF2C2F}" dt="2023-07-13T15:13:50.564" v="8" actId="6549"/>
        <pc:sldMkLst>
          <pc:docMk/>
          <pc:sldMk cId="1658782525" sldId="2147472524"/>
        </pc:sldMkLst>
      </pc:sldChg>
      <pc:sldChg chg="modNotesTx">
        <pc:chgData name="Jarboe, Steven E - Washington, DC" userId="d4641706-ac55-426c-9214-eb743fe1b62c" providerId="ADAL" clId="{E4C5C035-4AA5-4A1F-BB7D-2CEFF4DF2C2F}" dt="2023-07-13T15:16:25.652" v="40" actId="6549"/>
        <pc:sldMkLst>
          <pc:docMk/>
          <pc:sldMk cId="3490337752" sldId="2147472530"/>
        </pc:sldMkLst>
      </pc:sldChg>
      <pc:sldChg chg="modNotesTx">
        <pc:chgData name="Jarboe, Steven E - Washington, DC" userId="d4641706-ac55-426c-9214-eb743fe1b62c" providerId="ADAL" clId="{E4C5C035-4AA5-4A1F-BB7D-2CEFF4DF2C2F}" dt="2023-07-13T15:16:07.117" v="33" actId="6549"/>
        <pc:sldMkLst>
          <pc:docMk/>
          <pc:sldMk cId="2490664361" sldId="2147472531"/>
        </pc:sldMkLst>
      </pc:sldChg>
      <pc:sldChg chg="modNotesTx">
        <pc:chgData name="Jarboe, Steven E - Washington, DC" userId="d4641706-ac55-426c-9214-eb743fe1b62c" providerId="ADAL" clId="{E4C5C035-4AA5-4A1F-BB7D-2CEFF4DF2C2F}" dt="2023-07-13T15:16:01.090" v="32" actId="6549"/>
        <pc:sldMkLst>
          <pc:docMk/>
          <pc:sldMk cId="1069705822" sldId="2147472533"/>
        </pc:sldMkLst>
      </pc:sldChg>
      <pc:sldChg chg="modNotesTx">
        <pc:chgData name="Jarboe, Steven E - Washington, DC" userId="d4641706-ac55-426c-9214-eb743fe1b62c" providerId="ADAL" clId="{E4C5C035-4AA5-4A1F-BB7D-2CEFF4DF2C2F}" dt="2023-07-13T15:15:50.661" v="29" actId="6549"/>
        <pc:sldMkLst>
          <pc:docMk/>
          <pc:sldMk cId="1514921499" sldId="2147472539"/>
        </pc:sldMkLst>
      </pc:sldChg>
      <pc:sldChg chg="modNotesTx">
        <pc:chgData name="Jarboe, Steven E - Washington, DC" userId="d4641706-ac55-426c-9214-eb743fe1b62c" providerId="ADAL" clId="{E4C5C035-4AA5-4A1F-BB7D-2CEFF4DF2C2F}" dt="2023-07-13T15:15:58.302" v="31" actId="6549"/>
        <pc:sldMkLst>
          <pc:docMk/>
          <pc:sldMk cId="4234540250" sldId="2147472541"/>
        </pc:sldMkLst>
      </pc:sldChg>
      <pc:sldChg chg="modNotesTx">
        <pc:chgData name="Jarboe, Steven E - Washington, DC" userId="d4641706-ac55-426c-9214-eb743fe1b62c" providerId="ADAL" clId="{E4C5C035-4AA5-4A1F-BB7D-2CEFF4DF2C2F}" dt="2023-07-13T15:16:16.169" v="37" actId="6549"/>
        <pc:sldMkLst>
          <pc:docMk/>
          <pc:sldMk cId="361516447" sldId="2147472547"/>
        </pc:sldMkLst>
      </pc:sldChg>
      <pc:sldChg chg="modNotesTx">
        <pc:chgData name="Jarboe, Steven E - Washington, DC" userId="d4641706-ac55-426c-9214-eb743fe1b62c" providerId="ADAL" clId="{E4C5C035-4AA5-4A1F-BB7D-2CEFF4DF2C2F}" dt="2023-07-13T15:16:22.643" v="39" actId="6549"/>
        <pc:sldMkLst>
          <pc:docMk/>
          <pc:sldMk cId="804794375" sldId="2147472553"/>
        </pc:sldMkLst>
      </pc:sldChg>
      <pc:sldChg chg="modNotesTx">
        <pc:chgData name="Jarboe, Steven E - Washington, DC" userId="d4641706-ac55-426c-9214-eb743fe1b62c" providerId="ADAL" clId="{E4C5C035-4AA5-4A1F-BB7D-2CEFF4DF2C2F}" dt="2023-07-13T15:14:33.510" v="21" actId="6549"/>
        <pc:sldMkLst>
          <pc:docMk/>
          <pc:sldMk cId="825136226" sldId="2147472560"/>
        </pc:sldMkLst>
      </pc:sldChg>
      <pc:sldChg chg="modNotesTx">
        <pc:chgData name="Jarboe, Steven E - Washington, DC" userId="d4641706-ac55-426c-9214-eb743fe1b62c" providerId="ADAL" clId="{E4C5C035-4AA5-4A1F-BB7D-2CEFF4DF2C2F}" dt="2023-07-13T15:14:58.766" v="27" actId="6549"/>
        <pc:sldMkLst>
          <pc:docMk/>
          <pc:sldMk cId="3427862800" sldId="2147472562"/>
        </pc:sldMkLst>
      </pc:sldChg>
      <pc:sldChg chg="modNotesTx">
        <pc:chgData name="Jarboe, Steven E - Washington, DC" userId="d4641706-ac55-426c-9214-eb743fe1b62c" providerId="ADAL" clId="{E4C5C035-4AA5-4A1F-BB7D-2CEFF4DF2C2F}" dt="2023-07-13T15:15:02.357" v="28" actId="6549"/>
        <pc:sldMkLst>
          <pc:docMk/>
          <pc:sldMk cId="332420601" sldId="2147472572"/>
        </pc:sldMkLst>
      </pc:sldChg>
      <pc:sldChg chg="modNotesTx">
        <pc:chgData name="Jarboe, Steven E - Washington, DC" userId="d4641706-ac55-426c-9214-eb743fe1b62c" providerId="ADAL" clId="{E4C5C035-4AA5-4A1F-BB7D-2CEFF4DF2C2F}" dt="2023-07-13T15:14:42.781" v="24" actId="6549"/>
        <pc:sldMkLst>
          <pc:docMk/>
          <pc:sldMk cId="3433120682" sldId="2147472576"/>
        </pc:sldMkLst>
      </pc:sldChg>
      <pc:sldChg chg="modNotesTx">
        <pc:chgData name="Jarboe, Steven E - Washington, DC" userId="d4641706-ac55-426c-9214-eb743fe1b62c" providerId="ADAL" clId="{E4C5C035-4AA5-4A1F-BB7D-2CEFF4DF2C2F}" dt="2023-07-13T15:14:56.244" v="26" actId="6549"/>
        <pc:sldMkLst>
          <pc:docMk/>
          <pc:sldMk cId="2526666446" sldId="2147472580"/>
        </pc:sldMkLst>
      </pc:sldChg>
      <pc:sldChg chg="modNotesTx">
        <pc:chgData name="Jarboe, Steven E - Washington, DC" userId="d4641706-ac55-426c-9214-eb743fe1b62c" providerId="ADAL" clId="{E4C5C035-4AA5-4A1F-BB7D-2CEFF4DF2C2F}" dt="2023-07-13T15:14:30.165" v="20" actId="6549"/>
        <pc:sldMkLst>
          <pc:docMk/>
          <pc:sldMk cId="3780154892" sldId="2147472656"/>
        </pc:sldMkLst>
      </pc:sldChg>
      <pc:sldChg chg="modNotesTx">
        <pc:chgData name="Jarboe, Steven E - Washington, DC" userId="d4641706-ac55-426c-9214-eb743fe1b62c" providerId="ADAL" clId="{E4C5C035-4AA5-4A1F-BB7D-2CEFF4DF2C2F}" dt="2023-07-13T15:14:00.808" v="11" actId="6549"/>
        <pc:sldMkLst>
          <pc:docMk/>
          <pc:sldMk cId="828421285" sldId="2147472692"/>
        </pc:sldMkLst>
      </pc:sldChg>
      <pc:sldChg chg="modNotesTx">
        <pc:chgData name="Jarboe, Steven E - Washington, DC" userId="d4641706-ac55-426c-9214-eb743fe1b62c" providerId="ADAL" clId="{E4C5C035-4AA5-4A1F-BB7D-2CEFF4DF2C2F}" dt="2023-07-13T15:14:04.497" v="12" actId="6549"/>
        <pc:sldMkLst>
          <pc:docMk/>
          <pc:sldMk cId="3633583855" sldId="2147472695"/>
        </pc:sldMkLst>
      </pc:sldChg>
      <pc:sldChg chg="modNotesTx">
        <pc:chgData name="Jarboe, Steven E - Washington, DC" userId="d4641706-ac55-426c-9214-eb743fe1b62c" providerId="ADAL" clId="{E4C5C035-4AA5-4A1F-BB7D-2CEFF4DF2C2F}" dt="2023-07-13T15:14:07.536" v="13" actId="6549"/>
        <pc:sldMkLst>
          <pc:docMk/>
          <pc:sldMk cId="3253547575" sldId="2147472697"/>
        </pc:sldMkLst>
      </pc:sldChg>
      <pc:sldChg chg="modNotesTx">
        <pc:chgData name="Jarboe, Steven E - Washington, DC" userId="d4641706-ac55-426c-9214-eb743fe1b62c" providerId="ADAL" clId="{E4C5C035-4AA5-4A1F-BB7D-2CEFF4DF2C2F}" dt="2023-07-13T15:14:13.550" v="15" actId="6549"/>
        <pc:sldMkLst>
          <pc:docMk/>
          <pc:sldMk cId="3654618540" sldId="2147472699"/>
        </pc:sldMkLst>
      </pc:sldChg>
      <pc:sldChg chg="modNotesTx">
        <pc:chgData name="Jarboe, Steven E - Washington, DC" userId="d4641706-ac55-426c-9214-eb743fe1b62c" providerId="ADAL" clId="{E4C5C035-4AA5-4A1F-BB7D-2CEFF4DF2C2F}" dt="2023-07-13T15:14:26.340" v="19" actId="6549"/>
        <pc:sldMkLst>
          <pc:docMk/>
          <pc:sldMk cId="3604527377" sldId="2147472700"/>
        </pc:sldMkLst>
      </pc:sldChg>
      <pc:sldChg chg="modNotesTx">
        <pc:chgData name="Jarboe, Steven E - Washington, DC" userId="d4641706-ac55-426c-9214-eb743fe1b62c" providerId="ADAL" clId="{E4C5C035-4AA5-4A1F-BB7D-2CEFF4DF2C2F}" dt="2023-07-13T15:14:18.409" v="17" actId="6549"/>
        <pc:sldMkLst>
          <pc:docMk/>
          <pc:sldMk cId="1819114690" sldId="2147472704"/>
        </pc:sldMkLst>
      </pc:sldChg>
      <pc:sldChg chg="modNotesTx">
        <pc:chgData name="Jarboe, Steven E - Washington, DC" userId="d4641706-ac55-426c-9214-eb743fe1b62c" providerId="ADAL" clId="{E4C5C035-4AA5-4A1F-BB7D-2CEFF4DF2C2F}" dt="2023-07-13T15:13:53.591" v="9" actId="6549"/>
        <pc:sldMkLst>
          <pc:docMk/>
          <pc:sldMk cId="3009920366" sldId="2147472870"/>
        </pc:sldMkLst>
      </pc:sldChg>
      <pc:sldChg chg="modNotesTx">
        <pc:chgData name="Jarboe, Steven E - Washington, DC" userId="d4641706-ac55-426c-9214-eb743fe1b62c" providerId="ADAL" clId="{E4C5C035-4AA5-4A1F-BB7D-2CEFF4DF2C2F}" dt="2023-07-13T15:13:57.178" v="10" actId="6549"/>
        <pc:sldMkLst>
          <pc:docMk/>
          <pc:sldMk cId="1698419880" sldId="21474728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1FADB70-56BD-4EB9-A584-A8BAD7837C8B}" type="datetimeFigureOut">
              <a:rPr lang="en-US" smtClean="0"/>
              <a:t>7/12/2023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29D9DD3-C256-4198-AA19-80F45993CEE2}" type="slidenum">
              <a:rPr lang="en-US" smtClean="0"/>
              <a:t>‹#›</a:t>
            </a:fld>
            <a:endParaRPr lang="en-US"/>
          </a:p>
        </p:txBody>
      </p:sp>
    </p:spTree>
    <p:extLst>
      <p:ext uri="{BB962C8B-B14F-4D97-AF65-F5344CB8AC3E}">
        <p14:creationId xmlns:p14="http://schemas.microsoft.com/office/powerpoint/2010/main" val="707550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rgbClr val="0B4C87"/>
              </a:solidFill>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829D9DD3-C256-4198-AA19-80F45993CEE2}" type="slidenum">
              <a:rPr lang="en-US" smtClean="0"/>
              <a:t>1</a:t>
            </a:fld>
            <a:endParaRPr lang="en-US"/>
          </a:p>
        </p:txBody>
      </p:sp>
    </p:spTree>
    <p:extLst>
      <p:ext uri="{BB962C8B-B14F-4D97-AF65-F5344CB8AC3E}">
        <p14:creationId xmlns:p14="http://schemas.microsoft.com/office/powerpoint/2010/main" val="79139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92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endParaRPr lang="en-US" sz="140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57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418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115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97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29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122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2223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2065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5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0"/>
              </a:spcBef>
              <a:spcAft>
                <a:spcPts val="0"/>
              </a:spcAft>
              <a:defRPr/>
            </a:pPr>
            <a:endParaRPr kumimoji="0" lang="en-US" sz="1400" b="1" i="0" u="none" strike="noStrike" kern="1200" cap="none" spc="-10" normalizeH="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1774">
              <a:defRPr/>
            </a:pPr>
            <a:fld id="{FBBB083F-0F66-4BE9-9E99-914E3F381DC4}"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853818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D9DD3-C256-4198-AA19-80F45993CEE2}" type="slidenum">
              <a:rPr lang="en-US" smtClean="0"/>
              <a:t>20</a:t>
            </a:fld>
            <a:endParaRPr lang="en-US"/>
          </a:p>
        </p:txBody>
      </p:sp>
    </p:spTree>
    <p:extLst>
      <p:ext uri="{BB962C8B-B14F-4D97-AF65-F5344CB8AC3E}">
        <p14:creationId xmlns:p14="http://schemas.microsoft.com/office/powerpoint/2010/main" val="3689418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9D9DD3-C256-4198-AA19-80F45993CEE2}" type="slidenum">
              <a:rPr lang="en-US" smtClean="0"/>
              <a:t>21</a:t>
            </a:fld>
            <a:endParaRPr lang="en-US"/>
          </a:p>
        </p:txBody>
      </p:sp>
    </p:spTree>
    <p:extLst>
      <p:ext uri="{BB962C8B-B14F-4D97-AF65-F5344CB8AC3E}">
        <p14:creationId xmlns:p14="http://schemas.microsoft.com/office/powerpoint/2010/main" val="3406529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9D9DD3-C256-4198-AA19-80F45993CEE2}" type="slidenum">
              <a:rPr lang="en-US" smtClean="0"/>
              <a:t>22</a:t>
            </a:fld>
            <a:endParaRPr lang="en-US"/>
          </a:p>
        </p:txBody>
      </p:sp>
    </p:spTree>
    <p:extLst>
      <p:ext uri="{BB962C8B-B14F-4D97-AF65-F5344CB8AC3E}">
        <p14:creationId xmlns:p14="http://schemas.microsoft.com/office/powerpoint/2010/main" val="2084893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619" y="4548457"/>
            <a:ext cx="5732949" cy="4016422"/>
          </a:xfrm>
        </p:spPr>
        <p:txBody>
          <a:bodyPr/>
          <a:lstStyle/>
          <a:p>
            <a:pPr marL="12700" marR="5080" lvl="0" indent="0" algn="l" defTabSz="914400" rtl="0" eaLnBrk="1" fontAlgn="auto" latinLnBrk="0" hangingPunct="1">
              <a:lnSpc>
                <a:spcPct val="114599"/>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04B87"/>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90E6DC7-C637-5D45-B262-756A47A289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527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7DCC2-3CC6-4E32-B1D4-0085D3CBC9F1}" type="slidenum">
              <a:rPr lang="en-US" smtClean="0"/>
              <a:t>25</a:t>
            </a:fld>
            <a:endParaRPr lang="en-US"/>
          </a:p>
        </p:txBody>
      </p:sp>
    </p:spTree>
    <p:extLst>
      <p:ext uri="{BB962C8B-B14F-4D97-AF65-F5344CB8AC3E}">
        <p14:creationId xmlns:p14="http://schemas.microsoft.com/office/powerpoint/2010/main" val="3627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126"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1" i="0" u="none" strike="noStrike" kern="1200" cap="none" spc="0" normalizeH="0" baseline="0" noProof="0" dirty="0">
              <a:ln>
                <a:noFill/>
              </a:ln>
              <a:solidFill>
                <a:srgbClr val="005A92"/>
              </a:solidFill>
              <a:effectLst/>
              <a:uLnTx/>
              <a:uFillTx/>
              <a:latin typeface="Arial" panose="020B0604020202020204"/>
              <a:ea typeface="+mn-ea"/>
              <a:cs typeface="+mn-cs"/>
            </a:endParaRPr>
          </a:p>
        </p:txBody>
      </p:sp>
      <p:sp>
        <p:nvSpPr>
          <p:cNvPr id="4" name="Slide Number Placeholder 3"/>
          <p:cNvSpPr>
            <a:spLocks noGrp="1"/>
          </p:cNvSpPr>
          <p:nvPr>
            <p:ph type="sldNum" sz="quarter" idx="10"/>
          </p:nvPr>
        </p:nvSpPr>
        <p:spPr/>
        <p:txBody>
          <a:bodyPr/>
          <a:lstStyle/>
          <a:p>
            <a:fld id="{9D57DCC2-3CC6-4E32-B1D4-0085D3CBC9F1}" type="slidenum">
              <a:rPr lang="en-US" smtClean="0"/>
              <a:t>26</a:t>
            </a:fld>
            <a:endParaRPr lang="en-US"/>
          </a:p>
        </p:txBody>
      </p:sp>
    </p:spTree>
    <p:extLst>
      <p:ext uri="{BB962C8B-B14F-4D97-AF65-F5344CB8AC3E}">
        <p14:creationId xmlns:p14="http://schemas.microsoft.com/office/powerpoint/2010/main" val="406527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7DCC2-3CC6-4E32-B1D4-0085D3CBC9F1}" type="slidenum">
              <a:rPr lang="en-US" smtClean="0"/>
              <a:t>27</a:t>
            </a:fld>
            <a:endParaRPr lang="en-US"/>
          </a:p>
        </p:txBody>
      </p:sp>
    </p:spTree>
    <p:extLst>
      <p:ext uri="{BB962C8B-B14F-4D97-AF65-F5344CB8AC3E}">
        <p14:creationId xmlns:p14="http://schemas.microsoft.com/office/powerpoint/2010/main" val="2965787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387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29D9DD3-C256-4198-AA19-80F45993CEE2}" type="slidenum">
              <a:rPr lang="en-US" smtClean="0"/>
              <a:t>29</a:t>
            </a:fld>
            <a:endParaRPr lang="en-US"/>
          </a:p>
        </p:txBody>
      </p:sp>
    </p:spTree>
    <p:extLst>
      <p:ext uri="{BB962C8B-B14F-4D97-AF65-F5344CB8AC3E}">
        <p14:creationId xmlns:p14="http://schemas.microsoft.com/office/powerpoint/2010/main" val="2028403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29D9DD3-C256-4198-AA19-80F45993CEE2}" type="slidenum">
              <a:rPr lang="en-US" smtClean="0"/>
              <a:t>30</a:t>
            </a:fld>
            <a:endParaRPr lang="en-US"/>
          </a:p>
        </p:txBody>
      </p:sp>
    </p:spTree>
    <p:extLst>
      <p:ext uri="{BB962C8B-B14F-4D97-AF65-F5344CB8AC3E}">
        <p14:creationId xmlns:p14="http://schemas.microsoft.com/office/powerpoint/2010/main" val="348398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572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06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698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701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kern="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061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469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964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404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b="0" spc="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BB083F-0F66-4BE9-9E99-914E3F381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35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529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lang="en-US" sz="14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9D9DD3-C256-4198-AA19-80F45993C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0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D9DD3-C256-4198-AA19-80F45993CEE2}" type="slidenum">
              <a:rPr lang="en-US" smtClean="0"/>
              <a:t>4</a:t>
            </a:fld>
            <a:endParaRPr lang="en-US"/>
          </a:p>
        </p:txBody>
      </p:sp>
    </p:spTree>
    <p:extLst>
      <p:ext uri="{BB962C8B-B14F-4D97-AF65-F5344CB8AC3E}">
        <p14:creationId xmlns:p14="http://schemas.microsoft.com/office/powerpoint/2010/main" val="2839221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buFont typeface="Symbol" panose="05050102010706020507" pitchFamily="18" charset="2"/>
              <a:buNone/>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9D9DD3-C256-4198-AA19-80F45993CEE2}" type="slidenum">
              <a:rPr lang="en-US" smtClean="0"/>
              <a:t>41</a:t>
            </a:fld>
            <a:endParaRPr lang="en-US"/>
          </a:p>
        </p:txBody>
      </p:sp>
    </p:spTree>
    <p:extLst>
      <p:ext uri="{BB962C8B-B14F-4D97-AF65-F5344CB8AC3E}">
        <p14:creationId xmlns:p14="http://schemas.microsoft.com/office/powerpoint/2010/main" val="113213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29D9DD3-C256-4198-AA19-80F45993CEE2}" type="slidenum">
              <a:rPr lang="en-US" smtClean="0"/>
              <a:t>5</a:t>
            </a:fld>
            <a:endParaRPr lang="en-US"/>
          </a:p>
        </p:txBody>
      </p:sp>
    </p:spTree>
    <p:extLst>
      <p:ext uri="{BB962C8B-B14F-4D97-AF65-F5344CB8AC3E}">
        <p14:creationId xmlns:p14="http://schemas.microsoft.com/office/powerpoint/2010/main" val="889701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BBB083F-0F66-4BE9-9E99-914E3F381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29D9DD3-C256-4198-AA19-80F45993CEE2}" type="slidenum">
              <a:rPr lang="en-US" smtClean="0"/>
              <a:t>7</a:t>
            </a:fld>
            <a:endParaRPr lang="en-US"/>
          </a:p>
        </p:txBody>
      </p:sp>
    </p:spTree>
    <p:extLst>
      <p:ext uri="{BB962C8B-B14F-4D97-AF65-F5344CB8AC3E}">
        <p14:creationId xmlns:p14="http://schemas.microsoft.com/office/powerpoint/2010/main" val="119894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2975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5EB10-CE32-4C94-854E-C6E0F82EEE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866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5.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3.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6.emf"/><Relationship Id="rId4" Type="http://schemas.openxmlformats.org/officeDocument/2006/relationships/oleObject" Target="../embeddings/oleObject8.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2.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3.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4.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6.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7.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8.bin"/></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image" Target="../media/image2.emf"/><Relationship Id="rId4" Type="http://schemas.openxmlformats.org/officeDocument/2006/relationships/oleObject" Target="../embeddings/oleObject19.bin"/></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emf"/><Relationship Id="rId4" Type="http://schemas.openxmlformats.org/officeDocument/2006/relationships/oleObject" Target="../embeddings/oleObject20.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9127BC-6286-4297-A7F2-BF745AB571DB}"/>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12" name="Slide Number Placeholder 11">
            <a:extLst>
              <a:ext uri="{FF2B5EF4-FFF2-40B4-BE49-F238E27FC236}">
                <a16:creationId xmlns:a16="http://schemas.microsoft.com/office/drawing/2014/main" id="{6544D0FC-E72F-4549-815D-045B0A684BAB}"/>
              </a:ext>
            </a:extLst>
          </p:cNvPr>
          <p:cNvSpPr txBox="1">
            <a:spLocks/>
          </p:cNvSpPr>
          <p:nvPr userDrawn="1"/>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CB13F3F-1390-F04B-B704-4C3347C809AD}" type="slidenum">
              <a:rPr lang="en-US" sz="1000" smtClean="0">
                <a:solidFill>
                  <a:srgbClr val="004B87"/>
                </a:solidFill>
                <a:latin typeface="Arial" panose="020B0604020202020204" pitchFamily="34" charset="0"/>
                <a:cs typeface="Arial" panose="020B0604020202020204" pitchFamily="34" charset="0"/>
              </a:rPr>
              <a:pPr algn="r"/>
              <a:t>‹#›</a:t>
            </a:fld>
            <a:endParaRPr lang="en-US" sz="1000">
              <a:solidFill>
                <a:srgbClr val="004B87"/>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91D84D90-7986-4698-8783-A62CFFBC6A59}"/>
              </a:ext>
            </a:extLst>
          </p:cNvPr>
          <p:cNvCxnSpPr>
            <a:cxnSpLocks/>
          </p:cNvCxnSpPr>
          <p:nvPr userDrawn="1"/>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473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D43E4-A649-484E-99E2-70405F63A764}"/>
              </a:ext>
            </a:extLst>
          </p:cNvPr>
          <p:cNvSpPr>
            <a:spLocks noGrp="1"/>
          </p:cNvSpPr>
          <p:nvPr>
            <p:ph type="dt" sz="half" idx="10"/>
          </p:nvPr>
        </p:nvSpPr>
        <p:spPr/>
        <p:txBody>
          <a:bodyPr/>
          <a:lstStyle/>
          <a:p>
            <a:fld id="{6BF49328-2A88-1E48-87BA-D4BCCBAAA655}" type="datetime1">
              <a:rPr lang="en-US" smtClean="0"/>
              <a:t>7/12/2023</a:t>
            </a:fld>
            <a:endParaRPr lang="en-US"/>
          </a:p>
        </p:txBody>
      </p:sp>
      <p:sp>
        <p:nvSpPr>
          <p:cNvPr id="3" name="Footer Placeholder 2">
            <a:extLst>
              <a:ext uri="{FF2B5EF4-FFF2-40B4-BE49-F238E27FC236}">
                <a16:creationId xmlns:a16="http://schemas.microsoft.com/office/drawing/2014/main" id="{67BB0306-1C0E-9F49-8FA1-5AA07C5525E3}"/>
              </a:ext>
            </a:extLst>
          </p:cNvPr>
          <p:cNvSpPr>
            <a:spLocks noGrp="1"/>
          </p:cNvSpPr>
          <p:nvPr>
            <p:ph type="ftr" sz="quarter" idx="11"/>
          </p:nvPr>
        </p:nvSpPr>
        <p:spPr/>
        <p:txBody>
          <a:bodyPr/>
          <a:lstStyle/>
          <a:p>
            <a:r>
              <a:rPr lang="en-US"/>
              <a:t>Confidential — Not for Distribution</a:t>
            </a:r>
          </a:p>
        </p:txBody>
      </p:sp>
      <p:sp>
        <p:nvSpPr>
          <p:cNvPr id="4" name="Slide Number Placeholder 3">
            <a:extLst>
              <a:ext uri="{FF2B5EF4-FFF2-40B4-BE49-F238E27FC236}">
                <a16:creationId xmlns:a16="http://schemas.microsoft.com/office/drawing/2014/main" id="{FA848260-7A4F-6B4B-B372-CD15ED4E9AB1}"/>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271311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23DD-4069-3E47-ABDE-8E4CF34AE4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60510-7519-854C-84AC-D1AE0E74D2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0168F4-C467-3948-9975-EAE15C07E3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7CDCCA-9327-F742-A87A-FB1D2B830F0A}"/>
              </a:ext>
            </a:extLst>
          </p:cNvPr>
          <p:cNvSpPr>
            <a:spLocks noGrp="1"/>
          </p:cNvSpPr>
          <p:nvPr>
            <p:ph type="dt" sz="half" idx="10"/>
          </p:nvPr>
        </p:nvSpPr>
        <p:spPr/>
        <p:txBody>
          <a:bodyPr/>
          <a:lstStyle/>
          <a:p>
            <a:fld id="{20FEF681-CCBC-1A4B-8D05-D13756FBB5F1}" type="datetime1">
              <a:rPr lang="en-US" smtClean="0"/>
              <a:t>7/12/2023</a:t>
            </a:fld>
            <a:endParaRPr lang="en-US"/>
          </a:p>
        </p:txBody>
      </p:sp>
      <p:sp>
        <p:nvSpPr>
          <p:cNvPr id="6" name="Footer Placeholder 5">
            <a:extLst>
              <a:ext uri="{FF2B5EF4-FFF2-40B4-BE49-F238E27FC236}">
                <a16:creationId xmlns:a16="http://schemas.microsoft.com/office/drawing/2014/main" id="{685BF8BB-230B-2C48-9C6D-82B04C3C6542}"/>
              </a:ext>
            </a:extLst>
          </p:cNvPr>
          <p:cNvSpPr>
            <a:spLocks noGrp="1"/>
          </p:cNvSpPr>
          <p:nvPr>
            <p:ph type="ftr" sz="quarter" idx="11"/>
          </p:nvPr>
        </p:nvSpPr>
        <p:spPr/>
        <p:txBody>
          <a:bodyPr/>
          <a:lstStyle/>
          <a:p>
            <a:r>
              <a:rPr lang="en-US"/>
              <a:t>Confidential — Not for Distribution</a:t>
            </a:r>
          </a:p>
        </p:txBody>
      </p:sp>
      <p:sp>
        <p:nvSpPr>
          <p:cNvPr id="7" name="Slide Number Placeholder 6">
            <a:extLst>
              <a:ext uri="{FF2B5EF4-FFF2-40B4-BE49-F238E27FC236}">
                <a16:creationId xmlns:a16="http://schemas.microsoft.com/office/drawing/2014/main" id="{4C3A080A-B808-0E46-9489-3D07158EB205}"/>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2644474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59AC-1072-614D-8313-778A4BC58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1AD4BC-8666-A843-BD7E-888AE0E83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7F604-0562-4147-B141-A9016A77A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BD9244-4BE7-F64D-94F9-1ECA583B4A9E}"/>
              </a:ext>
            </a:extLst>
          </p:cNvPr>
          <p:cNvSpPr>
            <a:spLocks noGrp="1"/>
          </p:cNvSpPr>
          <p:nvPr>
            <p:ph type="dt" sz="half" idx="10"/>
          </p:nvPr>
        </p:nvSpPr>
        <p:spPr/>
        <p:txBody>
          <a:bodyPr/>
          <a:lstStyle/>
          <a:p>
            <a:fld id="{E57959DF-C09B-384C-83FB-63C8CE9DBDE6}" type="datetime1">
              <a:rPr lang="en-US" smtClean="0"/>
              <a:t>7/12/2023</a:t>
            </a:fld>
            <a:endParaRPr lang="en-US"/>
          </a:p>
        </p:txBody>
      </p:sp>
      <p:sp>
        <p:nvSpPr>
          <p:cNvPr id="6" name="Footer Placeholder 5">
            <a:extLst>
              <a:ext uri="{FF2B5EF4-FFF2-40B4-BE49-F238E27FC236}">
                <a16:creationId xmlns:a16="http://schemas.microsoft.com/office/drawing/2014/main" id="{8F078B7C-D44B-A346-AFDD-251C47223C89}"/>
              </a:ext>
            </a:extLst>
          </p:cNvPr>
          <p:cNvSpPr>
            <a:spLocks noGrp="1"/>
          </p:cNvSpPr>
          <p:nvPr>
            <p:ph type="ftr" sz="quarter" idx="11"/>
          </p:nvPr>
        </p:nvSpPr>
        <p:spPr/>
        <p:txBody>
          <a:bodyPr/>
          <a:lstStyle/>
          <a:p>
            <a:r>
              <a:rPr lang="en-US"/>
              <a:t>Confidential — Not for Distribution</a:t>
            </a:r>
          </a:p>
        </p:txBody>
      </p:sp>
      <p:sp>
        <p:nvSpPr>
          <p:cNvPr id="7" name="Slide Number Placeholder 6">
            <a:extLst>
              <a:ext uri="{FF2B5EF4-FFF2-40B4-BE49-F238E27FC236}">
                <a16:creationId xmlns:a16="http://schemas.microsoft.com/office/drawing/2014/main" id="{361705D8-2A27-104B-925A-50D4D419FF23}"/>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2328427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E2D6-D684-E84C-944A-451568DDF1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AFE4E-F23F-EF44-BE4F-3A6E45B4B3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62C33-130E-8C40-9926-DA67D6F09B16}"/>
              </a:ext>
            </a:extLst>
          </p:cNvPr>
          <p:cNvSpPr>
            <a:spLocks noGrp="1"/>
          </p:cNvSpPr>
          <p:nvPr>
            <p:ph type="dt" sz="half" idx="10"/>
          </p:nvPr>
        </p:nvSpPr>
        <p:spPr/>
        <p:txBody>
          <a:bodyPr/>
          <a:lstStyle/>
          <a:p>
            <a:fld id="{01EC42D9-C9C7-B445-A8CD-BD5747F02991}" type="datetime1">
              <a:rPr lang="en-US" smtClean="0"/>
              <a:t>7/12/2023</a:t>
            </a:fld>
            <a:endParaRPr lang="en-US"/>
          </a:p>
        </p:txBody>
      </p:sp>
      <p:sp>
        <p:nvSpPr>
          <p:cNvPr id="5" name="Footer Placeholder 4">
            <a:extLst>
              <a:ext uri="{FF2B5EF4-FFF2-40B4-BE49-F238E27FC236}">
                <a16:creationId xmlns:a16="http://schemas.microsoft.com/office/drawing/2014/main" id="{DFF71CD4-CC1B-6745-BACD-1FF872E74DD0}"/>
              </a:ext>
            </a:extLst>
          </p:cNvPr>
          <p:cNvSpPr>
            <a:spLocks noGrp="1"/>
          </p:cNvSpPr>
          <p:nvPr>
            <p:ph type="ftr" sz="quarter" idx="11"/>
          </p:nvPr>
        </p:nvSpPr>
        <p:spPr/>
        <p:txBody>
          <a:bodyPr/>
          <a:lstStyle/>
          <a:p>
            <a:r>
              <a:rPr lang="en-US"/>
              <a:t>Confidential — Not for Distribution</a:t>
            </a:r>
          </a:p>
        </p:txBody>
      </p:sp>
      <p:sp>
        <p:nvSpPr>
          <p:cNvPr id="6" name="Slide Number Placeholder 5">
            <a:extLst>
              <a:ext uri="{FF2B5EF4-FFF2-40B4-BE49-F238E27FC236}">
                <a16:creationId xmlns:a16="http://schemas.microsoft.com/office/drawing/2014/main" id="{1F4987C2-814F-754E-AF29-6A746C2345C7}"/>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4014867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54A4B-DD7B-834A-8564-F4972CE1AA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0E8B90-ABD0-D448-B156-EA7F696B95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92669-25A1-AB4F-BDB0-7FBDEB37DD80}"/>
              </a:ext>
            </a:extLst>
          </p:cNvPr>
          <p:cNvSpPr>
            <a:spLocks noGrp="1"/>
          </p:cNvSpPr>
          <p:nvPr>
            <p:ph type="dt" sz="half" idx="10"/>
          </p:nvPr>
        </p:nvSpPr>
        <p:spPr/>
        <p:txBody>
          <a:bodyPr/>
          <a:lstStyle/>
          <a:p>
            <a:fld id="{D36A6ABD-FCFA-5248-BE87-66EC1BD1AC4B}" type="datetime1">
              <a:rPr lang="en-US" smtClean="0"/>
              <a:t>7/12/2023</a:t>
            </a:fld>
            <a:endParaRPr lang="en-US"/>
          </a:p>
        </p:txBody>
      </p:sp>
      <p:sp>
        <p:nvSpPr>
          <p:cNvPr id="5" name="Footer Placeholder 4">
            <a:extLst>
              <a:ext uri="{FF2B5EF4-FFF2-40B4-BE49-F238E27FC236}">
                <a16:creationId xmlns:a16="http://schemas.microsoft.com/office/drawing/2014/main" id="{D1955B4A-D072-6C4B-B808-8B8996124FC8}"/>
              </a:ext>
            </a:extLst>
          </p:cNvPr>
          <p:cNvSpPr>
            <a:spLocks noGrp="1"/>
          </p:cNvSpPr>
          <p:nvPr>
            <p:ph type="ftr" sz="quarter" idx="11"/>
          </p:nvPr>
        </p:nvSpPr>
        <p:spPr/>
        <p:txBody>
          <a:bodyPr/>
          <a:lstStyle/>
          <a:p>
            <a:r>
              <a:rPr lang="en-US"/>
              <a:t>Confidential — Not for Distribution</a:t>
            </a:r>
          </a:p>
        </p:txBody>
      </p:sp>
      <p:sp>
        <p:nvSpPr>
          <p:cNvPr id="6" name="Slide Number Placeholder 5">
            <a:extLst>
              <a:ext uri="{FF2B5EF4-FFF2-40B4-BE49-F238E27FC236}">
                <a16:creationId xmlns:a16="http://schemas.microsoft.com/office/drawing/2014/main" id="{95EFD895-FBFE-EF41-89D1-AAE76DD22133}"/>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77627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Ref idx="1001">
        <a:schemeClr val="bg1"/>
      </p:bgRef>
    </p:bg>
    <p:spTree>
      <p:nvGrpSpPr>
        <p:cNvPr id="1" name=""/>
        <p:cNvGrpSpPr/>
        <p:nvPr/>
      </p:nvGrpSpPr>
      <p:grpSpPr>
        <a:xfrm>
          <a:off x="0" y="0"/>
          <a:ext cx="0" cy="0"/>
          <a:chOff x="0" y="0"/>
          <a:chExt cx="0" cy="0"/>
        </a:xfrm>
      </p:grpSpPr>
      <p:sp>
        <p:nvSpPr>
          <p:cNvPr id="12" name="TextBox 11"/>
          <p:cNvSpPr txBox="1"/>
          <p:nvPr/>
        </p:nvSpPr>
        <p:spPr bwMode="auto">
          <a:xfrm>
            <a:off x="1620253" y="3143208"/>
            <a:ext cx="8951495" cy="571585"/>
          </a:xfrm>
          <a:prstGeom prst="rect">
            <a:avLst/>
          </a:prstGeom>
          <a:noFill/>
        </p:spPr>
        <p:txBody>
          <a:bodyPr wrap="square" lIns="0" tIns="0" rIns="0" bIns="0" rtlCol="0" anchor="t" anchorCtr="0">
            <a:normAutofit/>
          </a:bodyPr>
          <a:lstStyle/>
          <a:p>
            <a:pPr algn="ctr">
              <a:lnSpc>
                <a:spcPct val="90000"/>
              </a:lnSpc>
            </a:pPr>
            <a:r>
              <a:rPr lang="en-US" sz="4091" b="1" i="0">
                <a:solidFill>
                  <a:srgbClr val="0F4A86"/>
                </a:solidFill>
                <a:latin typeface="Gotham" charset="0"/>
                <a:ea typeface="Gotham" charset="0"/>
                <a:cs typeface="Gotham" charset="0"/>
              </a:rPr>
              <a:t>THANK YOU.</a:t>
            </a:r>
          </a:p>
        </p:txBody>
      </p:sp>
      <p:sp>
        <p:nvSpPr>
          <p:cNvPr id="9" name="object 4"/>
          <p:cNvSpPr/>
          <p:nvPr userDrawn="1"/>
        </p:nvSpPr>
        <p:spPr>
          <a:xfrm>
            <a:off x="0" y="6449568"/>
            <a:ext cx="10485120" cy="60960"/>
          </a:xfrm>
          <a:custGeom>
            <a:avLst/>
            <a:gdLst/>
            <a:ahLst/>
            <a:cxnLst/>
            <a:rect l="l" t="t" r="r" b="b"/>
            <a:pathLst>
              <a:path w="14293850" h="114300">
                <a:moveTo>
                  <a:pt x="0" y="114300"/>
                </a:moveTo>
                <a:lnTo>
                  <a:pt x="14293850" y="114300"/>
                </a:lnTo>
                <a:lnTo>
                  <a:pt x="14293850" y="0"/>
                </a:lnTo>
                <a:lnTo>
                  <a:pt x="0" y="0"/>
                </a:lnTo>
                <a:lnTo>
                  <a:pt x="0" y="114300"/>
                </a:lnTo>
                <a:close/>
              </a:path>
            </a:pathLst>
          </a:custGeom>
          <a:solidFill>
            <a:srgbClr val="104B86"/>
          </a:solidFill>
        </p:spPr>
        <p:txBody>
          <a:bodyPr wrap="square" lIns="0" tIns="0" rIns="0" bIns="0" rtlCol="0"/>
          <a:lstStyle/>
          <a:p>
            <a:endParaRPr sz="3739" b="0" i="0">
              <a:latin typeface="Gotham Book" charset="0"/>
            </a:endParaRPr>
          </a:p>
        </p:txBody>
      </p:sp>
      <p:sp>
        <p:nvSpPr>
          <p:cNvPr id="10" name="object 4"/>
          <p:cNvSpPr/>
          <p:nvPr userDrawn="1"/>
        </p:nvSpPr>
        <p:spPr>
          <a:xfrm>
            <a:off x="0" y="6330856"/>
            <a:ext cx="10485120" cy="60960"/>
          </a:xfrm>
          <a:custGeom>
            <a:avLst/>
            <a:gdLst/>
            <a:ahLst/>
            <a:cxnLst/>
            <a:rect l="l" t="t" r="r" b="b"/>
            <a:pathLst>
              <a:path w="14293850" h="114300">
                <a:moveTo>
                  <a:pt x="0" y="114300"/>
                </a:moveTo>
                <a:lnTo>
                  <a:pt x="14293850" y="114300"/>
                </a:lnTo>
                <a:lnTo>
                  <a:pt x="14293850" y="0"/>
                </a:lnTo>
                <a:lnTo>
                  <a:pt x="0" y="0"/>
                </a:lnTo>
                <a:lnTo>
                  <a:pt x="0" y="114300"/>
                </a:lnTo>
                <a:close/>
              </a:path>
            </a:pathLst>
          </a:custGeom>
          <a:solidFill>
            <a:schemeClr val="accent2"/>
          </a:solidFill>
        </p:spPr>
        <p:txBody>
          <a:bodyPr wrap="square" lIns="0" tIns="0" rIns="0" bIns="0" rtlCol="0"/>
          <a:lstStyle/>
          <a:p>
            <a:endParaRPr sz="3739" b="0" i="0">
              <a:latin typeface="Gotham Book" charset="0"/>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77097" y="6266688"/>
            <a:ext cx="524042" cy="308909"/>
          </a:xfrm>
          <a:prstGeom prst="rect">
            <a:avLst/>
          </a:prstGeom>
        </p:spPr>
      </p:pic>
    </p:spTree>
    <p:extLst>
      <p:ext uri="{BB962C8B-B14F-4D97-AF65-F5344CB8AC3E}">
        <p14:creationId xmlns:p14="http://schemas.microsoft.com/office/powerpoint/2010/main" val="225629582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4" imgH="623" progId="TCLayout.ActiveDocument.1">
                  <p:embed/>
                </p:oleObj>
              </mc:Choice>
              <mc:Fallback>
                <p:oleObj name="think-cell Slide" r:id="rId3" imgW="624" imgH="623" progId="TCLayout.ActiveDocument.1">
                  <p:embed/>
                  <p:pic>
                    <p:nvPicPr>
                      <p:cNvPr id="16" name="Object 1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Focus Frame 2"/>
          <p:cNvSpPr>
            <a:spLocks noChangeAspect="1"/>
          </p:cNvSpPr>
          <p:nvPr/>
        </p:nvSpPr>
        <p:spPr bwMode="gray">
          <a:xfrm>
            <a:off x="7998862"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mn-lt"/>
              <a:ea typeface="+mn-ea"/>
              <a:cs typeface="+mn-cs"/>
              <a:sym typeface="+mn-lt"/>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mn-lt"/>
              <a:ea typeface="+mn-ea"/>
              <a:cs typeface="+mn-cs"/>
              <a:sym typeface="+mn-lt"/>
            </a:endParaRPr>
          </a:p>
        </p:txBody>
      </p:sp>
      <p:pic>
        <p:nvPicPr>
          <p:cNvPr id="30"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3580" y="6074264"/>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7" y="1025527"/>
            <a:ext cx="5989649" cy="2085975"/>
          </a:xfrm>
        </p:spPr>
        <p:txBody>
          <a:bodyPr>
            <a:noAutofit/>
          </a:bodyPr>
          <a:lstStyle>
            <a:lvl1pPr marL="0" indent="0">
              <a:buNone/>
              <a:defRPr sz="3999" b="1">
                <a:solidFill>
                  <a:schemeClr val="bg1"/>
                </a:solidFill>
                <a:latin typeface="+mn-lt"/>
                <a:ea typeface="+mn-ea"/>
                <a:cs typeface="+mn-cs"/>
                <a:sym typeface="+mn-lt"/>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noAutofit/>
          </a:bodyPr>
          <a:lstStyle>
            <a:lvl1pPr marL="0" indent="0">
              <a:buNone/>
              <a:defRPr sz="2799" b="1">
                <a:solidFill>
                  <a:schemeClr val="bg1"/>
                </a:solidFill>
                <a:latin typeface="+mn-lt"/>
                <a:ea typeface="+mn-ea"/>
                <a:cs typeface="+mn-cs"/>
                <a:sym typeface="+mn-lt"/>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9"/>
            <a:ext cx="5989610" cy="939799"/>
          </a:xfrm>
        </p:spPr>
        <p:txBody>
          <a:bodyPr>
            <a:noAutofit/>
          </a:bodyPr>
          <a:lstStyle>
            <a:lvl1pPr marL="0" indent="0">
              <a:buNone/>
              <a:defRPr sz="2399" b="1">
                <a:solidFill>
                  <a:schemeClr val="bg1"/>
                </a:solidFill>
                <a:latin typeface="+mn-lt"/>
                <a:ea typeface="+mn-ea"/>
                <a:cs typeface="+mn-cs"/>
                <a:sym typeface="+mn-lt"/>
              </a:defRPr>
            </a:lvl1pPr>
          </a:lstStyle>
          <a:p>
            <a:pPr lvl="0"/>
            <a:r>
              <a:rPr lang="en-US"/>
              <a:t>Click to add date</a:t>
            </a:r>
          </a:p>
        </p:txBody>
      </p:sp>
    </p:spTree>
    <p:extLst>
      <p:ext uri="{BB962C8B-B14F-4D97-AF65-F5344CB8AC3E}">
        <p14:creationId xmlns:p14="http://schemas.microsoft.com/office/powerpoint/2010/main" val="2621777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extLst>
              <p:ext uri="{D42A27DB-BD31-4B8C-83A1-F6EECF244321}">
                <p14:modId xmlns:p14="http://schemas.microsoft.com/office/powerpoint/2010/main" val="336931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9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4199" b="1"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a:xfrm>
            <a:off x="1934936" y="1354043"/>
            <a:ext cx="5029200" cy="3286925"/>
          </a:xfrm>
        </p:spPr>
        <p:txBody>
          <a:bodyPr anchor="ctr">
            <a:noAutofit/>
          </a:bodyPr>
          <a:lstStyle>
            <a:lvl1pPr>
              <a:defRPr sz="4199">
                <a:solidFill>
                  <a:srgbClr val="005A92"/>
                </a:solidFill>
                <a:latin typeface="+mj-lt"/>
                <a:ea typeface="+mj-ea"/>
                <a:cs typeface="+mj-cs"/>
                <a:sym typeface="+mj-lt"/>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mn-lt"/>
              <a:ea typeface="+mn-ea"/>
              <a:cs typeface="+mn-cs"/>
              <a:sym typeface="+mn-lt"/>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mn-lt"/>
              <a:ea typeface="+mn-ea"/>
              <a:cs typeface="+mn-cs"/>
              <a:sym typeface="+mn-lt"/>
            </a:endParaRPr>
          </a:p>
        </p:txBody>
      </p:sp>
      <p:sp>
        <p:nvSpPr>
          <p:cNvPr id="15" name="Rectangle 14"/>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latin typeface="+mn-lt"/>
              <a:ea typeface="+mn-ea"/>
              <a:cs typeface="+mn-cs"/>
              <a:sym typeface="+mn-lt"/>
            </a:endParaRPr>
          </a:p>
        </p:txBody>
      </p:sp>
      <p:sp>
        <p:nvSpPr>
          <p:cNvPr id="16" name="Rectangle 15"/>
          <p:cNvSpPr>
            <a:spLocks noChangeArrowheads="1"/>
          </p:cNvSpPr>
          <p:nvPr/>
        </p:nvSpPr>
        <p:spPr bwMode="auto">
          <a:xfrm>
            <a:off x="-709" y="6153973"/>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latin typeface="+mn-lt"/>
              <a:ea typeface="+mn-ea"/>
              <a:cs typeface="+mn-cs"/>
              <a:sym typeface="+mn-lt"/>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4">
            <a:extLst>
              <a:ext uri="{FF2B5EF4-FFF2-40B4-BE49-F238E27FC236}">
                <a16:creationId xmlns:a16="http://schemas.microsoft.com/office/drawing/2014/main" id="{44F3CCCB-732D-45C4-A981-40E80C0404FB}"/>
              </a:ext>
            </a:extLst>
          </p:cNvPr>
          <p:cNvSpPr txBox="1">
            <a:spLocks noChangeArrowheads="1"/>
          </p:cNvSpPr>
          <p:nvPr userDrawn="1"/>
        </p:nvSpPr>
        <p:spPr bwMode="auto">
          <a:xfrm>
            <a:off x="3"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2" name="TextBox 11">
            <a:extLst>
              <a:ext uri="{FF2B5EF4-FFF2-40B4-BE49-F238E27FC236}">
                <a16:creationId xmlns:a16="http://schemas.microsoft.com/office/drawing/2014/main" id="{421851AE-C2FB-4E0B-9C83-7EBADDB4D93C}"/>
              </a:ext>
            </a:extLst>
          </p:cNvPr>
          <p:cNvSpPr txBox="1"/>
          <p:nvPr userDrawn="1"/>
        </p:nvSpPr>
        <p:spPr>
          <a:xfrm>
            <a:off x="32352" y="6667367"/>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784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9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398" b="1"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lvl1pPr>
              <a:defRPr>
                <a:solidFill>
                  <a:srgbClr val="005A92"/>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371475" y="978749"/>
            <a:ext cx="10515600" cy="4847719"/>
          </a:xfrm>
        </p:spPr>
        <p:txBody>
          <a:bodyPr>
            <a:noAutofit/>
          </a:bodyPr>
          <a:lstStyle>
            <a:lvl1pPr marL="0" indent="0">
              <a:buNone/>
              <a:defRPr sz="2399">
                <a:latin typeface="+mn-lt"/>
                <a:ea typeface="+mn-ea"/>
                <a:cs typeface="+mn-cs"/>
                <a:sym typeface="+mn-lt"/>
              </a:defRPr>
            </a:lvl1pPr>
            <a:lvl2pPr marL="456926" indent="0">
              <a:buNone/>
              <a:defRPr sz="1999">
                <a:latin typeface="+mn-lt"/>
                <a:ea typeface="+mn-ea"/>
                <a:cs typeface="+mn-cs"/>
                <a:sym typeface="+mn-lt"/>
              </a:defRPr>
            </a:lvl2pPr>
            <a:lvl3pPr marL="913852" indent="0">
              <a:buNone/>
              <a:defRPr sz="1999">
                <a:latin typeface="+mn-lt"/>
                <a:ea typeface="+mn-ea"/>
                <a:cs typeface="+mn-cs"/>
                <a:sym typeface="+mn-lt"/>
              </a:defRPr>
            </a:lvl3pPr>
            <a:lvl4pPr marL="1370778" indent="0">
              <a:buNone/>
              <a:defRPr sz="1799">
                <a:latin typeface="+mn-lt"/>
                <a:ea typeface="+mn-ea"/>
                <a:cs typeface="+mn-cs"/>
                <a:sym typeface="+mn-lt"/>
              </a:defRPr>
            </a:lvl4pPr>
            <a:lvl5pPr marL="1827704" indent="0">
              <a:buNone/>
              <a:defRPr sz="1799">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latin typeface="+mn-lt"/>
              <a:ea typeface="+mn-ea"/>
              <a:cs typeface="+mn-cs"/>
              <a:sym typeface="+mn-lt"/>
            </a:endParaRPr>
          </a:p>
        </p:txBody>
      </p:sp>
      <p:sp>
        <p:nvSpPr>
          <p:cNvPr id="13" name="Rectangle 12"/>
          <p:cNvSpPr>
            <a:spLocks noChangeArrowheads="1"/>
          </p:cNvSpPr>
          <p:nvPr/>
        </p:nvSpPr>
        <p:spPr bwMode="auto">
          <a:xfrm>
            <a:off x="2"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latin typeface="+mn-lt"/>
              <a:ea typeface="+mn-ea"/>
              <a:cs typeface="+mn-cs"/>
              <a:sym typeface="+mn-lt"/>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4">
            <a:extLst>
              <a:ext uri="{FF2B5EF4-FFF2-40B4-BE49-F238E27FC236}">
                <a16:creationId xmlns:a16="http://schemas.microsoft.com/office/drawing/2014/main" id="{5F56CF4D-9535-47D3-8264-BC0F36B87BCD}"/>
              </a:ext>
            </a:extLst>
          </p:cNvPr>
          <p:cNvSpPr txBox="1">
            <a:spLocks noChangeArrowheads="1"/>
          </p:cNvSpPr>
          <p:nvPr userDrawn="1"/>
        </p:nvSpPr>
        <p:spPr bwMode="auto">
          <a:xfrm>
            <a:off x="3"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0" name="TextBox 9">
            <a:extLst>
              <a:ext uri="{FF2B5EF4-FFF2-40B4-BE49-F238E27FC236}">
                <a16:creationId xmlns:a16="http://schemas.microsoft.com/office/drawing/2014/main" id="{1789FD0F-42DA-438D-ADCC-1307840BC4A3}"/>
              </a:ext>
            </a:extLst>
          </p:cNvPr>
          <p:cNvSpPr txBox="1"/>
          <p:nvPr userDrawn="1"/>
        </p:nvSpPr>
        <p:spPr>
          <a:xfrm>
            <a:off x="67907" y="6633698"/>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38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9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2398" b="1" i="0" baseline="0">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p:txBody>
          <a:bodyPr/>
          <a:lstStyle>
            <a:lvl1pPr>
              <a:defRPr>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371476" y="964768"/>
            <a:ext cx="5181600" cy="4389120"/>
          </a:xfrm>
        </p:spPr>
        <p:txBody>
          <a:bodyPr>
            <a:noAutofit/>
          </a:bodyPr>
          <a:lstStyle>
            <a:lvl1pPr marL="0" indent="0">
              <a:buNone/>
              <a:defRPr sz="2399">
                <a:latin typeface="+mn-lt"/>
                <a:ea typeface="+mn-ea"/>
                <a:cs typeface="+mn-cs"/>
                <a:sym typeface="+mn-lt"/>
              </a:defRPr>
            </a:lvl1pPr>
            <a:lvl2pPr marL="456926" indent="0">
              <a:buNone/>
              <a:defRPr sz="1999">
                <a:latin typeface="+mn-lt"/>
                <a:ea typeface="+mn-ea"/>
                <a:cs typeface="+mn-cs"/>
                <a:sym typeface="+mn-lt"/>
              </a:defRPr>
            </a:lvl2pPr>
            <a:lvl3pPr marL="913852" indent="0">
              <a:buNone/>
              <a:defRPr sz="1799">
                <a:latin typeface="+mn-lt"/>
                <a:ea typeface="+mn-ea"/>
                <a:cs typeface="+mn-cs"/>
                <a:sym typeface="+mn-lt"/>
              </a:defRPr>
            </a:lvl3pPr>
            <a:lvl4pPr marL="1370778" indent="0">
              <a:buNone/>
              <a:defRPr sz="1799">
                <a:latin typeface="+mn-lt"/>
                <a:ea typeface="+mn-ea"/>
                <a:cs typeface="+mn-cs"/>
                <a:sym typeface="+mn-lt"/>
              </a:defRPr>
            </a:lvl4pPr>
            <a:lvl5pPr marL="1827704" indent="0">
              <a:buNone/>
              <a:defRPr sz="1799">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5475" y="964768"/>
            <a:ext cx="5181600" cy="4389120"/>
          </a:xfrm>
        </p:spPr>
        <p:txBody>
          <a:bodyPr>
            <a:noAutofit/>
          </a:bodyPr>
          <a:lstStyle>
            <a:lvl1pPr marL="0" indent="0">
              <a:buNone/>
              <a:defRPr sz="2399">
                <a:latin typeface="+mn-lt"/>
                <a:ea typeface="+mn-ea"/>
                <a:cs typeface="+mn-cs"/>
                <a:sym typeface="+mn-lt"/>
              </a:defRPr>
            </a:lvl1pPr>
            <a:lvl2pPr marL="456926" indent="0">
              <a:buNone/>
              <a:defRPr sz="1999">
                <a:latin typeface="+mn-lt"/>
                <a:ea typeface="+mn-ea"/>
                <a:cs typeface="+mn-cs"/>
                <a:sym typeface="+mn-lt"/>
              </a:defRPr>
            </a:lvl2pPr>
            <a:lvl3pPr marL="913852" indent="0">
              <a:buNone/>
              <a:defRPr sz="1799">
                <a:latin typeface="+mn-lt"/>
                <a:ea typeface="+mn-ea"/>
                <a:cs typeface="+mn-cs"/>
                <a:sym typeface="+mn-lt"/>
              </a:defRPr>
            </a:lvl3pPr>
            <a:lvl4pPr marL="1370778" indent="0">
              <a:buNone/>
              <a:defRPr sz="1799">
                <a:latin typeface="+mn-lt"/>
                <a:ea typeface="+mn-ea"/>
                <a:cs typeface="+mn-cs"/>
                <a:sym typeface="+mn-lt"/>
              </a:defRPr>
            </a:lvl4pPr>
            <a:lvl5pPr marL="1827704" indent="0">
              <a:buNone/>
              <a:defRPr sz="1799">
                <a:latin typeface="+mn-lt"/>
                <a:ea typeface="+mn-ea"/>
                <a:cs typeface="+mn-cs"/>
                <a:sym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latin typeface="+mn-lt"/>
              <a:ea typeface="+mn-ea"/>
              <a:cs typeface="+mn-cs"/>
              <a:sym typeface="+mn-lt"/>
            </a:endParaRPr>
          </a:p>
        </p:txBody>
      </p:sp>
      <p:sp>
        <p:nvSpPr>
          <p:cNvPr id="10" name="Rectangle 9"/>
          <p:cNvSpPr>
            <a:spLocks noChangeArrowheads="1"/>
          </p:cNvSpPr>
          <p:nvPr/>
        </p:nvSpPr>
        <p:spPr bwMode="auto">
          <a:xfrm>
            <a:off x="2"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latin typeface="+mn-lt"/>
              <a:ea typeface="+mn-ea"/>
              <a:cs typeface="+mn-cs"/>
              <a:sym typeface="+mn-lt"/>
            </a:endParaRPr>
          </a:p>
        </p:txBody>
      </p:sp>
      <p:pic>
        <p:nvPicPr>
          <p:cNvPr id="11"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263808B6-DE56-4DAA-97AE-E3444592CE55}"/>
              </a:ext>
            </a:extLst>
          </p:cNvPr>
          <p:cNvSpPr txBox="1">
            <a:spLocks noChangeArrowheads="1"/>
          </p:cNvSpPr>
          <p:nvPr userDrawn="1"/>
        </p:nvSpPr>
        <p:spPr bwMode="auto">
          <a:xfrm>
            <a:off x="15553" y="632546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3" name="TextBox 12">
            <a:extLst>
              <a:ext uri="{FF2B5EF4-FFF2-40B4-BE49-F238E27FC236}">
                <a16:creationId xmlns:a16="http://schemas.microsoft.com/office/drawing/2014/main" id="{841190C3-4EE2-40E8-9876-5BBE5E02424D}"/>
              </a:ext>
            </a:extLst>
          </p:cNvPr>
          <p:cNvSpPr txBox="1"/>
          <p:nvPr userDrawn="1"/>
        </p:nvSpPr>
        <p:spPr>
          <a:xfrm>
            <a:off x="82417" y="6649318"/>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76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a:solidFill>
                <a:prstClr val="white"/>
              </a:solidFill>
              <a:sym typeface="Rockwell" panose="02060603020205020403" pitchFamily="18" charset="0"/>
            </a:endParaRPr>
          </a:p>
        </p:txBody>
      </p:sp>
    </p:spTree>
    <p:extLst>
      <p:ext uri="{BB962C8B-B14F-4D97-AF65-F5344CB8AC3E}">
        <p14:creationId xmlns:p14="http://schemas.microsoft.com/office/powerpoint/2010/main" val="3323466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24" imgH="623" progId="TCLayout.ActiveDocument.1">
                  <p:embed/>
                </p:oleObj>
              </mc:Choice>
              <mc:Fallback>
                <p:oleObj name="think-cell Slide" r:id="rId3" imgW="624" imgH="623" progId="TCLayout.ActiveDocument.1">
                  <p:embed/>
                  <p:pic>
                    <p:nvPicPr>
                      <p:cNvPr id="18" name="Object 17"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latin typeface="+mn-lt"/>
              <a:ea typeface="+mn-ea"/>
              <a:cs typeface="+mn-cs"/>
              <a:sym typeface="+mn-lt"/>
            </a:endParaRPr>
          </a:p>
        </p:txBody>
      </p:sp>
      <p:sp>
        <p:nvSpPr>
          <p:cNvPr id="13" name="Rectangle 12"/>
          <p:cNvSpPr>
            <a:spLocks noChangeArrowheads="1"/>
          </p:cNvSpPr>
          <p:nvPr/>
        </p:nvSpPr>
        <p:spPr bwMode="auto">
          <a:xfrm>
            <a:off x="2"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latin typeface="+mn-lt"/>
              <a:ea typeface="+mn-ea"/>
              <a:cs typeface="+mn-cs"/>
              <a:sym typeface="+mn-lt"/>
            </a:endParaRPr>
          </a:p>
        </p:txBody>
      </p:sp>
      <p:pic>
        <p:nvPicPr>
          <p:cNvPr id="14"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8199" y="821887"/>
            <a:ext cx="10515600" cy="3326760"/>
          </a:xfrm>
        </p:spPr>
        <p:txBody>
          <a:bodyPr anchor="ctr">
            <a:noAutofit/>
          </a:bodyPr>
          <a:lstStyle>
            <a:lvl1pPr marL="0" indent="0" algn="ctr">
              <a:buNone/>
              <a:defRPr sz="2399">
                <a:latin typeface="+mn-lt"/>
                <a:ea typeface="+mn-ea"/>
                <a:cs typeface="+mn-cs"/>
                <a:sym typeface="+mn-lt"/>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491" y="4352962"/>
            <a:ext cx="10515600" cy="707886"/>
          </a:xfrm>
          <a:prstGeom prst="rect">
            <a:avLst/>
          </a:prstGeom>
          <a:noFill/>
        </p:spPr>
        <p:txBody>
          <a:bodyPr wrap="square" rtlCol="0">
            <a:noAutofit/>
          </a:bodyPr>
          <a:lstStyle/>
          <a:p>
            <a:pPr algn="ctr"/>
            <a:r>
              <a:rPr lang="en-US" sz="3999" b="1">
                <a:solidFill>
                  <a:srgbClr val="FF0000"/>
                </a:solidFill>
                <a:latin typeface="+mn-lt"/>
                <a:ea typeface="+mn-ea"/>
                <a:cs typeface="+mn-cs"/>
                <a:sym typeface="+mn-lt"/>
              </a:rPr>
              <a:t>Vote</a:t>
            </a:r>
          </a:p>
        </p:txBody>
      </p:sp>
      <p:sp>
        <p:nvSpPr>
          <p:cNvPr id="8" name="Text Box 44">
            <a:extLst>
              <a:ext uri="{FF2B5EF4-FFF2-40B4-BE49-F238E27FC236}">
                <a16:creationId xmlns:a16="http://schemas.microsoft.com/office/drawing/2014/main" id="{FB9A91AD-D1BA-4E40-8D7E-502E3617572B}"/>
              </a:ext>
            </a:extLst>
          </p:cNvPr>
          <p:cNvSpPr txBox="1">
            <a:spLocks noChangeArrowheads="1"/>
          </p:cNvSpPr>
          <p:nvPr userDrawn="1"/>
        </p:nvSpPr>
        <p:spPr bwMode="auto">
          <a:xfrm>
            <a:off x="3"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0" name="TextBox 9">
            <a:extLst>
              <a:ext uri="{FF2B5EF4-FFF2-40B4-BE49-F238E27FC236}">
                <a16:creationId xmlns:a16="http://schemas.microsoft.com/office/drawing/2014/main" id="{27FC556F-DC33-421E-997F-76E50E37F091}"/>
              </a:ext>
            </a:extLst>
          </p:cNvPr>
          <p:cNvSpPr txBox="1"/>
          <p:nvPr userDrawn="1"/>
        </p:nvSpPr>
        <p:spPr>
          <a:xfrm>
            <a:off x="131780" y="649400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35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17577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1" y="3921602"/>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custDataLst>
              <p:tags r:id="rId2"/>
            </p:custDataLst>
          </p:nvPr>
        </p:nvSpPr>
        <p:spPr>
          <a:xfrm>
            <a:off x="5044441" y="36576"/>
            <a:ext cx="2103120" cy="164592"/>
          </a:xfrm>
          <a:prstGeom prst="rect">
            <a:avLst/>
          </a:prstGeom>
          <a:solidFill>
            <a:srgbClr val="FFFFFF"/>
          </a:solidFill>
          <a:ln cap="flat">
            <a:noFill/>
            <a:prstDash val="solid"/>
          </a:ln>
        </p:spPr>
        <p:txBody>
          <a:bodyPr vert="horz" wrap="square" lIns="91416" tIns="45708" rIns="91416" bIns="45708" anchor="ctr" anchorCtr="1" compatLnSpc="1">
            <a:noAutofit/>
          </a:bodyPr>
          <a:lstStyle/>
          <a:p>
            <a:pPr marL="0" marR="0" lvl="0" indent="0" algn="ctr" defTabSz="914126"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en-US" sz="1200" b="0" i="0" u="none" strike="noStrike" kern="1200" cap="none" spc="0" baseline="0">
                <a:solidFill>
                  <a:srgbClr val="E71C57"/>
                </a:solidFill>
                <a:uFillTx/>
                <a:latin typeface="Calibri"/>
              </a:rPr>
              <a:t>Non decision draft</a:t>
            </a:r>
          </a:p>
        </p:txBody>
      </p:sp>
    </p:spTree>
    <p:extLst>
      <p:ext uri="{BB962C8B-B14F-4D97-AF65-F5344CB8AC3E}">
        <p14:creationId xmlns:p14="http://schemas.microsoft.com/office/powerpoint/2010/main" val="1252778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
        <p:nvSpPr>
          <p:cNvPr id="28" name="Focus Frame 2"/>
          <p:cNvSpPr>
            <a:spLocks/>
          </p:cNvSpPr>
          <p:nvPr/>
        </p:nvSpPr>
        <p:spPr bwMode="gray">
          <a:xfrm>
            <a:off x="7998862" y="1550619"/>
            <a:ext cx="222820" cy="37490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29" name="Focus Frame 2"/>
          <p:cNvSpPr>
            <a:spLocks/>
          </p:cNvSpPr>
          <p:nvPr/>
        </p:nvSpPr>
        <p:spPr bwMode="gray">
          <a:xfrm>
            <a:off x="1588460" y="1550619"/>
            <a:ext cx="222820" cy="374904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4"/>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7" y="1550622"/>
            <a:ext cx="5989649" cy="1560881"/>
          </a:xfrm>
        </p:spPr>
        <p:txBody>
          <a:bodyPr>
            <a:normAutofit/>
          </a:bodyPr>
          <a:lstStyle>
            <a:lvl1pPr marL="0" indent="0">
              <a:buNone/>
              <a:defRPr sz="4799" b="1">
                <a:solidFill>
                  <a:schemeClr val="bg1"/>
                </a:solidFill>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24" y="3256972"/>
            <a:ext cx="5989610" cy="1081763"/>
          </a:xfrm>
        </p:spPr>
        <p:txBody>
          <a:bodyPr anchor="ctr">
            <a:normAutofit/>
          </a:bodyPr>
          <a:lstStyle>
            <a:lvl1pPr marL="0" indent="0">
              <a:buNone/>
              <a:defRPr sz="3199" b="1">
                <a:solidFill>
                  <a:schemeClr val="bg1"/>
                </a:solidFill>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24" y="4484202"/>
            <a:ext cx="5989610" cy="815458"/>
          </a:xfrm>
        </p:spPr>
        <p:txBody>
          <a:bodyPr anchor="ctr">
            <a:normAutofit/>
          </a:bodyPr>
          <a:lstStyle>
            <a:lvl1pPr marL="0" indent="0">
              <a:buNone/>
              <a:defRPr sz="2399" b="0">
                <a:solidFill>
                  <a:schemeClr val="bg1"/>
                </a:solidFill>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1970049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936" y="1354043"/>
            <a:ext cx="5029200" cy="3286925"/>
          </a:xfrm>
        </p:spPr>
        <p:txBody>
          <a:bodyPr anchor="ctr">
            <a:normAutofit/>
          </a:bodyPr>
          <a:lstStyle>
            <a:lvl1pPr>
              <a:defRPr sz="3999">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a:solidFill>
                <a:prstClr val="white"/>
              </a:solidFill>
              <a:latin typeface="Arial" charset="0"/>
            </a:endParaRPr>
          </a:p>
        </p:txBody>
      </p:sp>
      <p:sp>
        <p:nvSpPr>
          <p:cNvPr id="15" name="Rectangle 14"/>
          <p:cNvSpPr/>
          <p:nvPr/>
        </p:nvSpPr>
        <p:spPr>
          <a:xfrm>
            <a:off x="-708" y="6083874"/>
            <a:ext cx="12192708"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2"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09099"/>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2"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14" name="Date Placeholder 3">
            <a:extLst>
              <a:ext uri="{FF2B5EF4-FFF2-40B4-BE49-F238E27FC236}">
                <a16:creationId xmlns:a16="http://schemas.microsoft.com/office/drawing/2014/main" id="{47039C9C-1991-4847-86E2-B2D03412002A}"/>
              </a:ext>
            </a:extLst>
          </p:cNvPr>
          <p:cNvSpPr>
            <a:spLocks noGrp="1"/>
          </p:cNvSpPr>
          <p:nvPr>
            <p:ph type="dt" sz="half" idx="2"/>
          </p:nvPr>
        </p:nvSpPr>
        <p:spPr>
          <a:xfrm>
            <a:off x="31644"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9/10/2021</a:t>
            </a:r>
          </a:p>
        </p:txBody>
      </p:sp>
      <p:sp>
        <p:nvSpPr>
          <p:cNvPr id="13" name="Slide Number Placeholder 4">
            <a:extLst>
              <a:ext uri="{FF2B5EF4-FFF2-40B4-BE49-F238E27FC236}">
                <a16:creationId xmlns:a16="http://schemas.microsoft.com/office/drawing/2014/main" id="{7A9C3104-CB0B-47AB-B850-4C8DD33ABF42}"/>
              </a:ext>
            </a:extLst>
          </p:cNvPr>
          <p:cNvSpPr>
            <a:spLocks noGrp="1"/>
          </p:cNvSpPr>
          <p:nvPr>
            <p:ph type="sldNum" sz="quarter" idx="4"/>
          </p:nvPr>
        </p:nvSpPr>
        <p:spPr>
          <a:xfrm>
            <a:off x="4724836" y="6311022"/>
            <a:ext cx="2742326"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1290982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a:xfrm>
            <a:off x="371475" y="361010"/>
            <a:ext cx="10515600" cy="700844"/>
          </a:xfrm>
        </p:spPr>
        <p:txBody>
          <a:bodyPr>
            <a:normAutofit/>
          </a:bodyPr>
          <a:lstStyle>
            <a:lvl1pPr>
              <a:defRPr sz="3599">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1149006"/>
            <a:ext cx="10515600" cy="4847719"/>
          </a:xfrm>
        </p:spPr>
        <p:txBody>
          <a:bodyPr>
            <a:normAutofit/>
          </a:bodyPr>
          <a:lstStyle>
            <a:lvl1pPr marL="0" indent="0">
              <a:buNone/>
              <a:defRPr sz="2399">
                <a:solidFill>
                  <a:srgbClr val="005A92"/>
                </a:solidFill>
                <a:latin typeface="Arial" panose="020B0604020202020204" pitchFamily="34" charset="0"/>
                <a:cs typeface="Arial" panose="020B0604020202020204" pitchFamily="34" charset="0"/>
              </a:defRPr>
            </a:lvl1pPr>
            <a:lvl2pPr marL="456926" indent="0">
              <a:buNone/>
              <a:defRPr sz="1999">
                <a:solidFill>
                  <a:srgbClr val="005A92"/>
                </a:solidFill>
                <a:latin typeface="Arial" panose="020B0604020202020204" pitchFamily="34" charset="0"/>
                <a:cs typeface="Arial" panose="020B0604020202020204" pitchFamily="34" charset="0"/>
              </a:defRPr>
            </a:lvl2pPr>
            <a:lvl3pPr marL="913852" indent="0">
              <a:buNone/>
              <a:defRPr sz="1999">
                <a:solidFill>
                  <a:srgbClr val="005A92"/>
                </a:solidFill>
                <a:latin typeface="Arial" panose="020B0604020202020204" pitchFamily="34" charset="0"/>
                <a:cs typeface="Arial" panose="020B0604020202020204" pitchFamily="34" charset="0"/>
              </a:defRPr>
            </a:lvl3pPr>
            <a:lvl4pPr marL="1370778" indent="0">
              <a:buNone/>
              <a:defRPr sz="1799">
                <a:solidFill>
                  <a:srgbClr val="005A92"/>
                </a:solidFill>
                <a:latin typeface="Arial" panose="020B0604020202020204" pitchFamily="34" charset="0"/>
                <a:cs typeface="Arial" panose="020B0604020202020204" pitchFamily="34" charset="0"/>
              </a:defRPr>
            </a:lvl4pPr>
            <a:lvl5pPr marL="1827704" indent="0">
              <a:buNone/>
              <a:defRPr sz="1799">
                <a:solidFill>
                  <a:srgbClr val="005A9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9A2DCFE-D1CD-4FDF-9B8C-1A65CD4601B9}"/>
              </a:ext>
            </a:extLst>
          </p:cNvPr>
          <p:cNvSpPr/>
          <p:nvPr userDrawn="1"/>
        </p:nvSpPr>
        <p:spPr>
          <a:xfrm>
            <a:off x="-708" y="6083874"/>
            <a:ext cx="12192708"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4EF2CF5A-66C6-4273-89B0-FF26C2293DB2}"/>
              </a:ext>
            </a:extLst>
          </p:cNvPr>
          <p:cNvSpPr>
            <a:spLocks noChangeArrowheads="1"/>
          </p:cNvSpPr>
          <p:nvPr userDrawn="1"/>
        </p:nvSpPr>
        <p:spPr bwMode="auto">
          <a:xfrm>
            <a:off x="2"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20" name="Picture 5">
            <a:extLst>
              <a:ext uri="{FF2B5EF4-FFF2-40B4-BE49-F238E27FC236}">
                <a16:creationId xmlns:a16="http://schemas.microsoft.com/office/drawing/2014/main" id="{87440B5B-6E47-4BC6-BE3D-D0F7E3A2D3D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91680" y="6309099"/>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4">
            <a:extLst>
              <a:ext uri="{FF2B5EF4-FFF2-40B4-BE49-F238E27FC236}">
                <a16:creationId xmlns:a16="http://schemas.microsoft.com/office/drawing/2014/main" id="{CEAAA82A-6F44-4D96-BFD6-B336801BF620}"/>
              </a:ext>
            </a:extLst>
          </p:cNvPr>
          <p:cNvSpPr txBox="1">
            <a:spLocks noChangeArrowheads="1"/>
          </p:cNvSpPr>
          <p:nvPr userDrawn="1"/>
        </p:nvSpPr>
        <p:spPr bwMode="auto">
          <a:xfrm>
            <a:off x="2"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2" name="Date Placeholder 3">
            <a:extLst>
              <a:ext uri="{FF2B5EF4-FFF2-40B4-BE49-F238E27FC236}">
                <a16:creationId xmlns:a16="http://schemas.microsoft.com/office/drawing/2014/main" id="{B9950A45-59F4-4FCD-B6D4-FF7762A1D680}"/>
              </a:ext>
            </a:extLst>
          </p:cNvPr>
          <p:cNvSpPr>
            <a:spLocks noGrp="1"/>
          </p:cNvSpPr>
          <p:nvPr>
            <p:ph type="dt" sz="half" idx="2"/>
          </p:nvPr>
        </p:nvSpPr>
        <p:spPr>
          <a:xfrm>
            <a:off x="31644"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9/10/2021</a:t>
            </a:r>
          </a:p>
        </p:txBody>
      </p:sp>
      <p:sp>
        <p:nvSpPr>
          <p:cNvPr id="23" name="Slide Number Placeholder 4">
            <a:extLst>
              <a:ext uri="{FF2B5EF4-FFF2-40B4-BE49-F238E27FC236}">
                <a16:creationId xmlns:a16="http://schemas.microsoft.com/office/drawing/2014/main" id="{19DAF8A8-E85C-4B5C-89E4-23FF34A58334}"/>
              </a:ext>
            </a:extLst>
          </p:cNvPr>
          <p:cNvSpPr>
            <a:spLocks noGrp="1"/>
          </p:cNvSpPr>
          <p:nvPr>
            <p:ph type="sldNum" sz="quarter" idx="4"/>
          </p:nvPr>
        </p:nvSpPr>
        <p:spPr>
          <a:xfrm>
            <a:off x="4724836" y="6311022"/>
            <a:ext cx="2742326"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1804751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1"/>
          <p:cNvSpPr>
            <a:spLocks noGrp="1"/>
          </p:cNvSpPr>
          <p:nvPr>
            <p:ph type="title"/>
          </p:nvPr>
        </p:nvSpPr>
        <p:spPr>
          <a:xfrm>
            <a:off x="371475" y="361010"/>
            <a:ext cx="10515600" cy="700844"/>
          </a:xfrm>
        </p:spPr>
        <p:txBody>
          <a:bodyPr>
            <a:normAutofit/>
          </a:bodyPr>
          <a:lstStyle>
            <a:lvl1pPr>
              <a:defRPr sz="3599">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99A2DCFE-D1CD-4FDF-9B8C-1A65CD4601B9}"/>
              </a:ext>
            </a:extLst>
          </p:cNvPr>
          <p:cNvSpPr/>
          <p:nvPr userDrawn="1"/>
        </p:nvSpPr>
        <p:spPr>
          <a:xfrm>
            <a:off x="-708" y="6083874"/>
            <a:ext cx="12192708"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4EF2CF5A-66C6-4273-89B0-FF26C2293DB2}"/>
              </a:ext>
            </a:extLst>
          </p:cNvPr>
          <p:cNvSpPr>
            <a:spLocks noChangeArrowheads="1"/>
          </p:cNvSpPr>
          <p:nvPr userDrawn="1"/>
        </p:nvSpPr>
        <p:spPr bwMode="auto">
          <a:xfrm>
            <a:off x="2"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20" name="Picture 5">
            <a:extLst>
              <a:ext uri="{FF2B5EF4-FFF2-40B4-BE49-F238E27FC236}">
                <a16:creationId xmlns:a16="http://schemas.microsoft.com/office/drawing/2014/main" id="{87440B5B-6E47-4BC6-BE3D-D0F7E3A2D3D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91680" y="6309099"/>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4">
            <a:extLst>
              <a:ext uri="{FF2B5EF4-FFF2-40B4-BE49-F238E27FC236}">
                <a16:creationId xmlns:a16="http://schemas.microsoft.com/office/drawing/2014/main" id="{CEAAA82A-6F44-4D96-BFD6-B336801BF620}"/>
              </a:ext>
            </a:extLst>
          </p:cNvPr>
          <p:cNvSpPr txBox="1">
            <a:spLocks noChangeArrowheads="1"/>
          </p:cNvSpPr>
          <p:nvPr userDrawn="1"/>
        </p:nvSpPr>
        <p:spPr bwMode="auto">
          <a:xfrm>
            <a:off x="2"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2" name="Date Placeholder 3">
            <a:extLst>
              <a:ext uri="{FF2B5EF4-FFF2-40B4-BE49-F238E27FC236}">
                <a16:creationId xmlns:a16="http://schemas.microsoft.com/office/drawing/2014/main" id="{B9950A45-59F4-4FCD-B6D4-FF7762A1D680}"/>
              </a:ext>
            </a:extLst>
          </p:cNvPr>
          <p:cNvSpPr>
            <a:spLocks noGrp="1"/>
          </p:cNvSpPr>
          <p:nvPr>
            <p:ph type="dt" sz="half" idx="2"/>
          </p:nvPr>
        </p:nvSpPr>
        <p:spPr>
          <a:xfrm>
            <a:off x="31644"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9/10/2021</a:t>
            </a:r>
          </a:p>
        </p:txBody>
      </p:sp>
      <p:sp>
        <p:nvSpPr>
          <p:cNvPr id="23" name="Slide Number Placeholder 4">
            <a:extLst>
              <a:ext uri="{FF2B5EF4-FFF2-40B4-BE49-F238E27FC236}">
                <a16:creationId xmlns:a16="http://schemas.microsoft.com/office/drawing/2014/main" id="{19DAF8A8-E85C-4B5C-89E4-23FF34A58334}"/>
              </a:ext>
            </a:extLst>
          </p:cNvPr>
          <p:cNvSpPr>
            <a:spLocks noGrp="1"/>
          </p:cNvSpPr>
          <p:nvPr>
            <p:ph type="sldNum" sz="quarter" idx="4"/>
          </p:nvPr>
        </p:nvSpPr>
        <p:spPr>
          <a:xfrm>
            <a:off x="4724836" y="6311022"/>
            <a:ext cx="2742326"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680050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11" name="Rectangle 10">
            <a:extLst>
              <a:ext uri="{FF2B5EF4-FFF2-40B4-BE49-F238E27FC236}">
                <a16:creationId xmlns:a16="http://schemas.microsoft.com/office/drawing/2014/main" id="{99A2DCFE-D1CD-4FDF-9B8C-1A65CD4601B9}"/>
              </a:ext>
            </a:extLst>
          </p:cNvPr>
          <p:cNvSpPr/>
          <p:nvPr userDrawn="1"/>
        </p:nvSpPr>
        <p:spPr>
          <a:xfrm>
            <a:off x="-708" y="6083874"/>
            <a:ext cx="12192708"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5" name="Rectangle 14">
            <a:extLst>
              <a:ext uri="{FF2B5EF4-FFF2-40B4-BE49-F238E27FC236}">
                <a16:creationId xmlns:a16="http://schemas.microsoft.com/office/drawing/2014/main" id="{4EF2CF5A-66C6-4273-89B0-FF26C2293DB2}"/>
              </a:ext>
            </a:extLst>
          </p:cNvPr>
          <p:cNvSpPr>
            <a:spLocks noChangeArrowheads="1"/>
          </p:cNvSpPr>
          <p:nvPr userDrawn="1"/>
        </p:nvSpPr>
        <p:spPr bwMode="auto">
          <a:xfrm>
            <a:off x="2"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20" name="Picture 5">
            <a:extLst>
              <a:ext uri="{FF2B5EF4-FFF2-40B4-BE49-F238E27FC236}">
                <a16:creationId xmlns:a16="http://schemas.microsoft.com/office/drawing/2014/main" id="{87440B5B-6E47-4BC6-BE3D-D0F7E3A2D3D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91680" y="6309099"/>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4">
            <a:extLst>
              <a:ext uri="{FF2B5EF4-FFF2-40B4-BE49-F238E27FC236}">
                <a16:creationId xmlns:a16="http://schemas.microsoft.com/office/drawing/2014/main" id="{CEAAA82A-6F44-4D96-BFD6-B336801BF620}"/>
              </a:ext>
            </a:extLst>
          </p:cNvPr>
          <p:cNvSpPr txBox="1">
            <a:spLocks noChangeArrowheads="1"/>
          </p:cNvSpPr>
          <p:nvPr userDrawn="1"/>
        </p:nvSpPr>
        <p:spPr bwMode="auto">
          <a:xfrm>
            <a:off x="2" y="6288793"/>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lumMod val="85000"/>
                  </a:schemeClr>
                </a:solidFill>
                <a:latin typeface="+mn-lt"/>
              </a:rPr>
              <a:t> Sensitive Commercial Information – Do Not Disclose / Attorney-Client Privileged / Attorney Work Product</a:t>
            </a:r>
          </a:p>
        </p:txBody>
      </p:sp>
      <p:sp>
        <p:nvSpPr>
          <p:cNvPr id="22" name="Date Placeholder 3">
            <a:extLst>
              <a:ext uri="{FF2B5EF4-FFF2-40B4-BE49-F238E27FC236}">
                <a16:creationId xmlns:a16="http://schemas.microsoft.com/office/drawing/2014/main" id="{B9950A45-59F4-4FCD-B6D4-FF7762A1D680}"/>
              </a:ext>
            </a:extLst>
          </p:cNvPr>
          <p:cNvSpPr>
            <a:spLocks noGrp="1"/>
          </p:cNvSpPr>
          <p:nvPr>
            <p:ph type="dt" sz="half" idx="2"/>
          </p:nvPr>
        </p:nvSpPr>
        <p:spPr>
          <a:xfrm>
            <a:off x="31644" y="6463091"/>
            <a:ext cx="1142396" cy="235706"/>
          </a:xfrm>
          <a:prstGeom prst="rect">
            <a:avLst/>
          </a:prstGeom>
        </p:spPr>
        <p:txBody>
          <a:bodyPr vert="horz" lIns="91440" tIns="45720" rIns="91440" bIns="45720" rtlCol="0" anchor="ctr"/>
          <a:lstStyle>
            <a:lvl1pPr algn="l">
              <a:defRPr sz="800">
                <a:solidFill>
                  <a:schemeClr val="bg1">
                    <a:lumMod val="85000"/>
                  </a:schemeClr>
                </a:solidFill>
              </a:defRPr>
            </a:lvl1pPr>
          </a:lstStyle>
          <a:p>
            <a:r>
              <a:rPr lang="en-US"/>
              <a:t>9/10/2021</a:t>
            </a:r>
          </a:p>
        </p:txBody>
      </p:sp>
      <p:sp>
        <p:nvSpPr>
          <p:cNvPr id="23" name="Slide Number Placeholder 4">
            <a:extLst>
              <a:ext uri="{FF2B5EF4-FFF2-40B4-BE49-F238E27FC236}">
                <a16:creationId xmlns:a16="http://schemas.microsoft.com/office/drawing/2014/main" id="{19DAF8A8-E85C-4B5C-89E4-23FF34A58334}"/>
              </a:ext>
            </a:extLst>
          </p:cNvPr>
          <p:cNvSpPr>
            <a:spLocks noGrp="1"/>
          </p:cNvSpPr>
          <p:nvPr>
            <p:ph type="sldNum" sz="quarter" idx="4"/>
          </p:nvPr>
        </p:nvSpPr>
        <p:spPr>
          <a:xfrm>
            <a:off x="4724836" y="6311022"/>
            <a:ext cx="2742326" cy="365125"/>
          </a:xfrm>
          <a:prstGeom prst="rect">
            <a:avLst/>
          </a:prstGeom>
        </p:spPr>
        <p:txBody>
          <a:bodyPr vert="horz" lIns="91440" tIns="45720" rIns="91440" bIns="45720" rtlCol="0" anchor="ctr"/>
          <a:lstStyle>
            <a:lvl1pPr algn="ctr">
              <a:defRPr sz="1000">
                <a:solidFill>
                  <a:schemeClr val="bg1">
                    <a:lumMod val="85000"/>
                  </a:schemeClr>
                </a:solidFill>
              </a:defRPr>
            </a:lvl1pPr>
          </a:lstStyle>
          <a:p>
            <a:fld id="{1E3725E8-D205-4FD1-9D32-7135FCF7A83A}" type="slidenum">
              <a:rPr lang="en-US" smtClean="0"/>
              <a:pPr/>
              <a:t>‹#›</a:t>
            </a:fld>
            <a:endParaRPr lang="en-US"/>
          </a:p>
        </p:txBody>
      </p:sp>
    </p:spTree>
    <p:extLst>
      <p:ext uri="{BB962C8B-B14F-4D97-AF65-F5344CB8AC3E}">
        <p14:creationId xmlns:p14="http://schemas.microsoft.com/office/powerpoint/2010/main" val="2846412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a:solidFill>
                <a:prstClr val="white"/>
              </a:solidFill>
              <a:sym typeface="Rockwell" panose="02060603020205020403" pitchFamily="18" charset="0"/>
            </a:endParaRPr>
          </a:p>
        </p:txBody>
      </p:sp>
    </p:spTree>
    <p:extLst>
      <p:ext uri="{BB962C8B-B14F-4D97-AF65-F5344CB8AC3E}">
        <p14:creationId xmlns:p14="http://schemas.microsoft.com/office/powerpoint/2010/main" val="2021783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ABA7-A224-CD49-9A8D-893802FAB5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D05AB3-2755-AE40-BA6C-3A8BCA7D6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C47E8-B5A7-E34D-9B87-081276F49333}"/>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5" name="Footer Placeholder 4">
            <a:extLst>
              <a:ext uri="{FF2B5EF4-FFF2-40B4-BE49-F238E27FC236}">
                <a16:creationId xmlns:a16="http://schemas.microsoft.com/office/drawing/2014/main" id="{A658BAD7-3686-0D4C-BC0C-935CCDE69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AEEB8-5B3C-8745-87CE-E27428AE11F4}"/>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677789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2B8C-F390-DC4D-BCD6-F4A01CBE98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2E3D7-25FA-5B4E-95CD-68FF1C59FB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CE346-74B9-8449-91E3-FCDF0B372D19}"/>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5" name="Footer Placeholder 4">
            <a:extLst>
              <a:ext uri="{FF2B5EF4-FFF2-40B4-BE49-F238E27FC236}">
                <a16:creationId xmlns:a16="http://schemas.microsoft.com/office/drawing/2014/main" id="{BCCEE255-A6E7-0840-AB35-495550187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88230-2BAE-B642-9D02-CB8B92EACEB7}"/>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1433926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64B3E2-DD81-461E-8AD9-47A7DB59E820}"/>
              </a:ext>
            </a:extLst>
          </p:cNvPr>
          <p:cNvSpPr>
            <a:spLocks noGrp="1"/>
          </p:cNvSpPr>
          <p:nvPr>
            <p:ph type="pic" sz="quarter" idx="10"/>
          </p:nvPr>
        </p:nvSpPr>
        <p:spPr>
          <a:xfrm>
            <a:off x="0" y="0"/>
            <a:ext cx="5855368" cy="6858000"/>
          </a:xfrm>
          <a:prstGeom prst="rect">
            <a:avLst/>
          </a:prstGeom>
        </p:spPr>
        <p:txBody>
          <a:bodyPr/>
          <a:lstStyle/>
          <a:p>
            <a:endParaRPr lang="en-US"/>
          </a:p>
        </p:txBody>
      </p:sp>
    </p:spTree>
    <p:extLst>
      <p:ext uri="{BB962C8B-B14F-4D97-AF65-F5344CB8AC3E}">
        <p14:creationId xmlns:p14="http://schemas.microsoft.com/office/powerpoint/2010/main" val="4176717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DAA5-9848-9540-A25D-01222C335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B99B8-9D67-B44D-B1CD-F81C1CACD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2B9602-5CAA-EA44-A086-CF961C64BDFF}"/>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5" name="Footer Placeholder 4">
            <a:extLst>
              <a:ext uri="{FF2B5EF4-FFF2-40B4-BE49-F238E27FC236}">
                <a16:creationId xmlns:a16="http://schemas.microsoft.com/office/drawing/2014/main" id="{236CD7B6-9A04-B142-A5F9-A3C3821F3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41092-6DB5-D447-96A3-51C17A6E4946}"/>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1181693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F1D5-2E44-0D42-9FAB-62559D21D1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98751-3281-1348-B0C9-5B6E360A62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4AD561-F507-BA48-9483-2B69B0ECB8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78120A-E3E2-9145-8FB2-7FD46B9FE463}"/>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6" name="Footer Placeholder 5">
            <a:extLst>
              <a:ext uri="{FF2B5EF4-FFF2-40B4-BE49-F238E27FC236}">
                <a16:creationId xmlns:a16="http://schemas.microsoft.com/office/drawing/2014/main" id="{5C2B66D1-18C6-FA40-BB08-4F6B838EF0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209FA-06DA-E44A-8AF2-07A2E0A567DF}"/>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3711974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583B-7FE8-7540-B1C7-DF999F2982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F8825-D9CC-264E-B1D0-FA7BC8731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B35065F-E9DB-C544-BD41-EAA492A77F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6B89E3-AF70-ED47-BF43-EDA54C47E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5779DD-4564-8F4F-A775-539B3AC52C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60EAF-5C55-7140-9E8C-4A214AB81241}"/>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8" name="Footer Placeholder 7">
            <a:extLst>
              <a:ext uri="{FF2B5EF4-FFF2-40B4-BE49-F238E27FC236}">
                <a16:creationId xmlns:a16="http://schemas.microsoft.com/office/drawing/2014/main" id="{B31E7090-9EF1-044A-B404-5C95BB03B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39EEEC-3F4E-8B49-8F61-3532863A9336}"/>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4113196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694A0-3B0D-4E40-817D-646DBB4B29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889CC6-A6BB-764E-83E1-1173C0D5621F}"/>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4" name="Footer Placeholder 3">
            <a:extLst>
              <a:ext uri="{FF2B5EF4-FFF2-40B4-BE49-F238E27FC236}">
                <a16:creationId xmlns:a16="http://schemas.microsoft.com/office/drawing/2014/main" id="{0AD75BDE-8A30-2547-8846-E6DEDE2A4E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282110-9B25-F94B-B60F-77944F3E6ED3}"/>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2631112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7A555-8930-D447-A781-072B6DFD76F8}"/>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3" name="Footer Placeholder 2">
            <a:extLst>
              <a:ext uri="{FF2B5EF4-FFF2-40B4-BE49-F238E27FC236}">
                <a16:creationId xmlns:a16="http://schemas.microsoft.com/office/drawing/2014/main" id="{66146EDB-4BE7-0C4E-9506-D356AC884C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1CC674-69B8-3146-B955-4D7A205A8B03}"/>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1163937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0266-86A5-3C4E-B5A9-AF4F5D73B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757A93-5C62-6D48-9497-7C4E2FFDC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BB3616-3DC2-6047-B249-B9948B9DDE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7D530B-18FC-7246-A389-0DF7DCDE2E09}"/>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6" name="Footer Placeholder 5">
            <a:extLst>
              <a:ext uri="{FF2B5EF4-FFF2-40B4-BE49-F238E27FC236}">
                <a16:creationId xmlns:a16="http://schemas.microsoft.com/office/drawing/2014/main" id="{0C7A3991-88C2-CD4A-A564-0E04D681F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07770D-89A9-4947-BDBE-F7200F1CF502}"/>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3592037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D4298-7FE2-4D47-A35E-F2A441992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134B30-1504-EF42-B692-83018E0B01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F08F41-32B6-C34E-8059-A6145C978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07BB9D-A656-9745-87B5-0FEBA003BC64}"/>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6" name="Footer Placeholder 5">
            <a:extLst>
              <a:ext uri="{FF2B5EF4-FFF2-40B4-BE49-F238E27FC236}">
                <a16:creationId xmlns:a16="http://schemas.microsoft.com/office/drawing/2014/main" id="{7CB3FE37-1692-8F46-90D5-B736033E33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D661C-0154-0341-ACCC-F7D13EE53F27}"/>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9145364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5259B-07CB-204C-91DB-939657B934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864362-4C2A-8F4E-8A50-DCD75C58DF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06F5E-4363-824D-8C84-76A694AF80C2}"/>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5" name="Footer Placeholder 4">
            <a:extLst>
              <a:ext uri="{FF2B5EF4-FFF2-40B4-BE49-F238E27FC236}">
                <a16:creationId xmlns:a16="http://schemas.microsoft.com/office/drawing/2014/main" id="{5B74D139-EBC5-AE45-A44F-84F169170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EDE4A-330E-C047-ACFA-10C0F6F50980}"/>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3526672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651AE-1B72-4F4C-A185-76D3552D07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B9FDED-E730-3047-9023-644CCE96E0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39E52-501B-104E-94E7-5DA930D94831}"/>
              </a:ext>
            </a:extLst>
          </p:cNvPr>
          <p:cNvSpPr>
            <a:spLocks noGrp="1"/>
          </p:cNvSpPr>
          <p:nvPr>
            <p:ph type="dt" sz="half" idx="10"/>
          </p:nvPr>
        </p:nvSpPr>
        <p:spPr/>
        <p:txBody>
          <a:bodyPr/>
          <a:lstStyle/>
          <a:p>
            <a:fld id="{F4256635-E266-E74D-8D37-5D9F396F29FF}" type="datetimeFigureOut">
              <a:rPr lang="en-US" smtClean="0"/>
              <a:t>7/12/2023</a:t>
            </a:fld>
            <a:endParaRPr lang="en-US"/>
          </a:p>
        </p:txBody>
      </p:sp>
      <p:sp>
        <p:nvSpPr>
          <p:cNvPr id="5" name="Footer Placeholder 4">
            <a:extLst>
              <a:ext uri="{FF2B5EF4-FFF2-40B4-BE49-F238E27FC236}">
                <a16:creationId xmlns:a16="http://schemas.microsoft.com/office/drawing/2014/main" id="{DFA354AD-4873-3E41-B217-B32427C11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A2417-7B8A-9F4A-9A34-116E968515DB}"/>
              </a:ext>
            </a:extLst>
          </p:cNvPr>
          <p:cNvSpPr>
            <a:spLocks noGrp="1"/>
          </p:cNvSpPr>
          <p:nvPr>
            <p:ph type="sldNum" sz="quarter" idx="12"/>
          </p:nvPr>
        </p:nvSpPr>
        <p:spPr/>
        <p:txBody>
          <a:bodyPr/>
          <a:lstStyle/>
          <a:p>
            <a:fld id="{E0DEB87D-C0A4-9548-A71A-E46FCE3014A3}" type="slidenum">
              <a:rPr lang="en-US" smtClean="0"/>
              <a:t>‹#›</a:t>
            </a:fld>
            <a:endParaRPr lang="en-US"/>
          </a:p>
        </p:txBody>
      </p:sp>
    </p:spTree>
    <p:extLst>
      <p:ext uri="{BB962C8B-B14F-4D97-AF65-F5344CB8AC3E}">
        <p14:creationId xmlns:p14="http://schemas.microsoft.com/office/powerpoint/2010/main" val="1693350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DD2103-81A5-4CD5-AA58-13BB17ABAEE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3881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C44C-52CA-5C46-BD22-907A32BE4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9D6B49-560A-4940-89A2-16FFFFA858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72DCB4-C6FA-6440-A709-5C225856C6FD}"/>
              </a:ext>
            </a:extLst>
          </p:cNvPr>
          <p:cNvSpPr>
            <a:spLocks noGrp="1"/>
          </p:cNvSpPr>
          <p:nvPr>
            <p:ph type="dt" sz="half" idx="10"/>
          </p:nvPr>
        </p:nvSpPr>
        <p:spPr/>
        <p:txBody>
          <a:bodyPr/>
          <a:lstStyle/>
          <a:p>
            <a:fld id="{7C2D4179-8361-2943-BF4C-7C6C736AE9BD}" type="datetime1">
              <a:rPr lang="en-US" smtClean="0"/>
              <a:t>7/12/2023</a:t>
            </a:fld>
            <a:endParaRPr lang="en-US"/>
          </a:p>
        </p:txBody>
      </p:sp>
      <p:sp>
        <p:nvSpPr>
          <p:cNvPr id="5" name="Footer Placeholder 4">
            <a:extLst>
              <a:ext uri="{FF2B5EF4-FFF2-40B4-BE49-F238E27FC236}">
                <a16:creationId xmlns:a16="http://schemas.microsoft.com/office/drawing/2014/main" id="{1089C212-1F43-1645-B00F-180EA1B5A450}"/>
              </a:ext>
            </a:extLst>
          </p:cNvPr>
          <p:cNvSpPr>
            <a:spLocks noGrp="1"/>
          </p:cNvSpPr>
          <p:nvPr>
            <p:ph type="ftr" sz="quarter" idx="11"/>
          </p:nvPr>
        </p:nvSpPr>
        <p:spPr/>
        <p:txBody>
          <a:bodyPr/>
          <a:lstStyle/>
          <a:p>
            <a:r>
              <a:rPr lang="en-US"/>
              <a:t>Confidential — Not for Distribution</a:t>
            </a:r>
          </a:p>
        </p:txBody>
      </p:sp>
      <p:sp>
        <p:nvSpPr>
          <p:cNvPr id="6" name="Slide Number Placeholder 5">
            <a:extLst>
              <a:ext uri="{FF2B5EF4-FFF2-40B4-BE49-F238E27FC236}">
                <a16:creationId xmlns:a16="http://schemas.microsoft.com/office/drawing/2014/main" id="{A55E0D68-0C6C-6C42-8177-1C11031CB069}"/>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2846917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9" b="1">
              <a:solidFill>
                <a:prstClr val="white"/>
              </a:solidFill>
              <a:sym typeface="Rockwell" panose="02060603020205020403" pitchFamily="18" charset="0"/>
            </a:endParaRPr>
          </a:p>
        </p:txBody>
      </p:sp>
      <p:sp>
        <p:nvSpPr>
          <p:cNvPr id="28" name="Focus Frame 2"/>
          <p:cNvSpPr>
            <a:spLocks noChangeAspect="1"/>
          </p:cNvSpPr>
          <p:nvPr/>
        </p:nvSpPr>
        <p:spPr bwMode="gray">
          <a:xfrm>
            <a:off x="7998862" y="1025525"/>
            <a:ext cx="222820" cy="4572000"/>
          </a:xfrm>
          <a:prstGeom prst="rect">
            <a:avLst/>
          </a:prstGeom>
          <a:solidFill>
            <a:srgbClr val="BFBFBF"/>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53580" y="6074262"/>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6" y="1025526"/>
            <a:ext cx="5989649" cy="2085975"/>
          </a:xfrm>
        </p:spPr>
        <p:txBody>
          <a:bodyPr>
            <a:normAutofit/>
          </a:bodyPr>
          <a:lstStyle>
            <a:lvl1pPr marL="0" indent="0">
              <a:buNone/>
              <a:defRPr sz="40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lstStyle>
            <a:lvl1pPr marL="0" indent="0">
              <a:buNone/>
              <a:defRPr sz="2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7"/>
            <a:ext cx="5989610" cy="939799"/>
          </a:xfrm>
        </p:spPr>
        <p:txBody>
          <a:bodyPr>
            <a:normAutofit/>
          </a:bodyPr>
          <a:lstStyle>
            <a:lvl1pPr marL="0" indent="0">
              <a:buNone/>
              <a:defRPr sz="24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pPr lvl="0"/>
            <a:r>
              <a:rPr lang="en-US"/>
              <a:t>Click to add date</a:t>
            </a:r>
          </a:p>
        </p:txBody>
      </p:sp>
    </p:spTree>
    <p:extLst>
      <p:ext uri="{BB962C8B-B14F-4D97-AF65-F5344CB8AC3E}">
        <p14:creationId xmlns:p14="http://schemas.microsoft.com/office/powerpoint/2010/main" val="4211736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9" b="1">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936" y="1354041"/>
            <a:ext cx="5029200" cy="3286925"/>
          </a:xfrm>
        </p:spPr>
        <p:txBody>
          <a:bodyPr anchor="ctr">
            <a:normAutofit/>
          </a:bodyPr>
          <a:lstStyle>
            <a:lvl1pPr>
              <a:defRPr sz="3199">
                <a:solidFill>
                  <a:srgbClr val="005A92"/>
                </a:solidFill>
                <a:latin typeface="Arial" panose="020B0604020202020204" pitchFamily="34" charset="0"/>
                <a:cs typeface="Arial" panose="020B0604020202020204" pitchFamily="34" charset="0"/>
              </a:defRPr>
            </a:lvl1pPr>
          </a:lstStyle>
          <a:p>
            <a:r>
              <a:rPr lang="en-US"/>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9">
              <a:solidFill>
                <a:prstClr val="white"/>
              </a:solidFill>
              <a:latin typeface="Arial" charset="0"/>
            </a:endParaRPr>
          </a:p>
        </p:txBody>
      </p:sp>
      <p:sp>
        <p:nvSpPr>
          <p:cNvPr id="15" name="Rectangle 14"/>
          <p:cNvSpPr/>
          <p:nvPr/>
        </p:nvSpPr>
        <p:spPr>
          <a:xfrm>
            <a:off x="-708" y="6092750"/>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6" name="Rectangle 15"/>
          <p:cNvSpPr>
            <a:spLocks noChangeArrowheads="1"/>
          </p:cNvSpPr>
          <p:nvPr/>
        </p:nvSpPr>
        <p:spPr bwMode="auto">
          <a:xfrm>
            <a:off x="1" y="6133364"/>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D90075E3-1342-4A31-87F7-EBF9CE8642D1}"/>
              </a:ext>
            </a:extLst>
          </p:cNvPr>
          <p:cNvSpPr txBox="1">
            <a:spLocks noChangeArrowheads="1"/>
          </p:cNvSpPr>
          <p:nvPr userDrawn="1"/>
        </p:nvSpPr>
        <p:spPr bwMode="auto">
          <a:xfrm>
            <a:off x="1" y="6271209"/>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Sensitive Commercial Information: Do Not Disclose/Attorney-Client Privileged/Attorney Work Product</a:t>
            </a:r>
          </a:p>
        </p:txBody>
      </p:sp>
      <p:sp>
        <p:nvSpPr>
          <p:cNvPr id="18" name="TextBox 17"/>
          <p:cNvSpPr txBox="1"/>
          <p:nvPr userDrawn="1"/>
        </p:nvSpPr>
        <p:spPr>
          <a:xfrm>
            <a:off x="32001" y="659257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2424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78747"/>
            <a:ext cx="10515600" cy="4847719"/>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4">
            <a:extLst>
              <a:ext uri="{FF2B5EF4-FFF2-40B4-BE49-F238E27FC236}">
                <a16:creationId xmlns:a16="http://schemas.microsoft.com/office/drawing/2014/main" id="{D8A800EF-3471-41FF-8FA8-AD6108CCD8EE}"/>
              </a:ext>
            </a:extLst>
          </p:cNvPr>
          <p:cNvSpPr txBox="1">
            <a:spLocks noChangeArrowheads="1"/>
          </p:cNvSpPr>
          <p:nvPr userDrawn="1"/>
        </p:nvSpPr>
        <p:spPr bwMode="auto">
          <a:xfrm>
            <a:off x="1" y="6271209"/>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Sensitive Commercial Information: Do Not Disclose/Attorney-Client Privileged/Attorney Work Product</a:t>
            </a:r>
          </a:p>
        </p:txBody>
      </p:sp>
      <p:sp>
        <p:nvSpPr>
          <p:cNvPr id="20" name="TextBox 19">
            <a:extLst>
              <a:ext uri="{FF2B5EF4-FFF2-40B4-BE49-F238E27FC236}">
                <a16:creationId xmlns:a16="http://schemas.microsoft.com/office/drawing/2014/main" id="{1D7650B0-2175-4087-A730-F5AB83B4027F}"/>
              </a:ext>
            </a:extLst>
          </p:cNvPr>
          <p:cNvSpPr txBox="1"/>
          <p:nvPr userDrawn="1"/>
        </p:nvSpPr>
        <p:spPr>
          <a:xfrm>
            <a:off x="32001" y="659257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740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476"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5475" y="964768"/>
            <a:ext cx="5181600" cy="4389120"/>
          </a:xfrm>
        </p:spPr>
        <p:txBody>
          <a:bodyPr>
            <a:normAutofit/>
          </a:bodyPr>
          <a:lstStyle>
            <a:lvl1pPr marL="0" indent="0">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18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0" name="Rectangle 9"/>
          <p:cNvSpPr>
            <a:spLocks noChangeArrowheads="1"/>
          </p:cNvSpPr>
          <p:nvPr userDrawn="1"/>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FDEA43D0-3738-4A44-9E31-793241DBD49F}"/>
              </a:ext>
            </a:extLst>
          </p:cNvPr>
          <p:cNvSpPr txBox="1">
            <a:spLocks noChangeArrowheads="1"/>
          </p:cNvSpPr>
          <p:nvPr userDrawn="1"/>
        </p:nvSpPr>
        <p:spPr bwMode="auto">
          <a:xfrm>
            <a:off x="1" y="6271209"/>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Sensitive Commercial Information: Do Not Disclose/Attorney-Client Privileged/Attorney Work Product</a:t>
            </a:r>
          </a:p>
        </p:txBody>
      </p:sp>
      <p:sp>
        <p:nvSpPr>
          <p:cNvPr id="15" name="TextBox 14">
            <a:extLst>
              <a:ext uri="{FF2B5EF4-FFF2-40B4-BE49-F238E27FC236}">
                <a16:creationId xmlns:a16="http://schemas.microsoft.com/office/drawing/2014/main" id="{77F9A4B4-6F2D-4F7C-B545-7CD81D96FA2A}"/>
              </a:ext>
            </a:extLst>
          </p:cNvPr>
          <p:cNvSpPr txBox="1"/>
          <p:nvPr userDrawn="1"/>
        </p:nvSpPr>
        <p:spPr>
          <a:xfrm>
            <a:off x="32001" y="659257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741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12" name="Rectangle 11"/>
          <p:cNvSpPr/>
          <p:nvPr/>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userDrawn="1"/>
        </p:nvSpPr>
        <p:spPr bwMode="auto">
          <a:xfrm>
            <a:off x="-5359"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8199" y="821887"/>
            <a:ext cx="10515600" cy="3326760"/>
          </a:xfrm>
        </p:spPr>
        <p:txBody>
          <a:bodyPr anchor="ctr">
            <a:normAutofit/>
          </a:bodyPr>
          <a:lstStyle>
            <a:lvl1pPr marL="0" indent="0" algn="ctr">
              <a:buNone/>
              <a:defRPr sz="2400">
                <a:latin typeface="Arial" panose="020B0604020202020204" pitchFamily="34" charset="0"/>
                <a:cs typeface="Arial" panose="020B0604020202020204" pitchFamily="34" charset="0"/>
              </a:defRPr>
            </a:lvl1pPr>
            <a:lvl2pPr marL="457063" indent="0">
              <a:buNone/>
              <a:defRPr sz="2000">
                <a:latin typeface="Arial" panose="020B0604020202020204" pitchFamily="34" charset="0"/>
                <a:cs typeface="Arial" panose="020B0604020202020204" pitchFamily="34" charset="0"/>
              </a:defRPr>
            </a:lvl2pPr>
            <a:lvl3pPr marL="914126" indent="0">
              <a:buNone/>
              <a:defRPr sz="2000">
                <a:latin typeface="Arial" panose="020B0604020202020204" pitchFamily="34" charset="0"/>
                <a:cs typeface="Arial" panose="020B0604020202020204" pitchFamily="34" charset="0"/>
              </a:defRPr>
            </a:lvl3pPr>
            <a:lvl4pPr marL="1371189" indent="0">
              <a:buNone/>
              <a:defRPr sz="1800">
                <a:latin typeface="Arial" panose="020B0604020202020204" pitchFamily="34" charset="0"/>
                <a:cs typeface="Arial" panose="020B0604020202020204" pitchFamily="34" charset="0"/>
              </a:defRPr>
            </a:lvl4pPr>
            <a:lvl5pPr marL="1828252" indent="0">
              <a:buNone/>
              <a:defRPr sz="1800">
                <a:latin typeface="Arial" panose="020B0604020202020204" pitchFamily="34" charset="0"/>
                <a:cs typeface="Arial" panose="020B0604020202020204" pitchFamily="34" charset="0"/>
              </a:defRPr>
            </a:lvl5pPr>
          </a:lstStyle>
          <a:p>
            <a:pPr lvl="0"/>
            <a:r>
              <a:rPr lang="en-US"/>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8199" y="4345824"/>
            <a:ext cx="10515600" cy="707886"/>
          </a:xfrm>
          <a:prstGeom prst="rect">
            <a:avLst/>
          </a:prstGeom>
          <a:noFill/>
        </p:spPr>
        <p:txBody>
          <a:bodyPr wrap="square" rtlCol="0">
            <a:spAutoFit/>
          </a:bodyPr>
          <a:lstStyle/>
          <a:p>
            <a:pPr algn="ctr"/>
            <a:r>
              <a:rPr lang="en-US" sz="4000" b="1">
                <a:solidFill>
                  <a:srgbClr val="FF0000"/>
                </a:solidFill>
              </a:rPr>
              <a:t>Vote</a:t>
            </a:r>
          </a:p>
        </p:txBody>
      </p:sp>
      <p:sp>
        <p:nvSpPr>
          <p:cNvPr id="15" name="Text Box 44">
            <a:extLst>
              <a:ext uri="{FF2B5EF4-FFF2-40B4-BE49-F238E27FC236}">
                <a16:creationId xmlns:a16="http://schemas.microsoft.com/office/drawing/2014/main" id="{59599455-1F81-4792-9076-F908109EA77C}"/>
              </a:ext>
            </a:extLst>
          </p:cNvPr>
          <p:cNvSpPr txBox="1">
            <a:spLocks noChangeArrowheads="1"/>
          </p:cNvSpPr>
          <p:nvPr userDrawn="1"/>
        </p:nvSpPr>
        <p:spPr bwMode="auto">
          <a:xfrm>
            <a:off x="1" y="6271209"/>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Sensitive Commercial Information: Do Not Disclose/Attorney-Client Privileged/Attorney Work Product</a:t>
            </a:r>
          </a:p>
        </p:txBody>
      </p:sp>
      <p:sp>
        <p:nvSpPr>
          <p:cNvPr id="22" name="TextBox 21">
            <a:extLst>
              <a:ext uri="{FF2B5EF4-FFF2-40B4-BE49-F238E27FC236}">
                <a16:creationId xmlns:a16="http://schemas.microsoft.com/office/drawing/2014/main" id="{F3AD00D2-5249-4E03-A658-AA04EF8778F6}"/>
              </a:ext>
            </a:extLst>
          </p:cNvPr>
          <p:cNvSpPr txBox="1"/>
          <p:nvPr userDrawn="1"/>
        </p:nvSpPr>
        <p:spPr>
          <a:xfrm>
            <a:off x="32001" y="659257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230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1533-D3E5-478A-A3B5-B47D8AA6550B}"/>
              </a:ext>
            </a:extLst>
          </p:cNvPr>
          <p:cNvSpPr>
            <a:spLocks noGrp="1"/>
          </p:cNvSpPr>
          <p:nvPr>
            <p:ph type="title" hasCustomPrompt="1"/>
          </p:nvPr>
        </p:nvSpPr>
        <p:spPr/>
        <p:txBody>
          <a:bodyPr/>
          <a:lstStyle>
            <a:lvl1pPr>
              <a:defRPr/>
            </a:lvl1pPr>
          </a:lstStyle>
          <a:p>
            <a:r>
              <a:rPr lang="en-US"/>
              <a:t>Glossary</a:t>
            </a:r>
          </a:p>
        </p:txBody>
      </p:sp>
      <p:sp>
        <p:nvSpPr>
          <p:cNvPr id="3" name="Title 5">
            <a:extLst>
              <a:ext uri="{FF2B5EF4-FFF2-40B4-BE49-F238E27FC236}">
                <a16:creationId xmlns:a16="http://schemas.microsoft.com/office/drawing/2014/main" id="{0B263764-0C5B-49B0-9792-163031ABCD77}"/>
              </a:ext>
            </a:extLst>
          </p:cNvPr>
          <p:cNvSpPr txBox="1">
            <a:spLocks/>
          </p:cNvSpPr>
          <p:nvPr userDrawn="1"/>
        </p:nvSpPr>
        <p:spPr>
          <a:xfrm>
            <a:off x="371475" y="2"/>
            <a:ext cx="10515600" cy="700844"/>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a:lstStyle>
          <a:p>
            <a:endParaRPr lang="en-US" sz="2399"/>
          </a:p>
        </p:txBody>
      </p:sp>
      <p:graphicFrame>
        <p:nvGraphicFramePr>
          <p:cNvPr id="4" name="Table 2">
            <a:extLst>
              <a:ext uri="{FF2B5EF4-FFF2-40B4-BE49-F238E27FC236}">
                <a16:creationId xmlns:a16="http://schemas.microsoft.com/office/drawing/2014/main" id="{963F4872-048F-4C6A-AB23-AD2F35895D12}"/>
              </a:ext>
            </a:extLst>
          </p:cNvPr>
          <p:cNvGraphicFramePr>
            <a:graphicFrameLocks/>
          </p:cNvGraphicFramePr>
          <p:nvPr userDrawn="1">
            <p:extLst>
              <p:ext uri="{D42A27DB-BD31-4B8C-83A1-F6EECF244321}">
                <p14:modId xmlns:p14="http://schemas.microsoft.com/office/powerpoint/2010/main" val="3985613232"/>
              </p:ext>
            </p:extLst>
          </p:nvPr>
        </p:nvGraphicFramePr>
        <p:xfrm>
          <a:off x="807035" y="791229"/>
          <a:ext cx="10536273" cy="4937633"/>
        </p:xfrm>
        <a:graphic>
          <a:graphicData uri="http://schemas.openxmlformats.org/drawingml/2006/table">
            <a:tbl>
              <a:tblPr firstRow="1" bandRow="1">
                <a:tableStyleId>{5C22544A-7EE6-4342-B048-85BDC9FD1C3A}</a:tableStyleId>
              </a:tblPr>
              <a:tblGrid>
                <a:gridCol w="3207292">
                  <a:extLst>
                    <a:ext uri="{9D8B030D-6E8A-4147-A177-3AD203B41FA5}">
                      <a16:colId xmlns:a16="http://schemas.microsoft.com/office/drawing/2014/main" val="3490876296"/>
                    </a:ext>
                  </a:extLst>
                </a:gridCol>
                <a:gridCol w="7328981">
                  <a:extLst>
                    <a:ext uri="{9D8B030D-6E8A-4147-A177-3AD203B41FA5}">
                      <a16:colId xmlns:a16="http://schemas.microsoft.com/office/drawing/2014/main" val="1686172735"/>
                    </a:ext>
                  </a:extLst>
                </a:gridCol>
              </a:tblGrid>
              <a:tr h="298668">
                <a:tc>
                  <a:txBody>
                    <a:bodyPr/>
                    <a:lstStyle/>
                    <a:p>
                      <a:r>
                        <a:rPr lang="en-US">
                          <a:solidFill>
                            <a:schemeClr val="bg1"/>
                          </a:solidFill>
                          <a:effectLst>
                            <a:outerShdw blurRad="38100" dist="38100" dir="2700000" algn="tl">
                              <a:srgbClr val="000000">
                                <a:alpha val="43137"/>
                              </a:srgbClr>
                            </a:outerShdw>
                          </a:effectLst>
                        </a:rPr>
                        <a:t>Term</a:t>
                      </a:r>
                    </a:p>
                  </a:txBody>
                  <a:tcPr marL="91464" marR="91464">
                    <a:solidFill>
                      <a:srgbClr val="005A92"/>
                    </a:solidFill>
                  </a:tcPr>
                </a:tc>
                <a:tc>
                  <a:txBody>
                    <a:bodyPr/>
                    <a:lstStyle/>
                    <a:p>
                      <a:r>
                        <a:rPr lang="en-US">
                          <a:solidFill>
                            <a:schemeClr val="bg1"/>
                          </a:solidFill>
                          <a:effectLst>
                            <a:outerShdw blurRad="38100" dist="38100" dir="2700000" algn="tl">
                              <a:srgbClr val="000000">
                                <a:alpha val="43137"/>
                              </a:srgbClr>
                            </a:outerShdw>
                          </a:effectLst>
                        </a:rPr>
                        <a:t>Definition</a:t>
                      </a:r>
                    </a:p>
                  </a:txBody>
                  <a:tcPr marL="91464" marR="91464">
                    <a:solidFill>
                      <a:srgbClr val="005A92"/>
                    </a:solidFill>
                  </a:tcPr>
                </a:tc>
                <a:extLst>
                  <a:ext uri="{0D108BD9-81ED-4DB2-BD59-A6C34878D82A}">
                    <a16:rowId xmlns:a16="http://schemas.microsoft.com/office/drawing/2014/main" val="930474601"/>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1904173717"/>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969763656"/>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2462245468"/>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3820101207"/>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2970857668"/>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2349097904"/>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1356349702"/>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894086996"/>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627839551"/>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2971661826"/>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941550952"/>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2394361424"/>
                  </a:ext>
                </a:extLst>
              </a:tr>
              <a:tr h="298668">
                <a:tc>
                  <a:txBody>
                    <a:bodyPr/>
                    <a:lstStyle/>
                    <a:p>
                      <a:endParaRPr lang="en-US" sz="1400"/>
                    </a:p>
                  </a:txBody>
                  <a:tcPr marL="91464" marR="91464">
                    <a:solidFill>
                      <a:schemeClr val="accent2">
                        <a:lumMod val="40000"/>
                        <a:lumOff val="60000"/>
                      </a:schemeClr>
                    </a:solidFill>
                  </a:tcPr>
                </a:tc>
                <a:tc>
                  <a:txBody>
                    <a:bodyPr/>
                    <a:lstStyle/>
                    <a:p>
                      <a:endParaRPr lang="en-US" sz="1400"/>
                    </a:p>
                  </a:txBody>
                  <a:tcPr marL="91464" marR="91464">
                    <a:solidFill>
                      <a:schemeClr val="accent2">
                        <a:lumMod val="40000"/>
                        <a:lumOff val="60000"/>
                      </a:schemeClr>
                    </a:solidFill>
                  </a:tcPr>
                </a:tc>
                <a:extLst>
                  <a:ext uri="{0D108BD9-81ED-4DB2-BD59-A6C34878D82A}">
                    <a16:rowId xmlns:a16="http://schemas.microsoft.com/office/drawing/2014/main" val="3733597497"/>
                  </a:ext>
                </a:extLst>
              </a:tr>
              <a:tr h="298668">
                <a:tc>
                  <a:txBody>
                    <a:bodyPr/>
                    <a:lstStyle/>
                    <a:p>
                      <a:endParaRPr lang="en-US" sz="1400"/>
                    </a:p>
                  </a:txBody>
                  <a:tcPr marL="91464" marR="91464">
                    <a:solidFill>
                      <a:srgbClr val="E9EAF1"/>
                    </a:solidFill>
                  </a:tcPr>
                </a:tc>
                <a:tc>
                  <a:txBody>
                    <a:bodyPr/>
                    <a:lstStyle/>
                    <a:p>
                      <a:endParaRPr lang="en-US" sz="1400"/>
                    </a:p>
                  </a:txBody>
                  <a:tcPr marL="91464" marR="91464">
                    <a:solidFill>
                      <a:srgbClr val="E9EAF1"/>
                    </a:solidFill>
                  </a:tcPr>
                </a:tc>
                <a:extLst>
                  <a:ext uri="{0D108BD9-81ED-4DB2-BD59-A6C34878D82A}">
                    <a16:rowId xmlns:a16="http://schemas.microsoft.com/office/drawing/2014/main" val="313196216"/>
                  </a:ext>
                </a:extLst>
              </a:tr>
              <a:tr h="298668">
                <a:tc>
                  <a:txBody>
                    <a:bodyPr/>
                    <a:lstStyle/>
                    <a:p>
                      <a:endParaRPr lang="en-US" sz="1400"/>
                    </a:p>
                  </a:txBody>
                  <a:tcPr marL="91464" marR="91464">
                    <a:solidFill>
                      <a:srgbClr val="C0D8ED"/>
                    </a:solidFill>
                  </a:tcPr>
                </a:tc>
                <a:tc>
                  <a:txBody>
                    <a:bodyPr/>
                    <a:lstStyle/>
                    <a:p>
                      <a:endParaRPr lang="en-US" sz="1400"/>
                    </a:p>
                  </a:txBody>
                  <a:tcPr marL="91464" marR="91464">
                    <a:solidFill>
                      <a:srgbClr val="C0D8ED"/>
                    </a:solidFill>
                  </a:tcPr>
                </a:tc>
                <a:extLst>
                  <a:ext uri="{0D108BD9-81ED-4DB2-BD59-A6C34878D82A}">
                    <a16:rowId xmlns:a16="http://schemas.microsoft.com/office/drawing/2014/main" val="2065416446"/>
                  </a:ext>
                </a:extLst>
              </a:tr>
            </a:tbl>
          </a:graphicData>
        </a:graphic>
      </p:graphicFrame>
      <p:sp>
        <p:nvSpPr>
          <p:cNvPr id="5" name="Rectangle 4">
            <a:extLst>
              <a:ext uri="{FF2B5EF4-FFF2-40B4-BE49-F238E27FC236}">
                <a16:creationId xmlns:a16="http://schemas.microsoft.com/office/drawing/2014/main" id="{73A9DF60-863B-4E69-AB3D-F84B7C997689}"/>
              </a:ext>
            </a:extLst>
          </p:cNvPr>
          <p:cNvSpPr/>
          <p:nvPr userDrawn="1"/>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6" name="Rectangle 5">
            <a:extLst>
              <a:ext uri="{FF2B5EF4-FFF2-40B4-BE49-F238E27FC236}">
                <a16:creationId xmlns:a16="http://schemas.microsoft.com/office/drawing/2014/main" id="{85D30EE2-4150-46FD-BFF8-2E05EE462CEE}"/>
              </a:ext>
            </a:extLst>
          </p:cNvPr>
          <p:cNvSpPr>
            <a:spLocks noChangeArrowheads="1"/>
          </p:cNvSpPr>
          <p:nvPr userDrawn="1"/>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7" name="Picture 5">
            <a:extLst>
              <a:ext uri="{FF2B5EF4-FFF2-40B4-BE49-F238E27FC236}">
                <a16:creationId xmlns:a16="http://schemas.microsoft.com/office/drawing/2014/main" id="{E20FBD15-5B49-4C25-8AE8-4E073B8B1E0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4">
            <a:extLst>
              <a:ext uri="{FF2B5EF4-FFF2-40B4-BE49-F238E27FC236}">
                <a16:creationId xmlns:a16="http://schemas.microsoft.com/office/drawing/2014/main" id="{32E16E59-DECF-4071-8C7C-87EE8202F3B7}"/>
              </a:ext>
            </a:extLst>
          </p:cNvPr>
          <p:cNvSpPr txBox="1">
            <a:spLocks noChangeArrowheads="1"/>
          </p:cNvSpPr>
          <p:nvPr userDrawn="1"/>
        </p:nvSpPr>
        <p:spPr bwMode="auto">
          <a:xfrm>
            <a:off x="1" y="6271209"/>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Sensitive Commercial Information: Do Not Disclose/Attorney-Client Privileged/Attorney Work Product</a:t>
            </a:r>
          </a:p>
        </p:txBody>
      </p:sp>
      <p:sp>
        <p:nvSpPr>
          <p:cNvPr id="13" name="TextBox 12">
            <a:extLst>
              <a:ext uri="{FF2B5EF4-FFF2-40B4-BE49-F238E27FC236}">
                <a16:creationId xmlns:a16="http://schemas.microsoft.com/office/drawing/2014/main" id="{C881CD4A-73C5-46B6-BB7E-ECD5DA29B7C5}"/>
              </a:ext>
            </a:extLst>
          </p:cNvPr>
          <p:cNvSpPr txBox="1"/>
          <p:nvPr userDrawn="1"/>
        </p:nvSpPr>
        <p:spPr>
          <a:xfrm>
            <a:off x="32001" y="659257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543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1533-D3E5-478A-A3B5-B47D8AA6550B}"/>
              </a:ext>
            </a:extLst>
          </p:cNvPr>
          <p:cNvSpPr>
            <a:spLocks noGrp="1"/>
          </p:cNvSpPr>
          <p:nvPr>
            <p:ph type="title" hasCustomPrompt="1"/>
          </p:nvPr>
        </p:nvSpPr>
        <p:spPr/>
        <p:txBody>
          <a:bodyPr/>
          <a:lstStyle>
            <a:lvl1pPr>
              <a:defRPr/>
            </a:lvl1pPr>
          </a:lstStyle>
          <a:p>
            <a:r>
              <a:rPr lang="en-US"/>
              <a:t>Suppliers</a:t>
            </a:r>
          </a:p>
        </p:txBody>
      </p:sp>
      <p:sp>
        <p:nvSpPr>
          <p:cNvPr id="3" name="Title 5">
            <a:extLst>
              <a:ext uri="{FF2B5EF4-FFF2-40B4-BE49-F238E27FC236}">
                <a16:creationId xmlns:a16="http://schemas.microsoft.com/office/drawing/2014/main" id="{0B263764-0C5B-49B0-9792-163031ABCD77}"/>
              </a:ext>
            </a:extLst>
          </p:cNvPr>
          <p:cNvSpPr txBox="1">
            <a:spLocks/>
          </p:cNvSpPr>
          <p:nvPr userDrawn="1"/>
        </p:nvSpPr>
        <p:spPr>
          <a:xfrm>
            <a:off x="371475" y="2"/>
            <a:ext cx="10515600" cy="700844"/>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a:lstStyle>
          <a:p>
            <a:endParaRPr lang="en-US" sz="2399"/>
          </a:p>
        </p:txBody>
      </p:sp>
      <p:graphicFrame>
        <p:nvGraphicFramePr>
          <p:cNvPr id="5" name="Table 2">
            <a:extLst>
              <a:ext uri="{FF2B5EF4-FFF2-40B4-BE49-F238E27FC236}">
                <a16:creationId xmlns:a16="http://schemas.microsoft.com/office/drawing/2014/main" id="{F69B39D1-AFC5-4905-A29F-AB90A4A22707}"/>
              </a:ext>
            </a:extLst>
          </p:cNvPr>
          <p:cNvGraphicFramePr>
            <a:graphicFrameLocks/>
          </p:cNvGraphicFramePr>
          <p:nvPr userDrawn="1">
            <p:extLst>
              <p:ext uri="{D42A27DB-BD31-4B8C-83A1-F6EECF244321}">
                <p14:modId xmlns:p14="http://schemas.microsoft.com/office/powerpoint/2010/main" val="3712042893"/>
              </p:ext>
            </p:extLst>
          </p:nvPr>
        </p:nvGraphicFramePr>
        <p:xfrm>
          <a:off x="807035" y="791229"/>
          <a:ext cx="10536273" cy="4937633"/>
        </p:xfrm>
        <a:graphic>
          <a:graphicData uri="http://schemas.openxmlformats.org/drawingml/2006/table">
            <a:tbl>
              <a:tblPr firstRow="1" bandRow="1">
                <a:tableStyleId>{5C22544A-7EE6-4342-B048-85BDC9FD1C3A}</a:tableStyleId>
              </a:tblPr>
              <a:tblGrid>
                <a:gridCol w="3207292">
                  <a:extLst>
                    <a:ext uri="{9D8B030D-6E8A-4147-A177-3AD203B41FA5}">
                      <a16:colId xmlns:a16="http://schemas.microsoft.com/office/drawing/2014/main" val="3490876296"/>
                    </a:ext>
                  </a:extLst>
                </a:gridCol>
                <a:gridCol w="7328981">
                  <a:extLst>
                    <a:ext uri="{9D8B030D-6E8A-4147-A177-3AD203B41FA5}">
                      <a16:colId xmlns:a16="http://schemas.microsoft.com/office/drawing/2014/main" val="1686172735"/>
                    </a:ext>
                  </a:extLst>
                </a:gridCol>
              </a:tblGrid>
              <a:tr h="298668">
                <a:tc>
                  <a:txBody>
                    <a:bodyPr/>
                    <a:lstStyle/>
                    <a:p>
                      <a:r>
                        <a:rPr lang="en-US">
                          <a:solidFill>
                            <a:schemeClr val="bg1"/>
                          </a:solidFill>
                          <a:effectLst>
                            <a:outerShdw blurRad="38100" dist="38100" dir="2700000" algn="tl">
                              <a:srgbClr val="000000">
                                <a:alpha val="43137"/>
                              </a:srgbClr>
                            </a:outerShdw>
                          </a:effectLst>
                        </a:rPr>
                        <a:t>Supplier</a:t>
                      </a:r>
                    </a:p>
                  </a:txBody>
                  <a:tcPr marL="91464" marR="91464">
                    <a:solidFill>
                      <a:srgbClr val="005A92"/>
                    </a:solidFill>
                  </a:tcPr>
                </a:tc>
                <a:tc>
                  <a:txBody>
                    <a:bodyPr/>
                    <a:lstStyle/>
                    <a:p>
                      <a:r>
                        <a:rPr lang="en-US">
                          <a:solidFill>
                            <a:schemeClr val="bg1"/>
                          </a:solidFill>
                          <a:effectLst>
                            <a:outerShdw blurRad="38100" dist="38100" dir="2700000" algn="tl">
                              <a:srgbClr val="000000">
                                <a:alpha val="43137"/>
                              </a:srgbClr>
                            </a:outerShdw>
                          </a:effectLst>
                        </a:rPr>
                        <a:t>Comment</a:t>
                      </a:r>
                    </a:p>
                  </a:txBody>
                  <a:tcPr marL="91464" marR="91464">
                    <a:solidFill>
                      <a:srgbClr val="005A92"/>
                    </a:solidFill>
                  </a:tcPr>
                </a:tc>
                <a:extLst>
                  <a:ext uri="{0D108BD9-81ED-4DB2-BD59-A6C34878D82A}">
                    <a16:rowId xmlns:a16="http://schemas.microsoft.com/office/drawing/2014/main" val="930474601"/>
                  </a:ext>
                </a:extLst>
              </a:tr>
              <a:tr h="298668">
                <a:tc>
                  <a:txBody>
                    <a:bodyPr/>
                    <a:lstStyle/>
                    <a:p>
                      <a:endParaRPr lang="en-US" sz="1400"/>
                    </a:p>
                  </a:txBody>
                  <a:tcPr marL="91464" marR="91464">
                    <a:solidFill>
                      <a:srgbClr val="D7D9E5"/>
                    </a:solidFill>
                  </a:tcPr>
                </a:tc>
                <a:tc>
                  <a:txBody>
                    <a:bodyPr/>
                    <a:lstStyle/>
                    <a:p>
                      <a:endParaRPr lang="en-US" sz="1400"/>
                    </a:p>
                  </a:txBody>
                  <a:tcPr marL="91464" marR="91464">
                    <a:solidFill>
                      <a:srgbClr val="D7D9E5"/>
                    </a:solidFill>
                  </a:tcPr>
                </a:tc>
                <a:extLst>
                  <a:ext uri="{0D108BD9-81ED-4DB2-BD59-A6C34878D82A}">
                    <a16:rowId xmlns:a16="http://schemas.microsoft.com/office/drawing/2014/main" val="1904173717"/>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969763656"/>
                  </a:ext>
                </a:extLst>
              </a:tr>
              <a:tr h="298668">
                <a:tc>
                  <a:txBody>
                    <a:bodyPr/>
                    <a:lstStyle/>
                    <a:p>
                      <a:endParaRPr lang="en-US" sz="1400"/>
                    </a:p>
                  </a:txBody>
                  <a:tcPr marL="91464" marR="91464">
                    <a:solidFill>
                      <a:srgbClr val="D7D9E5"/>
                    </a:solidFill>
                  </a:tcPr>
                </a:tc>
                <a:tc>
                  <a:txBody>
                    <a:bodyPr/>
                    <a:lstStyle/>
                    <a:p>
                      <a:endParaRPr lang="en-US" sz="1400"/>
                    </a:p>
                  </a:txBody>
                  <a:tcPr marL="91464" marR="91464">
                    <a:solidFill>
                      <a:srgbClr val="D7D9E5"/>
                    </a:solidFill>
                  </a:tcPr>
                </a:tc>
                <a:extLst>
                  <a:ext uri="{0D108BD9-81ED-4DB2-BD59-A6C34878D82A}">
                    <a16:rowId xmlns:a16="http://schemas.microsoft.com/office/drawing/2014/main" val="2462245468"/>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3820101207"/>
                  </a:ext>
                </a:extLst>
              </a:tr>
              <a:tr h="298668">
                <a:tc>
                  <a:txBody>
                    <a:bodyPr/>
                    <a:lstStyle/>
                    <a:p>
                      <a:endParaRPr lang="en-US" sz="1400"/>
                    </a:p>
                  </a:txBody>
                  <a:tcPr marL="91464" marR="91464">
                    <a:solidFill>
                      <a:srgbClr val="D1D3E1"/>
                    </a:solidFill>
                  </a:tcPr>
                </a:tc>
                <a:tc>
                  <a:txBody>
                    <a:bodyPr/>
                    <a:lstStyle/>
                    <a:p>
                      <a:endParaRPr lang="en-US" sz="1400"/>
                    </a:p>
                  </a:txBody>
                  <a:tcPr marL="91464" marR="91464">
                    <a:solidFill>
                      <a:srgbClr val="D1D3E1"/>
                    </a:solidFill>
                  </a:tcPr>
                </a:tc>
                <a:extLst>
                  <a:ext uri="{0D108BD9-81ED-4DB2-BD59-A6C34878D82A}">
                    <a16:rowId xmlns:a16="http://schemas.microsoft.com/office/drawing/2014/main" val="2970857668"/>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2349097904"/>
                  </a:ext>
                </a:extLst>
              </a:tr>
              <a:tr h="298668">
                <a:tc>
                  <a:txBody>
                    <a:bodyPr/>
                    <a:lstStyle/>
                    <a:p>
                      <a:endParaRPr lang="en-US" sz="1400"/>
                    </a:p>
                  </a:txBody>
                  <a:tcPr marL="91464" marR="91464">
                    <a:solidFill>
                      <a:srgbClr val="D1D3E1"/>
                    </a:solidFill>
                  </a:tcPr>
                </a:tc>
                <a:tc>
                  <a:txBody>
                    <a:bodyPr/>
                    <a:lstStyle/>
                    <a:p>
                      <a:endParaRPr lang="en-US" sz="1400"/>
                    </a:p>
                  </a:txBody>
                  <a:tcPr marL="91464" marR="91464">
                    <a:solidFill>
                      <a:srgbClr val="D1D3E1"/>
                    </a:solidFill>
                  </a:tcPr>
                </a:tc>
                <a:extLst>
                  <a:ext uri="{0D108BD9-81ED-4DB2-BD59-A6C34878D82A}">
                    <a16:rowId xmlns:a16="http://schemas.microsoft.com/office/drawing/2014/main" val="1356349702"/>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894086996"/>
                  </a:ext>
                </a:extLst>
              </a:tr>
              <a:tr h="298668">
                <a:tc>
                  <a:txBody>
                    <a:bodyPr/>
                    <a:lstStyle/>
                    <a:p>
                      <a:endParaRPr lang="en-US" sz="1400"/>
                    </a:p>
                  </a:txBody>
                  <a:tcPr marL="91464" marR="91464">
                    <a:solidFill>
                      <a:srgbClr val="D1D3E1"/>
                    </a:solidFill>
                  </a:tcPr>
                </a:tc>
                <a:tc>
                  <a:txBody>
                    <a:bodyPr/>
                    <a:lstStyle/>
                    <a:p>
                      <a:endParaRPr lang="en-US" sz="1400"/>
                    </a:p>
                  </a:txBody>
                  <a:tcPr marL="91464" marR="91464">
                    <a:solidFill>
                      <a:srgbClr val="D1D3E1"/>
                    </a:solidFill>
                  </a:tcPr>
                </a:tc>
                <a:extLst>
                  <a:ext uri="{0D108BD9-81ED-4DB2-BD59-A6C34878D82A}">
                    <a16:rowId xmlns:a16="http://schemas.microsoft.com/office/drawing/2014/main" val="627839551"/>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2971661826"/>
                  </a:ext>
                </a:extLst>
              </a:tr>
              <a:tr h="298668">
                <a:tc>
                  <a:txBody>
                    <a:bodyPr/>
                    <a:lstStyle/>
                    <a:p>
                      <a:endParaRPr lang="en-US" sz="1400"/>
                    </a:p>
                  </a:txBody>
                  <a:tcPr marL="91464" marR="91464">
                    <a:solidFill>
                      <a:srgbClr val="D1D3E1"/>
                    </a:solidFill>
                  </a:tcPr>
                </a:tc>
                <a:tc>
                  <a:txBody>
                    <a:bodyPr/>
                    <a:lstStyle/>
                    <a:p>
                      <a:endParaRPr lang="en-US" sz="1400"/>
                    </a:p>
                  </a:txBody>
                  <a:tcPr marL="91464" marR="91464">
                    <a:solidFill>
                      <a:srgbClr val="D1D3E1"/>
                    </a:solidFill>
                  </a:tcPr>
                </a:tc>
                <a:extLst>
                  <a:ext uri="{0D108BD9-81ED-4DB2-BD59-A6C34878D82A}">
                    <a16:rowId xmlns:a16="http://schemas.microsoft.com/office/drawing/2014/main" val="941550952"/>
                  </a:ext>
                </a:extLst>
              </a:tr>
              <a:tr h="298668">
                <a:tc>
                  <a:txBody>
                    <a:bodyPr/>
                    <a:lstStyle/>
                    <a:p>
                      <a:endParaRPr lang="en-US" sz="1400"/>
                    </a:p>
                  </a:txBody>
                  <a:tcPr marL="91464" marR="91464"/>
                </a:tc>
                <a:tc>
                  <a:txBody>
                    <a:bodyPr/>
                    <a:lstStyle/>
                    <a:p>
                      <a:endParaRPr lang="en-US" sz="1400"/>
                    </a:p>
                  </a:txBody>
                  <a:tcPr marL="91464" marR="91464"/>
                </a:tc>
                <a:extLst>
                  <a:ext uri="{0D108BD9-81ED-4DB2-BD59-A6C34878D82A}">
                    <a16:rowId xmlns:a16="http://schemas.microsoft.com/office/drawing/2014/main" val="2394361424"/>
                  </a:ext>
                </a:extLst>
              </a:tr>
              <a:tr h="298668">
                <a:tc>
                  <a:txBody>
                    <a:bodyPr/>
                    <a:lstStyle/>
                    <a:p>
                      <a:endParaRPr lang="en-US" sz="1400"/>
                    </a:p>
                  </a:txBody>
                  <a:tcPr marL="91464" marR="91464">
                    <a:solidFill>
                      <a:srgbClr val="D1D3E1"/>
                    </a:solidFill>
                  </a:tcPr>
                </a:tc>
                <a:tc>
                  <a:txBody>
                    <a:bodyPr/>
                    <a:lstStyle/>
                    <a:p>
                      <a:endParaRPr lang="en-US" sz="1400"/>
                    </a:p>
                  </a:txBody>
                  <a:tcPr marL="91464" marR="91464">
                    <a:solidFill>
                      <a:srgbClr val="D1D3E1"/>
                    </a:solidFill>
                  </a:tcPr>
                </a:tc>
                <a:extLst>
                  <a:ext uri="{0D108BD9-81ED-4DB2-BD59-A6C34878D82A}">
                    <a16:rowId xmlns:a16="http://schemas.microsoft.com/office/drawing/2014/main" val="3733597497"/>
                  </a:ext>
                </a:extLst>
              </a:tr>
              <a:tr h="298668">
                <a:tc>
                  <a:txBody>
                    <a:bodyPr/>
                    <a:lstStyle/>
                    <a:p>
                      <a:endParaRPr lang="en-US" sz="1400"/>
                    </a:p>
                  </a:txBody>
                  <a:tcPr marL="91464" marR="91464">
                    <a:solidFill>
                      <a:srgbClr val="E9EAF1"/>
                    </a:solidFill>
                  </a:tcPr>
                </a:tc>
                <a:tc>
                  <a:txBody>
                    <a:bodyPr/>
                    <a:lstStyle/>
                    <a:p>
                      <a:endParaRPr lang="en-US" sz="1400"/>
                    </a:p>
                  </a:txBody>
                  <a:tcPr marL="91464" marR="91464">
                    <a:solidFill>
                      <a:srgbClr val="E9EAF1"/>
                    </a:solidFill>
                  </a:tcPr>
                </a:tc>
                <a:extLst>
                  <a:ext uri="{0D108BD9-81ED-4DB2-BD59-A6C34878D82A}">
                    <a16:rowId xmlns:a16="http://schemas.microsoft.com/office/drawing/2014/main" val="313196216"/>
                  </a:ext>
                </a:extLst>
              </a:tr>
              <a:tr h="298668">
                <a:tc>
                  <a:txBody>
                    <a:bodyPr/>
                    <a:lstStyle/>
                    <a:p>
                      <a:endParaRPr lang="en-US" sz="1400"/>
                    </a:p>
                  </a:txBody>
                  <a:tcPr marL="91464" marR="91464">
                    <a:solidFill>
                      <a:srgbClr val="D1D3E1"/>
                    </a:solidFill>
                  </a:tcPr>
                </a:tc>
                <a:tc>
                  <a:txBody>
                    <a:bodyPr/>
                    <a:lstStyle/>
                    <a:p>
                      <a:endParaRPr lang="en-US" sz="1400"/>
                    </a:p>
                  </a:txBody>
                  <a:tcPr marL="91464" marR="91464">
                    <a:solidFill>
                      <a:srgbClr val="D1D3E1"/>
                    </a:solidFill>
                  </a:tcPr>
                </a:tc>
                <a:extLst>
                  <a:ext uri="{0D108BD9-81ED-4DB2-BD59-A6C34878D82A}">
                    <a16:rowId xmlns:a16="http://schemas.microsoft.com/office/drawing/2014/main" val="2065416446"/>
                  </a:ext>
                </a:extLst>
              </a:tr>
            </a:tbl>
          </a:graphicData>
        </a:graphic>
      </p:graphicFrame>
      <p:sp>
        <p:nvSpPr>
          <p:cNvPr id="6" name="Rectangle 5">
            <a:extLst>
              <a:ext uri="{FF2B5EF4-FFF2-40B4-BE49-F238E27FC236}">
                <a16:creationId xmlns:a16="http://schemas.microsoft.com/office/drawing/2014/main" id="{2EC56851-CBCB-4D03-B962-5CA03C182551}"/>
              </a:ext>
            </a:extLst>
          </p:cNvPr>
          <p:cNvSpPr/>
          <p:nvPr userDrawn="1"/>
        </p:nvSpPr>
        <p:spPr>
          <a:xfrm>
            <a:off x="-708" y="608387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7" name="Rectangle 6">
            <a:extLst>
              <a:ext uri="{FF2B5EF4-FFF2-40B4-BE49-F238E27FC236}">
                <a16:creationId xmlns:a16="http://schemas.microsoft.com/office/drawing/2014/main" id="{4F20078C-A652-4413-9919-5E47A14F4F90}"/>
              </a:ext>
            </a:extLst>
          </p:cNvPr>
          <p:cNvSpPr>
            <a:spLocks noChangeArrowheads="1"/>
          </p:cNvSpPr>
          <p:nvPr userDrawn="1"/>
        </p:nvSpPr>
        <p:spPr bwMode="auto">
          <a:xfrm>
            <a:off x="1"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8" name="Picture 5">
            <a:extLst>
              <a:ext uri="{FF2B5EF4-FFF2-40B4-BE49-F238E27FC236}">
                <a16:creationId xmlns:a16="http://schemas.microsoft.com/office/drawing/2014/main" id="{7D4F1A52-9B78-42C8-A5BF-0AF65861186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591680" y="6333906"/>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a:extLst>
              <a:ext uri="{FF2B5EF4-FFF2-40B4-BE49-F238E27FC236}">
                <a16:creationId xmlns:a16="http://schemas.microsoft.com/office/drawing/2014/main" id="{A5D31A1E-CA34-4394-A683-5F5D2FA94B13}"/>
              </a:ext>
            </a:extLst>
          </p:cNvPr>
          <p:cNvSpPr txBox="1">
            <a:spLocks noChangeArrowheads="1"/>
          </p:cNvSpPr>
          <p:nvPr userDrawn="1"/>
        </p:nvSpPr>
        <p:spPr bwMode="auto">
          <a:xfrm>
            <a:off x="1" y="6271209"/>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algn="l" eaLnBrk="1" hangingPunct="1">
              <a:lnSpc>
                <a:spcPct val="130000"/>
              </a:lnSpc>
              <a:spcBef>
                <a:spcPct val="0"/>
              </a:spcBef>
              <a:buClrTx/>
              <a:buFontTx/>
              <a:buNone/>
              <a:defRPr/>
            </a:pPr>
            <a:r>
              <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Sensitive Commercial Information: Do Not Disclose/Attorney-Client Privileged/Attorney Work Product</a:t>
            </a:r>
          </a:p>
        </p:txBody>
      </p:sp>
      <p:sp>
        <p:nvSpPr>
          <p:cNvPr id="14" name="TextBox 13">
            <a:extLst>
              <a:ext uri="{FF2B5EF4-FFF2-40B4-BE49-F238E27FC236}">
                <a16:creationId xmlns:a16="http://schemas.microsoft.com/office/drawing/2014/main" id="{68D82987-E00F-4FBD-80BB-0B15BBA43F05}"/>
              </a:ext>
            </a:extLst>
          </p:cNvPr>
          <p:cNvSpPr txBox="1"/>
          <p:nvPr userDrawn="1"/>
        </p:nvSpPr>
        <p:spPr>
          <a:xfrm>
            <a:off x="32001" y="6592579"/>
            <a:ext cx="411818" cy="215444"/>
          </a:xfrm>
          <a:prstGeom prst="rect">
            <a:avLst/>
          </a:prstGeom>
          <a:noFill/>
        </p:spPr>
        <p:txBody>
          <a:bodyPr wrap="square" rtlCol="0">
            <a:spAutoFit/>
          </a:bodyPr>
          <a:lstStyle/>
          <a:p>
            <a:fld id="{B790A5C1-4DCE-4698-BBC3-604B6BC499A4}" type="slidenum">
              <a:rPr lang="en-US" sz="800" b="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fld>
            <a:endParaRPr lang="en-US" sz="800" b="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748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a:solidFill>
                <a:prstClr val="white"/>
              </a:solidFill>
              <a:sym typeface="Rockwell" panose="02060603020205020403" pitchFamily="18" charset="0"/>
            </a:endParaRPr>
          </a:p>
        </p:txBody>
      </p:sp>
    </p:spTree>
    <p:extLst>
      <p:ext uri="{BB962C8B-B14F-4D97-AF65-F5344CB8AC3E}">
        <p14:creationId xmlns:p14="http://schemas.microsoft.com/office/powerpoint/2010/main" val="86919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2EE4E-DBE2-0840-B8A3-C8306CECC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4761C9-C392-E448-BEDF-3F446EF2BC7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0AF2B-6A53-7C4B-993C-4068BAA84367}"/>
              </a:ext>
            </a:extLst>
          </p:cNvPr>
          <p:cNvSpPr>
            <a:spLocks noGrp="1"/>
          </p:cNvSpPr>
          <p:nvPr>
            <p:ph type="dt" sz="half" idx="10"/>
          </p:nvPr>
        </p:nvSpPr>
        <p:spPr/>
        <p:txBody>
          <a:bodyPr/>
          <a:lstStyle/>
          <a:p>
            <a:fld id="{244A4284-41D6-D04C-A7BB-5DD87CDC0582}" type="datetime1">
              <a:rPr lang="en-US" smtClean="0"/>
              <a:t>7/12/2023</a:t>
            </a:fld>
            <a:endParaRPr lang="en-US"/>
          </a:p>
        </p:txBody>
      </p:sp>
      <p:sp>
        <p:nvSpPr>
          <p:cNvPr id="5" name="Footer Placeholder 4">
            <a:extLst>
              <a:ext uri="{FF2B5EF4-FFF2-40B4-BE49-F238E27FC236}">
                <a16:creationId xmlns:a16="http://schemas.microsoft.com/office/drawing/2014/main" id="{08292233-BBDD-4E4D-AF08-C89991EB359D}"/>
              </a:ext>
            </a:extLst>
          </p:cNvPr>
          <p:cNvSpPr>
            <a:spLocks noGrp="1"/>
          </p:cNvSpPr>
          <p:nvPr>
            <p:ph type="ftr" sz="quarter" idx="11"/>
          </p:nvPr>
        </p:nvSpPr>
        <p:spPr/>
        <p:txBody>
          <a:bodyPr/>
          <a:lstStyle/>
          <a:p>
            <a:r>
              <a:rPr lang="en-US"/>
              <a:t>Confidential — Not for Distribution</a:t>
            </a:r>
          </a:p>
        </p:txBody>
      </p:sp>
      <p:sp>
        <p:nvSpPr>
          <p:cNvPr id="6" name="Slide Number Placeholder 5">
            <a:extLst>
              <a:ext uri="{FF2B5EF4-FFF2-40B4-BE49-F238E27FC236}">
                <a16:creationId xmlns:a16="http://schemas.microsoft.com/office/drawing/2014/main" id="{7CD0D931-9552-DA41-AE34-4974B50DBC2E}"/>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55034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6532-CB82-C341-83CC-CFB45835BA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B0768-AC37-A348-9277-363074B0A3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F242AE-CD75-1F49-A8CB-1E3BA75815CD}"/>
              </a:ext>
            </a:extLst>
          </p:cNvPr>
          <p:cNvSpPr>
            <a:spLocks noGrp="1"/>
          </p:cNvSpPr>
          <p:nvPr>
            <p:ph type="dt" sz="half" idx="10"/>
          </p:nvPr>
        </p:nvSpPr>
        <p:spPr/>
        <p:txBody>
          <a:bodyPr/>
          <a:lstStyle/>
          <a:p>
            <a:fld id="{F613CA72-5AD2-4C4C-9FB9-1A10B8AD1D3D}" type="datetime1">
              <a:rPr lang="en-US" smtClean="0"/>
              <a:t>7/12/2023</a:t>
            </a:fld>
            <a:endParaRPr lang="en-US"/>
          </a:p>
        </p:txBody>
      </p:sp>
      <p:sp>
        <p:nvSpPr>
          <p:cNvPr id="5" name="Footer Placeholder 4">
            <a:extLst>
              <a:ext uri="{FF2B5EF4-FFF2-40B4-BE49-F238E27FC236}">
                <a16:creationId xmlns:a16="http://schemas.microsoft.com/office/drawing/2014/main" id="{09128706-A057-174B-B660-E33C3B9ED582}"/>
              </a:ext>
            </a:extLst>
          </p:cNvPr>
          <p:cNvSpPr>
            <a:spLocks noGrp="1"/>
          </p:cNvSpPr>
          <p:nvPr>
            <p:ph type="ftr" sz="quarter" idx="11"/>
          </p:nvPr>
        </p:nvSpPr>
        <p:spPr/>
        <p:txBody>
          <a:bodyPr/>
          <a:lstStyle/>
          <a:p>
            <a:r>
              <a:rPr lang="en-US"/>
              <a:t>Confidential — Not for Distribution</a:t>
            </a:r>
          </a:p>
        </p:txBody>
      </p:sp>
      <p:sp>
        <p:nvSpPr>
          <p:cNvPr id="6" name="Slide Number Placeholder 5">
            <a:extLst>
              <a:ext uri="{FF2B5EF4-FFF2-40B4-BE49-F238E27FC236}">
                <a16:creationId xmlns:a16="http://schemas.microsoft.com/office/drawing/2014/main" id="{DC4F155F-8452-AC43-8D09-04062673B4E7}"/>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1191980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5665C-01B3-1E4F-8BA6-3E432174D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B068D0-784D-F945-82D7-134E7A8A42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33C8B6-6BC4-2544-9427-C7DC77D5B1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5CB1CD-0E8B-3A4C-9643-FE9ECC91361A}"/>
              </a:ext>
            </a:extLst>
          </p:cNvPr>
          <p:cNvSpPr>
            <a:spLocks noGrp="1"/>
          </p:cNvSpPr>
          <p:nvPr>
            <p:ph type="dt" sz="half" idx="10"/>
          </p:nvPr>
        </p:nvSpPr>
        <p:spPr/>
        <p:txBody>
          <a:bodyPr/>
          <a:lstStyle/>
          <a:p>
            <a:fld id="{E9E91A3F-320C-C347-BFF2-AA08626CC43C}" type="datetime1">
              <a:rPr lang="en-US" smtClean="0"/>
              <a:t>7/12/2023</a:t>
            </a:fld>
            <a:endParaRPr lang="en-US"/>
          </a:p>
        </p:txBody>
      </p:sp>
      <p:sp>
        <p:nvSpPr>
          <p:cNvPr id="6" name="Footer Placeholder 5">
            <a:extLst>
              <a:ext uri="{FF2B5EF4-FFF2-40B4-BE49-F238E27FC236}">
                <a16:creationId xmlns:a16="http://schemas.microsoft.com/office/drawing/2014/main" id="{93A6F228-5457-224A-9847-F174B46054F4}"/>
              </a:ext>
            </a:extLst>
          </p:cNvPr>
          <p:cNvSpPr>
            <a:spLocks noGrp="1"/>
          </p:cNvSpPr>
          <p:nvPr>
            <p:ph type="ftr" sz="quarter" idx="11"/>
          </p:nvPr>
        </p:nvSpPr>
        <p:spPr/>
        <p:txBody>
          <a:bodyPr/>
          <a:lstStyle/>
          <a:p>
            <a:r>
              <a:rPr lang="en-US"/>
              <a:t>Confidential — Not for Distribution</a:t>
            </a:r>
          </a:p>
        </p:txBody>
      </p:sp>
      <p:sp>
        <p:nvSpPr>
          <p:cNvPr id="7" name="Slide Number Placeholder 6">
            <a:extLst>
              <a:ext uri="{FF2B5EF4-FFF2-40B4-BE49-F238E27FC236}">
                <a16:creationId xmlns:a16="http://schemas.microsoft.com/office/drawing/2014/main" id="{5D5E7985-9A4A-5B4C-B1AD-950F26C2C98D}"/>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318720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49A-C708-DA4C-A22B-0FE0443FF5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46EA7-B604-4E4E-9BFF-45C28DA769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DB7F10-4109-E147-B4B5-D2E46BC228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C9793D-3FDE-DC43-B0AB-70D662781B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318770-79F4-B744-9D3D-8964FCEAD9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EF8101-B930-2F46-B33F-906E7F1FEA6C}"/>
              </a:ext>
            </a:extLst>
          </p:cNvPr>
          <p:cNvSpPr>
            <a:spLocks noGrp="1"/>
          </p:cNvSpPr>
          <p:nvPr>
            <p:ph type="dt" sz="half" idx="10"/>
          </p:nvPr>
        </p:nvSpPr>
        <p:spPr/>
        <p:txBody>
          <a:bodyPr/>
          <a:lstStyle/>
          <a:p>
            <a:fld id="{3F5F4DE4-22F4-AC4C-B4AE-4E9802EC475C}" type="datetime1">
              <a:rPr lang="en-US" smtClean="0"/>
              <a:t>7/12/2023</a:t>
            </a:fld>
            <a:endParaRPr lang="en-US"/>
          </a:p>
        </p:txBody>
      </p:sp>
      <p:sp>
        <p:nvSpPr>
          <p:cNvPr id="8" name="Footer Placeholder 7">
            <a:extLst>
              <a:ext uri="{FF2B5EF4-FFF2-40B4-BE49-F238E27FC236}">
                <a16:creationId xmlns:a16="http://schemas.microsoft.com/office/drawing/2014/main" id="{E2086A26-5189-3F4E-82DD-E9093556A38A}"/>
              </a:ext>
            </a:extLst>
          </p:cNvPr>
          <p:cNvSpPr>
            <a:spLocks noGrp="1"/>
          </p:cNvSpPr>
          <p:nvPr>
            <p:ph type="ftr" sz="quarter" idx="11"/>
          </p:nvPr>
        </p:nvSpPr>
        <p:spPr/>
        <p:txBody>
          <a:bodyPr/>
          <a:lstStyle/>
          <a:p>
            <a:r>
              <a:rPr lang="en-US"/>
              <a:t>Confidential — Not for Distribution</a:t>
            </a:r>
          </a:p>
        </p:txBody>
      </p:sp>
      <p:sp>
        <p:nvSpPr>
          <p:cNvPr id="9" name="Slide Number Placeholder 8">
            <a:extLst>
              <a:ext uri="{FF2B5EF4-FFF2-40B4-BE49-F238E27FC236}">
                <a16:creationId xmlns:a16="http://schemas.microsoft.com/office/drawing/2014/main" id="{239494B3-B260-9E4E-836F-57B48E635387}"/>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324533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6D0E-BFE4-B94E-9E70-1EB037EF04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000C72-3F6C-8846-8A1D-7AE010ECAA1B}"/>
              </a:ext>
            </a:extLst>
          </p:cNvPr>
          <p:cNvSpPr>
            <a:spLocks noGrp="1"/>
          </p:cNvSpPr>
          <p:nvPr>
            <p:ph type="dt" sz="half" idx="10"/>
          </p:nvPr>
        </p:nvSpPr>
        <p:spPr/>
        <p:txBody>
          <a:bodyPr/>
          <a:lstStyle/>
          <a:p>
            <a:fld id="{984EE56A-DAF5-5549-90CF-67BE0D9A3EC8}" type="datetime1">
              <a:rPr lang="en-US" smtClean="0"/>
              <a:t>7/12/2023</a:t>
            </a:fld>
            <a:endParaRPr lang="en-US"/>
          </a:p>
        </p:txBody>
      </p:sp>
      <p:sp>
        <p:nvSpPr>
          <p:cNvPr id="4" name="Footer Placeholder 3">
            <a:extLst>
              <a:ext uri="{FF2B5EF4-FFF2-40B4-BE49-F238E27FC236}">
                <a16:creationId xmlns:a16="http://schemas.microsoft.com/office/drawing/2014/main" id="{F6B6AF78-83AC-CF4A-9D12-96284EFAE948}"/>
              </a:ext>
            </a:extLst>
          </p:cNvPr>
          <p:cNvSpPr>
            <a:spLocks noGrp="1"/>
          </p:cNvSpPr>
          <p:nvPr>
            <p:ph type="ftr" sz="quarter" idx="11"/>
          </p:nvPr>
        </p:nvSpPr>
        <p:spPr/>
        <p:txBody>
          <a:bodyPr/>
          <a:lstStyle/>
          <a:p>
            <a:r>
              <a:rPr lang="en-US"/>
              <a:t>Confidential — Not for Distribution</a:t>
            </a:r>
          </a:p>
        </p:txBody>
      </p:sp>
      <p:sp>
        <p:nvSpPr>
          <p:cNvPr id="5" name="Slide Number Placeholder 4">
            <a:extLst>
              <a:ext uri="{FF2B5EF4-FFF2-40B4-BE49-F238E27FC236}">
                <a16:creationId xmlns:a16="http://schemas.microsoft.com/office/drawing/2014/main" id="{328F7804-8D8E-B746-83B6-7E02DF7BDCCD}"/>
              </a:ext>
            </a:extLst>
          </p:cNvPr>
          <p:cNvSpPr>
            <a:spLocks noGrp="1"/>
          </p:cNvSpPr>
          <p:nvPr>
            <p:ph type="sldNum" sz="quarter" idx="12"/>
          </p:nvPr>
        </p:nvSpPr>
        <p:spPr/>
        <p:txBody>
          <a:bodyPr/>
          <a:lstStyle/>
          <a:p>
            <a:fld id="{6CB13F3F-1390-F04B-B704-4C3347C809AD}" type="slidenum">
              <a:rPr lang="en-US" smtClean="0"/>
              <a:t>‹#›</a:t>
            </a:fld>
            <a:endParaRPr lang="en-US"/>
          </a:p>
        </p:txBody>
      </p:sp>
    </p:spTree>
    <p:extLst>
      <p:ext uri="{BB962C8B-B14F-4D97-AF65-F5344CB8AC3E}">
        <p14:creationId xmlns:p14="http://schemas.microsoft.com/office/powerpoint/2010/main" val="7295368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2.emf"/><Relationship Id="rId5" Type="http://schemas.openxmlformats.org/officeDocument/2006/relationships/slideLayout" Target="../slideLayouts/slideLayout20.xml"/><Relationship Id="rId10" Type="http://schemas.openxmlformats.org/officeDocument/2006/relationships/oleObject" Target="../embeddings/oleObject2.bin"/><Relationship Id="rId4" Type="http://schemas.openxmlformats.org/officeDocument/2006/relationships/slideLayout" Target="../slideLayouts/slideLayout19.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2.emf"/><Relationship Id="rId5" Type="http://schemas.openxmlformats.org/officeDocument/2006/relationships/slideLayout" Target="../slideLayouts/slideLayout26.xml"/><Relationship Id="rId10" Type="http://schemas.openxmlformats.org/officeDocument/2006/relationships/oleObject" Target="../embeddings/oleObject9.bin"/><Relationship Id="rId4" Type="http://schemas.openxmlformats.org/officeDocument/2006/relationships/slideLayout" Target="../slideLayouts/slideLayout25.xml"/><Relationship Id="rId9" Type="http://schemas.openxmlformats.org/officeDocument/2006/relationships/tags" Target="../tags/tag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oleObject" Target="../embeddings/oleObject15.bin"/><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ags" Target="../tags/tag30.xml"/><Relationship Id="rId5" Type="http://schemas.openxmlformats.org/officeDocument/2006/relationships/slideLayout" Target="../slideLayouts/slideLayout44.xml"/><Relationship Id="rId10" Type="http://schemas.openxmlformats.org/officeDocument/2006/relationships/tags" Target="../tags/tag29.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61321"/>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6C940-2FED-7F4D-A310-7E4D1BEA6A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A3ACC-ABDF-3646-AA54-2BFB602A2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8D8B-9CB3-6C4B-ABC0-9C0DA65767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DD432-0739-3C4F-9D7C-8E83078D6E18}" type="datetime1">
              <a:rPr lang="en-US" smtClean="0"/>
              <a:t>7/12/2023</a:t>
            </a:fld>
            <a:endParaRPr lang="en-US"/>
          </a:p>
        </p:txBody>
      </p:sp>
      <p:sp>
        <p:nvSpPr>
          <p:cNvPr id="5" name="Footer Placeholder 4">
            <a:extLst>
              <a:ext uri="{FF2B5EF4-FFF2-40B4-BE49-F238E27FC236}">
                <a16:creationId xmlns:a16="http://schemas.microsoft.com/office/drawing/2014/main" id="{5C0A26BA-BA1B-674B-9289-104DA8FC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 Not for Distribution</a:t>
            </a:r>
          </a:p>
        </p:txBody>
      </p:sp>
      <p:sp>
        <p:nvSpPr>
          <p:cNvPr id="6" name="Slide Number Placeholder 5">
            <a:extLst>
              <a:ext uri="{FF2B5EF4-FFF2-40B4-BE49-F238E27FC236}">
                <a16:creationId xmlns:a16="http://schemas.microsoft.com/office/drawing/2014/main" id="{85E9B501-A449-7444-9BED-B4F3019A9D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3F3F-1390-F04B-B704-4C3347C809AD}" type="slidenum">
              <a:rPr lang="en-US" smtClean="0"/>
              <a:t>‹#›</a:t>
            </a:fld>
            <a:endParaRPr lang="en-US"/>
          </a:p>
        </p:txBody>
      </p:sp>
    </p:spTree>
    <p:extLst>
      <p:ext uri="{BB962C8B-B14F-4D97-AF65-F5344CB8AC3E}">
        <p14:creationId xmlns:p14="http://schemas.microsoft.com/office/powerpoint/2010/main" val="9909463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8"/>
            </p:custDataLst>
            <p:extLst>
              <p:ext uri="{D42A27DB-BD31-4B8C-83A1-F6EECF244321}">
                <p14:modId xmlns:p14="http://schemas.microsoft.com/office/powerpoint/2010/main" val="1038209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624" imgH="623" progId="TCLayout.ActiveDocument.1">
                  <p:embed/>
                </p:oleObj>
              </mc:Choice>
              <mc:Fallback>
                <p:oleObj name="think-cell Slide" r:id="rId10" imgW="624" imgH="623" progId="TCLayout.ActiveDocument.1">
                  <p:embed/>
                  <p:pic>
                    <p:nvPicPr>
                      <p:cNvPr id="14" name="Object 13"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9"/>
            </p:custDataLst>
          </p:nvPr>
        </p:nvSpPr>
        <p:spPr>
          <a:xfrm>
            <a:off x="0" y="0"/>
            <a:ext cx="15879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2398" b="1" i="0" baseline="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3702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l" defTabSz="913852" rtl="0" eaLnBrk="1" latinLnBrk="0" hangingPunct="1">
        <a:lnSpc>
          <a:spcPct val="90000"/>
        </a:lnSpc>
        <a:spcBef>
          <a:spcPct val="0"/>
        </a:spcBef>
        <a:buNone/>
        <a:defRPr sz="2398" b="1" kern="1200">
          <a:solidFill>
            <a:srgbClr val="005A92"/>
          </a:solidFill>
          <a:latin typeface="+mj-lt"/>
          <a:ea typeface="+mj-ea"/>
          <a:cs typeface="+mj-cs"/>
          <a:sym typeface="+mj-lt"/>
        </a:defRPr>
      </a:lvl1pPr>
    </p:titleStyle>
    <p:bodyStyle>
      <a:lvl1pPr marL="0" indent="0" algn="l" defTabSz="913852" rtl="0" eaLnBrk="1" latinLnBrk="0" hangingPunct="1">
        <a:lnSpc>
          <a:spcPct val="90000"/>
        </a:lnSpc>
        <a:spcBef>
          <a:spcPts val="1000"/>
        </a:spcBef>
        <a:buFont typeface="Arial" panose="020B0604020202020204" pitchFamily="34" charset="0"/>
        <a:buNone/>
        <a:defRPr sz="2399" kern="1200">
          <a:solidFill>
            <a:schemeClr val="tx1"/>
          </a:solidFill>
          <a:latin typeface="+mn-lt"/>
          <a:ea typeface="+mn-ea"/>
          <a:cs typeface="+mn-cs"/>
          <a:sym typeface="+mn-lt"/>
        </a:defRPr>
      </a:lvl1pPr>
      <a:lvl2pPr marL="456926" indent="0" algn="l" defTabSz="913852" rtl="0" eaLnBrk="1" latinLnBrk="0" hangingPunct="1">
        <a:lnSpc>
          <a:spcPct val="90000"/>
        </a:lnSpc>
        <a:spcBef>
          <a:spcPts val="500"/>
        </a:spcBef>
        <a:buFont typeface="Arial" panose="020B0604020202020204" pitchFamily="34" charset="0"/>
        <a:buNone/>
        <a:defRPr sz="2399" kern="1200">
          <a:solidFill>
            <a:schemeClr val="tx1"/>
          </a:solidFill>
          <a:latin typeface="+mn-lt"/>
          <a:ea typeface="+mn-ea"/>
          <a:cs typeface="+mn-cs"/>
          <a:sym typeface="+mn-lt"/>
        </a:defRPr>
      </a:lvl2pPr>
      <a:lvl3pPr marL="913852" indent="0" algn="l" defTabSz="913852" rtl="0" eaLnBrk="1" latinLnBrk="0" hangingPunct="1">
        <a:lnSpc>
          <a:spcPct val="90000"/>
        </a:lnSpc>
        <a:spcBef>
          <a:spcPts val="500"/>
        </a:spcBef>
        <a:buFont typeface="Arial" panose="020B0604020202020204" pitchFamily="34" charset="0"/>
        <a:buNone/>
        <a:defRPr sz="2399" kern="1200">
          <a:solidFill>
            <a:schemeClr val="tx1"/>
          </a:solidFill>
          <a:latin typeface="+mn-lt"/>
          <a:ea typeface="+mn-ea"/>
          <a:cs typeface="+mn-cs"/>
          <a:sym typeface="+mn-lt"/>
        </a:defRPr>
      </a:lvl3pPr>
      <a:lvl4pPr marL="1370778" indent="0" algn="l" defTabSz="913852" rtl="0" eaLnBrk="1" latinLnBrk="0" hangingPunct="1">
        <a:lnSpc>
          <a:spcPct val="90000"/>
        </a:lnSpc>
        <a:spcBef>
          <a:spcPts val="500"/>
        </a:spcBef>
        <a:buFont typeface="Arial" panose="020B0604020202020204" pitchFamily="34" charset="0"/>
        <a:buNone/>
        <a:defRPr sz="2399" kern="1200">
          <a:solidFill>
            <a:schemeClr val="tx1"/>
          </a:solidFill>
          <a:latin typeface="+mn-lt"/>
          <a:ea typeface="+mn-ea"/>
          <a:cs typeface="+mn-cs"/>
          <a:sym typeface="+mn-lt"/>
        </a:defRPr>
      </a:lvl4pPr>
      <a:lvl5pPr marL="1827704" indent="0" algn="l" defTabSz="913852" rtl="0" eaLnBrk="1" latinLnBrk="0" hangingPunct="1">
        <a:lnSpc>
          <a:spcPct val="90000"/>
        </a:lnSpc>
        <a:spcBef>
          <a:spcPts val="500"/>
        </a:spcBef>
        <a:buFont typeface="Arial" panose="020B0604020202020204" pitchFamily="34" charset="0"/>
        <a:buNone/>
        <a:defRPr sz="2399" kern="1200">
          <a:solidFill>
            <a:schemeClr val="tx1"/>
          </a:solidFill>
          <a:latin typeface="+mn-lt"/>
          <a:ea typeface="+mn-ea"/>
          <a:cs typeface="+mn-cs"/>
          <a:sym typeface="+mn-lt"/>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624" imgH="623" progId="TCLayout.ActiveDocument.1">
                  <p:embed/>
                </p:oleObj>
              </mc:Choice>
              <mc:Fallback>
                <p:oleObj name="think-cell Slide" r:id="rId10" imgW="624" imgH="623" progId="TCLayout.ActiveDocument.1">
                  <p:embed/>
                  <p:pic>
                    <p:nvPicPr>
                      <p:cNvPr id="14" name="Object 13"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9"/>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080441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3" r:id="rId6"/>
  </p:sldLayoutIdLst>
  <p:hf hdr="0" ftr="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92AC25-7EB4-9D49-8988-D6A16D59D5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AB54BF-B0E1-9E44-8324-0FD0A9784B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6BB9D-D8F1-D646-86A5-1DF8A59BA8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F4256635-E266-E74D-8D37-5D9F396F29FF}" type="datetimeFigureOut">
              <a:rPr lang="en-US" smtClean="0"/>
              <a:pPr/>
              <a:t>7/12/2023</a:t>
            </a:fld>
            <a:endParaRPr lang="en-US"/>
          </a:p>
        </p:txBody>
      </p:sp>
      <p:sp>
        <p:nvSpPr>
          <p:cNvPr id="5" name="Footer Placeholder 4">
            <a:extLst>
              <a:ext uri="{FF2B5EF4-FFF2-40B4-BE49-F238E27FC236}">
                <a16:creationId xmlns:a16="http://schemas.microsoft.com/office/drawing/2014/main" id="{23C6FCC2-5557-F94D-B938-45C001AE27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CCD363E1-66E4-2441-AB3F-2ACC9FE99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E0DEB87D-C0A4-9548-A71A-E46FCE3014A3}" type="slidenum">
              <a:rPr lang="en-US" smtClean="0"/>
              <a:pPr/>
              <a:t>‹#›</a:t>
            </a:fld>
            <a:endParaRPr lang="en-US"/>
          </a:p>
        </p:txBody>
      </p:sp>
    </p:spTree>
    <p:extLst>
      <p:ext uri="{BB962C8B-B14F-4D97-AF65-F5344CB8AC3E}">
        <p14:creationId xmlns:p14="http://schemas.microsoft.com/office/powerpoint/2010/main" val="103194895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1" r:id="rId12"/>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624" imgH="623" progId="TCLayout.ActiveDocument.1">
                  <p:embed/>
                </p:oleObj>
              </mc:Choice>
              <mc:Fallback>
                <p:oleObj name="think-cell Slide" r:id="rId12" imgW="624" imgH="623" progId="TCLayout.ActiveDocument.1">
                  <p:embed/>
                  <p:pic>
                    <p:nvPicPr>
                      <p:cNvPr id="14" name="Object 13"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11"/>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9" b="1">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3076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p:hf hdr="0" ftr="0" dt="0"/>
  <p:txStyles>
    <p:title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4126" rtl="0" eaLnBrk="1" latinLnBrk="0" hangingPunct="1">
        <a:lnSpc>
          <a:spcPct val="90000"/>
        </a:lnSpc>
        <a:spcBef>
          <a:spcPts val="1000"/>
        </a:spcBef>
        <a:buFont typeface="Arial" panose="020B0604020202020204" pitchFamily="34" charset="0"/>
        <a:buNone/>
        <a:defRPr sz="2799"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hyperlink" Target="https://www.usps.com/business/connect-local.ht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www.usps.com/business/connect-local.htm" TargetMode="External"/><Relationship Id="rId7"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8.jpeg"/><Relationship Id="rId3" Type="http://schemas.openxmlformats.org/officeDocument/2006/relationships/image" Target="../media/image1.png"/><Relationship Id="rId7" Type="http://schemas.openxmlformats.org/officeDocument/2006/relationships/image" Target="../media/image54.png"/><Relationship Id="rId12"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3.jpeg"/><Relationship Id="rId11" Type="http://schemas.microsoft.com/office/2007/relationships/hdphoto" Target="../media/hdphoto2.wdp"/><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jpeg"/><Relationship Id="rId1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0" y="4073080"/>
            <a:ext cx="12192000" cy="1103310"/>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charset="0"/>
              <a:ea typeface="+mn-ea"/>
              <a:cs typeface="+mn-cs"/>
            </a:endParaRPr>
          </a:p>
        </p:txBody>
      </p:sp>
      <p:sp>
        <p:nvSpPr>
          <p:cNvPr id="2" name="Text Placeholder 1">
            <a:extLst>
              <a:ext uri="{FF2B5EF4-FFF2-40B4-BE49-F238E27FC236}">
                <a16:creationId xmlns:a16="http://schemas.microsoft.com/office/drawing/2014/main" id="{249E4B63-25C7-4D01-B91D-F29D6208E56F}"/>
              </a:ext>
            </a:extLst>
          </p:cNvPr>
          <p:cNvSpPr>
            <a:spLocks noGrp="1"/>
          </p:cNvSpPr>
          <p:nvPr>
            <p:ph type="title" idx="4294967295"/>
          </p:nvPr>
        </p:nvSpPr>
        <p:spPr>
          <a:xfrm>
            <a:off x="373799" y="1681610"/>
            <a:ext cx="10870850" cy="2638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126"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13000" b="1" i="0" u="none" strike="noStrike" kern="1200" cap="none" spc="60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DELIVERING</a:t>
            </a:r>
            <a: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 </a:t>
            </a:r>
            <a:r>
              <a:rPr kumimoji="0" lang="en-US" sz="11500" b="1" i="0" u="none" strike="noStrike" kern="1200" cap="none" spc="-30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FOR</a:t>
            </a:r>
            <a: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 </a:t>
            </a:r>
            <a:r>
              <a:rPr kumimoji="0" lang="en-US" sz="11500" b="1" i="0" u="none" strike="noStrike" kern="1200" cap="none" spc="-150" normalizeH="0" baseline="0" noProof="0">
                <a:ln>
                  <a:noFill/>
                </a:ln>
                <a:solidFill>
                  <a:srgbClr val="C00000"/>
                </a:solidFill>
                <a:effectLst/>
                <a:uLnTx/>
                <a:uFillTx/>
                <a:latin typeface="Arial Black" panose="020B0A04020102020204" pitchFamily="34" charset="0"/>
                <a:ea typeface="+mn-ea"/>
                <a:cs typeface="Arial" panose="020B0604020202020204" pitchFamily="34" charset="0"/>
              </a:rPr>
              <a:t>AMERICA</a:t>
            </a:r>
          </a:p>
        </p:txBody>
      </p:sp>
      <p:sp>
        <p:nvSpPr>
          <p:cNvPr id="6" name="Text Placeholder 3">
            <a:extLst>
              <a:ext uri="{FF2B5EF4-FFF2-40B4-BE49-F238E27FC236}">
                <a16:creationId xmlns:a16="http://schemas.microsoft.com/office/drawing/2014/main" id="{5A5A1A74-B5D2-4B41-88E6-98B5D95F476C}"/>
              </a:ext>
            </a:extLst>
          </p:cNvPr>
          <p:cNvSpPr txBox="1">
            <a:spLocks/>
          </p:cNvSpPr>
          <p:nvPr/>
        </p:nvSpPr>
        <p:spPr>
          <a:xfrm>
            <a:off x="435583" y="4102938"/>
            <a:ext cx="10747281" cy="1103310"/>
          </a:xfrm>
          <a:prstGeom prst="rect">
            <a:avLst/>
          </a:prstGeom>
        </p:spPr>
        <p:txBody>
          <a:bodyPr vert="horz" lIns="91440" tIns="45720" rIns="91440" bIns="45720" rtlCol="0" anchor="ctr">
            <a:normAutofit/>
          </a:bodyPr>
          <a:lstStyle>
            <a:lvl1pPr marL="0" indent="0" algn="l" defTabSz="914126" rtl="0" eaLnBrk="1" latinLnBrk="0" hangingPunct="1">
              <a:lnSpc>
                <a:spcPct val="90000"/>
              </a:lnSpc>
              <a:spcBef>
                <a:spcPts val="1000"/>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r>
              <a:rPr lang="en-US" sz="3250" b="0">
                <a:solidFill>
                  <a:schemeClr val="bg2"/>
                </a:solidFill>
              </a:rPr>
              <a:t>Our</a:t>
            </a:r>
            <a:r>
              <a:rPr kumimoji="0" lang="en-US" sz="3250" b="0" i="0" u="none" strike="noStrike" kern="1200" cap="none" spc="0" normalizeH="0" baseline="0" noProof="0">
                <a:ln>
                  <a:noFill/>
                </a:ln>
                <a:solidFill>
                  <a:schemeClr val="bg2"/>
                </a:solidFill>
                <a:effectLst/>
                <a:uLnTx/>
                <a:uFillTx/>
                <a:latin typeface="Arial" panose="020B0604020202020204" pitchFamily="34" charset="0"/>
                <a:ea typeface="+mn-ea"/>
                <a:cs typeface="Arial" panose="020B0604020202020204" pitchFamily="34" charset="0"/>
              </a:rPr>
              <a:t> vision and ten-year plan to achieve </a:t>
            </a:r>
            <a:r>
              <a:rPr kumimoji="0" lang="en-US" sz="2800" i="0" u="none" strike="noStrike" kern="1200" cap="none" spc="0" normalizeH="0" baseline="0" noProof="0">
                <a:ln>
                  <a:noFill/>
                </a:ln>
                <a:solidFill>
                  <a:schemeClr val="bg2"/>
                </a:solidFill>
                <a:effectLst/>
                <a:uLnTx/>
                <a:uFillTx/>
                <a:latin typeface="Arial" panose="020B0604020202020204" pitchFamily="34" charset="0"/>
                <a:ea typeface="+mn-ea"/>
                <a:cs typeface="Arial" panose="020B0604020202020204" pitchFamily="34" charset="0"/>
              </a:rPr>
              <a:t>service excellence</a:t>
            </a:r>
            <a:r>
              <a:rPr kumimoji="0" lang="en-US" sz="2800" b="0" i="0" u="none" strike="noStrike" kern="1200" cap="none" spc="0" normalizeH="0" baseline="0" noProof="0">
                <a:ln>
                  <a:noFill/>
                </a:ln>
                <a:solidFill>
                  <a:schemeClr val="bg2"/>
                </a:solidFill>
                <a:effectLst/>
                <a:uLnTx/>
                <a:uFillTx/>
                <a:latin typeface="Arial" panose="020B0604020202020204" pitchFamily="34" charset="0"/>
                <a:ea typeface="+mn-ea"/>
                <a:cs typeface="Arial" panose="020B0604020202020204" pitchFamily="34" charset="0"/>
              </a:rPr>
              <a:t> and </a:t>
            </a:r>
            <a:r>
              <a:rPr kumimoji="0" lang="en-US" sz="2800" i="0" u="none" strike="noStrike" kern="1200" cap="none" spc="0" normalizeH="0" baseline="0" noProof="0">
                <a:ln>
                  <a:noFill/>
                </a:ln>
                <a:solidFill>
                  <a:schemeClr val="bg2"/>
                </a:solidFill>
                <a:effectLst/>
                <a:uLnTx/>
                <a:uFillTx/>
                <a:latin typeface="Arial" panose="020B0604020202020204" pitchFamily="34" charset="0"/>
                <a:ea typeface="+mn-ea"/>
                <a:cs typeface="Arial" panose="020B0604020202020204" pitchFamily="34" charset="0"/>
              </a:rPr>
              <a:t>financial sustainability </a:t>
            </a: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2" t="2272" r="2547" b="4969"/>
          <a:stretch/>
        </p:blipFill>
        <p:spPr>
          <a:xfrm>
            <a:off x="9406466" y="6108699"/>
            <a:ext cx="2713567" cy="711201"/>
          </a:xfrm>
          <a:prstGeom prst="rect">
            <a:avLst/>
          </a:prstGeom>
        </p:spPr>
      </p:pic>
    </p:spTree>
    <p:extLst>
      <p:ext uri="{BB962C8B-B14F-4D97-AF65-F5344CB8AC3E}">
        <p14:creationId xmlns:p14="http://schemas.microsoft.com/office/powerpoint/2010/main" val="2305772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E8F1DEC-0F7E-04A5-A19D-E03AC9E01CE7}"/>
              </a:ext>
            </a:extLst>
          </p:cNvPr>
          <p:cNvGrpSpPr/>
          <p:nvPr/>
        </p:nvGrpSpPr>
        <p:grpSpPr>
          <a:xfrm>
            <a:off x="419850" y="3722598"/>
            <a:ext cx="6173421" cy="2308324"/>
            <a:chOff x="5872765" y="1075088"/>
            <a:chExt cx="6173421" cy="2308324"/>
          </a:xfrm>
        </p:grpSpPr>
        <p:sp>
          <p:nvSpPr>
            <p:cNvPr id="66" name="TextBox 65">
              <a:extLst>
                <a:ext uri="{FF2B5EF4-FFF2-40B4-BE49-F238E27FC236}">
                  <a16:creationId xmlns:a16="http://schemas.microsoft.com/office/drawing/2014/main" id="{94395062-F794-47C2-8199-24958D42EB1E}"/>
                </a:ext>
              </a:extLst>
            </p:cNvPr>
            <p:cNvSpPr txBox="1"/>
            <p:nvPr/>
          </p:nvSpPr>
          <p:spPr>
            <a:xfrm>
              <a:off x="5950390" y="1075088"/>
              <a:ext cx="609579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236 P&amp;DC – Processing &amp; Distribution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21 NDC – National Distribution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86 Annex or Parcel Support Annex (PSA)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13 STCs – Surface Transfer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71 THS – Terminal Handling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67" name="Picture 66">
              <a:extLst>
                <a:ext uri="{FF2B5EF4-FFF2-40B4-BE49-F238E27FC236}">
                  <a16:creationId xmlns:a16="http://schemas.microsoft.com/office/drawing/2014/main" id="{8BC2C565-C03B-4F27-A2E8-2654997B76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3781" y="1283877"/>
              <a:ext cx="186217" cy="194682"/>
            </a:xfrm>
            <a:prstGeom prst="rect">
              <a:avLst/>
            </a:prstGeom>
          </p:spPr>
        </p:pic>
        <p:pic>
          <p:nvPicPr>
            <p:cNvPr id="68" name="Picture 67">
              <a:extLst>
                <a:ext uri="{FF2B5EF4-FFF2-40B4-BE49-F238E27FC236}">
                  <a16:creationId xmlns:a16="http://schemas.microsoft.com/office/drawing/2014/main" id="{1D0024EF-FE3D-461E-9BEA-A3D2856B0B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2765" y="1651955"/>
              <a:ext cx="182832" cy="195441"/>
            </a:xfrm>
            <a:prstGeom prst="rect">
              <a:avLst/>
            </a:prstGeom>
          </p:spPr>
        </p:pic>
        <p:pic>
          <p:nvPicPr>
            <p:cNvPr id="69" name="Picture 68">
              <a:extLst>
                <a:ext uri="{FF2B5EF4-FFF2-40B4-BE49-F238E27FC236}">
                  <a16:creationId xmlns:a16="http://schemas.microsoft.com/office/drawing/2014/main" id="{DDBD40A8-F63A-46A1-B9A0-FD6973A57A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72766" y="2026369"/>
              <a:ext cx="201116" cy="196883"/>
            </a:xfrm>
            <a:prstGeom prst="rect">
              <a:avLst/>
            </a:prstGeom>
          </p:spPr>
        </p:pic>
        <p:pic>
          <p:nvPicPr>
            <p:cNvPr id="70" name="Picture 69">
              <a:extLst>
                <a:ext uri="{FF2B5EF4-FFF2-40B4-BE49-F238E27FC236}">
                  <a16:creationId xmlns:a16="http://schemas.microsoft.com/office/drawing/2014/main" id="{80AAD248-03BA-47DE-AA40-0447DC2FED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96192" y="2412165"/>
              <a:ext cx="154265" cy="164549"/>
            </a:xfrm>
            <a:prstGeom prst="rect">
              <a:avLst/>
            </a:prstGeom>
          </p:spPr>
        </p:pic>
        <p:pic>
          <p:nvPicPr>
            <p:cNvPr id="71" name="Picture 70">
              <a:extLst>
                <a:ext uri="{FF2B5EF4-FFF2-40B4-BE49-F238E27FC236}">
                  <a16:creationId xmlns:a16="http://schemas.microsoft.com/office/drawing/2014/main" id="{11ECE89F-3F9D-4C6C-99AB-36A0F8671C3A}"/>
                </a:ext>
              </a:extLst>
            </p:cNvPr>
            <p:cNvPicPr>
              <a:picLocks noChangeAspect="1"/>
            </p:cNvPicPr>
            <p:nvPr/>
          </p:nvPicPr>
          <p:blipFill>
            <a:blip r:embed="rId7"/>
            <a:stretch>
              <a:fillRect/>
            </a:stretch>
          </p:blipFill>
          <p:spPr>
            <a:xfrm>
              <a:off x="5875606" y="2724995"/>
              <a:ext cx="187644" cy="182832"/>
            </a:xfrm>
            <a:prstGeom prst="rect">
              <a:avLst/>
            </a:prstGeom>
          </p:spPr>
        </p:pic>
      </p:grpSp>
      <p:pic>
        <p:nvPicPr>
          <p:cNvPr id="6" name="Picture 5">
            <a:extLst>
              <a:ext uri="{FF2B5EF4-FFF2-40B4-BE49-F238E27FC236}">
                <a16:creationId xmlns:a16="http://schemas.microsoft.com/office/drawing/2014/main" id="{D09032D4-561B-44B4-946C-5D8F64C714C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690" r="3458" b="9378"/>
          <a:stretch/>
        </p:blipFill>
        <p:spPr>
          <a:xfrm>
            <a:off x="383075" y="1129124"/>
            <a:ext cx="4942791" cy="2581641"/>
          </a:xfrm>
          <a:prstGeom prst="rect">
            <a:avLst/>
          </a:prstGeom>
          <a:ln w="6350">
            <a:solidFill>
              <a:schemeClr val="accent1">
                <a:lumMod val="50000"/>
              </a:schemeClr>
            </a:solidFill>
          </a:ln>
        </p:spPr>
      </p:pic>
      <p:sp>
        <p:nvSpPr>
          <p:cNvPr id="13" name="TextBox 12">
            <a:extLst>
              <a:ext uri="{FF2B5EF4-FFF2-40B4-BE49-F238E27FC236}">
                <a16:creationId xmlns:a16="http://schemas.microsoft.com/office/drawing/2014/main" id="{E24ABF51-94C6-4668-AE19-602FABE52BAF}"/>
              </a:ext>
            </a:extLst>
          </p:cNvPr>
          <p:cNvSpPr txBox="1"/>
          <p:nvPr/>
        </p:nvSpPr>
        <p:spPr>
          <a:xfrm>
            <a:off x="293251" y="115284"/>
            <a:ext cx="125532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Current Infrastructure</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0F3EE44-523D-75BB-1681-0203C6A9F63A}"/>
              </a:ext>
            </a:extLst>
          </p:cNvPr>
          <p:cNvSpPr txBox="1"/>
          <p:nvPr/>
        </p:nvSpPr>
        <p:spPr>
          <a:xfrm>
            <a:off x="320563" y="735053"/>
            <a:ext cx="6422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427 </a:t>
            </a: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Middle Mile Facilities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2AD0B57A-D042-DDBC-94DA-51B861AAA2B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2340"/>
          <a:stretch/>
        </p:blipFill>
        <p:spPr>
          <a:xfrm>
            <a:off x="5775067" y="563526"/>
            <a:ext cx="5188688" cy="2556507"/>
          </a:xfrm>
          <a:prstGeom prst="rect">
            <a:avLst/>
          </a:prstGeom>
          <a:solidFill>
            <a:schemeClr val="bg1">
              <a:lumMod val="50000"/>
            </a:schemeClr>
          </a:solidFill>
          <a:ln>
            <a:solidFill>
              <a:schemeClr val="bg1">
                <a:lumMod val="50000"/>
              </a:schemeClr>
            </a:solidFill>
          </a:ln>
        </p:spPr>
      </p:pic>
      <p:sp>
        <p:nvSpPr>
          <p:cNvPr id="18" name="TextBox 17">
            <a:extLst>
              <a:ext uri="{FF2B5EF4-FFF2-40B4-BE49-F238E27FC236}">
                <a16:creationId xmlns:a16="http://schemas.microsoft.com/office/drawing/2014/main" id="{61878AED-F132-8458-D14A-42EACC31EE63}"/>
              </a:ext>
            </a:extLst>
          </p:cNvPr>
          <p:cNvSpPr txBox="1"/>
          <p:nvPr/>
        </p:nvSpPr>
        <p:spPr>
          <a:xfrm>
            <a:off x="5424194" y="157255"/>
            <a:ext cx="30940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1,088 </a:t>
            </a: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Service Hubs</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468547D2-23B5-ABA5-619A-B95425CC073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6669" y="3306726"/>
            <a:ext cx="4810777" cy="2666526"/>
          </a:xfrm>
          <a:prstGeom prst="rect">
            <a:avLst/>
          </a:prstGeom>
        </p:spPr>
      </p:pic>
      <p:sp>
        <p:nvSpPr>
          <p:cNvPr id="21" name="TextBox 20">
            <a:extLst>
              <a:ext uri="{FF2B5EF4-FFF2-40B4-BE49-F238E27FC236}">
                <a16:creationId xmlns:a16="http://schemas.microsoft.com/office/drawing/2014/main" id="{D9495651-58F0-F5CD-CCAA-85A20E48E769}"/>
              </a:ext>
            </a:extLst>
          </p:cNvPr>
          <p:cNvSpPr txBox="1"/>
          <p:nvPr/>
        </p:nvSpPr>
        <p:spPr>
          <a:xfrm>
            <a:off x="6125941" y="3240762"/>
            <a:ext cx="170121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19,000</a:t>
            </a: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 Delivery Units</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2842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26E57-42B7-4FB4-B65F-03E03DC0D2E8}"/>
              </a:ext>
            </a:extLst>
          </p:cNvPr>
          <p:cNvSpPr>
            <a:spLocks noGrp="1"/>
          </p:cNvSpPr>
          <p:nvPr>
            <p:ph type="title"/>
          </p:nvPr>
        </p:nvSpPr>
        <p:spPr>
          <a:xfrm>
            <a:off x="372966" y="2"/>
            <a:ext cx="11654277" cy="700844"/>
          </a:xfrm>
        </p:spPr>
        <p:txBody>
          <a:bodyPr>
            <a:normAutofit/>
          </a:bodyPr>
          <a:lstStyle/>
          <a:p>
            <a:r>
              <a:rPr lang="en-US"/>
              <a:t>Best Fit Design: 60-65 Regional Processing and Distribution Locations (RPDC)</a:t>
            </a:r>
          </a:p>
        </p:txBody>
      </p:sp>
      <p:grpSp>
        <p:nvGrpSpPr>
          <p:cNvPr id="4" name="Group 3">
            <a:extLst>
              <a:ext uri="{FF2B5EF4-FFF2-40B4-BE49-F238E27FC236}">
                <a16:creationId xmlns:a16="http://schemas.microsoft.com/office/drawing/2014/main" id="{AF73FF0F-CC43-49B1-A87C-2E5C1B4C3480}"/>
              </a:ext>
            </a:extLst>
          </p:cNvPr>
          <p:cNvGrpSpPr/>
          <p:nvPr/>
        </p:nvGrpSpPr>
        <p:grpSpPr>
          <a:xfrm>
            <a:off x="1362654" y="709084"/>
            <a:ext cx="9417267" cy="5117717"/>
            <a:chOff x="1362654" y="709084"/>
            <a:chExt cx="9417267" cy="5117717"/>
          </a:xfrm>
        </p:grpSpPr>
        <p:pic>
          <p:nvPicPr>
            <p:cNvPr id="5" name="Picture 4">
              <a:extLst>
                <a:ext uri="{FF2B5EF4-FFF2-40B4-BE49-F238E27FC236}">
                  <a16:creationId xmlns:a16="http://schemas.microsoft.com/office/drawing/2014/main" id="{562D381D-17EA-1DF1-A739-FF4F120F6F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62654" y="709084"/>
              <a:ext cx="9417267" cy="5117717"/>
            </a:xfrm>
            <a:prstGeom prst="rect">
              <a:avLst/>
            </a:prstGeom>
            <a:ln>
              <a:solidFill>
                <a:schemeClr val="tx1"/>
              </a:solidFill>
            </a:ln>
          </p:spPr>
        </p:pic>
        <p:sp>
          <p:nvSpPr>
            <p:cNvPr id="3" name="Star: 5 Points 2">
              <a:extLst>
                <a:ext uri="{FF2B5EF4-FFF2-40B4-BE49-F238E27FC236}">
                  <a16:creationId xmlns:a16="http://schemas.microsoft.com/office/drawing/2014/main" id="{1A8076A9-D402-4C7C-AAF0-82A348994006}"/>
                </a:ext>
              </a:extLst>
            </p:cNvPr>
            <p:cNvSpPr/>
            <p:nvPr/>
          </p:nvSpPr>
          <p:spPr>
            <a:xfrm>
              <a:off x="5113116" y="3776239"/>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B5DC544F-4781-402B-A8CC-8A49A76C3B0F}"/>
                </a:ext>
              </a:extLst>
            </p:cNvPr>
            <p:cNvSpPr/>
            <p:nvPr/>
          </p:nvSpPr>
          <p:spPr>
            <a:xfrm>
              <a:off x="4365584" y="3798424"/>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8A279854-BB9B-4F9E-83B3-89F35DA0AEE3}"/>
                </a:ext>
              </a:extLst>
            </p:cNvPr>
            <p:cNvSpPr/>
            <p:nvPr/>
          </p:nvSpPr>
          <p:spPr>
            <a:xfrm>
              <a:off x="3542817" y="4106000"/>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AFB5A5C9-D1B1-4F5F-8A2B-47F420D4E873}"/>
                </a:ext>
              </a:extLst>
            </p:cNvPr>
            <p:cNvSpPr/>
            <p:nvPr/>
          </p:nvSpPr>
          <p:spPr>
            <a:xfrm>
              <a:off x="5642658" y="4815067"/>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26487375-F6FB-4949-8FF4-F5E1EC5FD0B8}"/>
                </a:ext>
              </a:extLst>
            </p:cNvPr>
            <p:cNvSpPr/>
            <p:nvPr/>
          </p:nvSpPr>
          <p:spPr>
            <a:xfrm>
              <a:off x="8287095" y="5009799"/>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94F5503-6348-48FB-AA5E-B88FEB3DA19B}"/>
                </a:ext>
              </a:extLst>
            </p:cNvPr>
            <p:cNvSpPr/>
            <p:nvPr/>
          </p:nvSpPr>
          <p:spPr>
            <a:xfrm>
              <a:off x="8105541" y="5101239"/>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E0FCB894-1D05-4452-8665-AB6A6890578E}"/>
                </a:ext>
              </a:extLst>
            </p:cNvPr>
            <p:cNvSpPr/>
            <p:nvPr/>
          </p:nvSpPr>
          <p:spPr>
            <a:xfrm>
              <a:off x="8452748" y="5452422"/>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572F0B8C-8952-439A-BB3F-D9CF5C6D4C99}"/>
                </a:ext>
              </a:extLst>
            </p:cNvPr>
            <p:cNvSpPr/>
            <p:nvPr/>
          </p:nvSpPr>
          <p:spPr>
            <a:xfrm>
              <a:off x="8858264" y="2183771"/>
              <a:ext cx="91440" cy="9144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358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7EFD4-6AF5-4693-9634-FCCA6A4A5B38}"/>
              </a:ext>
            </a:extLst>
          </p:cNvPr>
          <p:cNvSpPr>
            <a:spLocks noGrp="1"/>
          </p:cNvSpPr>
          <p:nvPr>
            <p:ph type="title"/>
          </p:nvPr>
        </p:nvSpPr>
        <p:spPr>
          <a:xfrm>
            <a:off x="341160" y="2"/>
            <a:ext cx="10512862" cy="1000368"/>
          </a:xfrm>
        </p:spPr>
        <p:txBody>
          <a:bodyPr>
            <a:normAutofit/>
          </a:bodyPr>
          <a:lstStyle/>
          <a:p>
            <a:r>
              <a:rPr lang="en-US" sz="2400"/>
              <a:t>Regional Processing and Distribution Center (RPDC)</a:t>
            </a:r>
            <a:br>
              <a:rPr lang="en-US" sz="1600">
                <a:latin typeface="+mj-lt"/>
                <a:ea typeface="Gulim" panose="020B0600000101010101" pitchFamily="34" charset="-127"/>
              </a:rPr>
            </a:br>
            <a:endParaRPr lang="en-US"/>
          </a:p>
        </p:txBody>
      </p:sp>
      <p:sp>
        <p:nvSpPr>
          <p:cNvPr id="5" name="Content Placeholder 2">
            <a:extLst>
              <a:ext uri="{FF2B5EF4-FFF2-40B4-BE49-F238E27FC236}">
                <a16:creationId xmlns:a16="http://schemas.microsoft.com/office/drawing/2014/main" id="{5AFE75AC-B6BD-4AF5-A6D1-4EE431E2CB60}"/>
              </a:ext>
            </a:extLst>
          </p:cNvPr>
          <p:cNvSpPr>
            <a:spLocks noGrp="1"/>
          </p:cNvSpPr>
          <p:nvPr>
            <p:ph idx="1"/>
          </p:nvPr>
        </p:nvSpPr>
        <p:spPr>
          <a:xfrm>
            <a:off x="584427" y="1121369"/>
            <a:ext cx="11117422" cy="1512420"/>
          </a:xfrm>
        </p:spPr>
        <p:txBody>
          <a:bodyPr>
            <a:normAutofit/>
          </a:bodyPr>
          <a:lstStyle/>
          <a:p>
            <a:pPr marL="342797" indent="-342797">
              <a:lnSpc>
                <a:spcPct val="115000"/>
              </a:lnSpc>
              <a:spcBef>
                <a:spcPts val="200"/>
              </a:spcBef>
              <a:spcAft>
                <a:spcPts val="200"/>
              </a:spcAft>
              <a:buFont typeface="Symbol" panose="05050102010706020507" pitchFamily="18" charset="2"/>
              <a:buChar char=""/>
            </a:pPr>
            <a:r>
              <a:rPr lang="en-US" sz="1700" b="1" spc="-20">
                <a:solidFill>
                  <a:prstClr val="black"/>
                </a:solidFill>
                <a:latin typeface="Arial" panose="020B0604020202020204"/>
                <a:ea typeface="Gulim" panose="020B0600000101010101" pitchFamily="34" charset="-127"/>
              </a:rPr>
              <a:t>Originating Letters: </a:t>
            </a:r>
            <a:r>
              <a:rPr lang="en-US" sz="1700" spc="-20">
                <a:solidFill>
                  <a:prstClr val="black"/>
                </a:solidFill>
                <a:latin typeface="Arial" panose="020B0604020202020204"/>
                <a:ea typeface="Gulim" panose="020B0600000101010101" pitchFamily="34" charset="-127"/>
              </a:rPr>
              <a:t>Trips out to the network will be dispatched from 1 location, increasing both tray and truck utilization, and eliminating the need to consolidate through downstream STCs</a:t>
            </a:r>
          </a:p>
          <a:p>
            <a:pPr marL="342797" indent="-342797">
              <a:lnSpc>
                <a:spcPct val="115000"/>
              </a:lnSpc>
              <a:spcBef>
                <a:spcPts val="200"/>
              </a:spcBef>
              <a:spcAft>
                <a:spcPts val="200"/>
              </a:spcAft>
              <a:buFont typeface="Symbol" panose="05050102010706020507" pitchFamily="18" charset="2"/>
              <a:buChar char=""/>
            </a:pPr>
            <a:r>
              <a:rPr lang="en-US" sz="1700" b="1" spc="-20">
                <a:solidFill>
                  <a:prstClr val="black"/>
                </a:solidFill>
                <a:latin typeface="Arial" panose="020B0604020202020204"/>
                <a:ea typeface="Gulim" panose="020B0600000101010101" pitchFamily="34" charset="-127"/>
              </a:rPr>
              <a:t>Originating Packages: </a:t>
            </a:r>
            <a:r>
              <a:rPr lang="en-US" sz="1700" spc="-20">
                <a:solidFill>
                  <a:prstClr val="black"/>
                </a:solidFill>
                <a:latin typeface="Arial" panose="020B0604020202020204"/>
                <a:ea typeface="Gulim" panose="020B0600000101010101" pitchFamily="34" charset="-127"/>
              </a:rPr>
              <a:t>Trips out to the network will be dispatched from 1 location, increasing volume, which in turn increases truck utilization and enables investment in higher powered sortation equipment </a:t>
            </a:r>
          </a:p>
        </p:txBody>
      </p:sp>
      <p:pic>
        <p:nvPicPr>
          <p:cNvPr id="3" name="Picture 2">
            <a:extLst>
              <a:ext uri="{FF2B5EF4-FFF2-40B4-BE49-F238E27FC236}">
                <a16:creationId xmlns:a16="http://schemas.microsoft.com/office/drawing/2014/main" id="{25A7F9A9-8DC4-4988-B772-E5106FDED3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858"/>
          <a:stretch/>
        </p:blipFill>
        <p:spPr>
          <a:xfrm>
            <a:off x="6173505" y="2798663"/>
            <a:ext cx="6018496" cy="3034540"/>
          </a:xfrm>
          <a:prstGeom prst="rect">
            <a:avLst/>
          </a:prstGeom>
        </p:spPr>
      </p:pic>
      <p:sp>
        <p:nvSpPr>
          <p:cNvPr id="9" name="TextBox 8">
            <a:extLst>
              <a:ext uri="{FF2B5EF4-FFF2-40B4-BE49-F238E27FC236}">
                <a16:creationId xmlns:a16="http://schemas.microsoft.com/office/drawing/2014/main" id="{FF1BB27C-3E57-40FD-BB39-1C61F321980D}"/>
              </a:ext>
            </a:extLst>
          </p:cNvPr>
          <p:cNvSpPr txBox="1"/>
          <p:nvPr/>
        </p:nvSpPr>
        <p:spPr>
          <a:xfrm>
            <a:off x="580002" y="2417308"/>
            <a:ext cx="5969079" cy="3530005"/>
          </a:xfrm>
          <a:prstGeom prst="rect">
            <a:avLst/>
          </a:prstGeom>
          <a:noFill/>
        </p:spPr>
        <p:txBody>
          <a:bodyPr wrap="square">
            <a:spAutoFit/>
          </a:bodyPr>
          <a:lstStyle/>
          <a:p>
            <a:pPr marL="342797" indent="-342797">
              <a:lnSpc>
                <a:spcPct val="115000"/>
              </a:lnSpc>
              <a:spcBef>
                <a:spcPts val="200"/>
              </a:spcBef>
              <a:spcAft>
                <a:spcPts val="200"/>
              </a:spcAft>
              <a:buFont typeface="Symbol" panose="05050102010706020507" pitchFamily="18" charset="2"/>
              <a:buChar char=""/>
            </a:pPr>
            <a:r>
              <a:rPr lang="en-US" sz="1700" b="1" spc="-20">
                <a:latin typeface="+mj-lt"/>
                <a:ea typeface="Gulim" panose="020B0600000101010101" pitchFamily="34" charset="-127"/>
              </a:rPr>
              <a:t>Destinating Packages: </a:t>
            </a:r>
            <a:r>
              <a:rPr lang="en-US" sz="1700" spc="-20">
                <a:latin typeface="+mj-lt"/>
                <a:ea typeface="Gulim" panose="020B0600000101010101" pitchFamily="34" charset="-127"/>
              </a:rPr>
              <a:t>All network trips can be sent to 1 location, eliminating trips and necessary sorts at origin plant. Increases destinating entry reach for customers seeking 1–2-day package delivery </a:t>
            </a:r>
            <a:endParaRPr lang="en-US" sz="1700" b="1" spc="-20">
              <a:latin typeface="+mj-lt"/>
              <a:ea typeface="Gulim" panose="020B0600000101010101" pitchFamily="34" charset="-127"/>
            </a:endParaRPr>
          </a:p>
          <a:p>
            <a:pPr marL="342797" indent="-342797">
              <a:lnSpc>
                <a:spcPct val="115000"/>
              </a:lnSpc>
              <a:spcBef>
                <a:spcPts val="200"/>
              </a:spcBef>
              <a:spcAft>
                <a:spcPts val="200"/>
              </a:spcAft>
              <a:buFont typeface="Symbol" panose="05050102010706020507" pitchFamily="18" charset="2"/>
              <a:buChar char=""/>
            </a:pPr>
            <a:r>
              <a:rPr lang="en-US" sz="1700" b="1" spc="-20">
                <a:latin typeface="+mj-lt"/>
                <a:ea typeface="Gulim" panose="020B0600000101010101" pitchFamily="34" charset="-127"/>
              </a:rPr>
              <a:t>Destinating Letter Trays: </a:t>
            </a:r>
            <a:r>
              <a:rPr lang="en-US" sz="1700" spc="-20">
                <a:latin typeface="+mj-lt"/>
                <a:ea typeface="Gulim" panose="020B0600000101010101" pitchFamily="34" charset="-127"/>
              </a:rPr>
              <a:t>All network trips can be sent to 1 location, eliminating trips and necessary sorts at origin</a:t>
            </a:r>
          </a:p>
          <a:p>
            <a:pPr marL="342797" indent="-342797">
              <a:lnSpc>
                <a:spcPct val="115000"/>
              </a:lnSpc>
              <a:spcBef>
                <a:spcPts val="200"/>
              </a:spcBef>
              <a:spcAft>
                <a:spcPts val="200"/>
              </a:spcAft>
              <a:buFont typeface="Symbol" panose="05050102010706020507" pitchFamily="18" charset="2"/>
              <a:buChar char=""/>
            </a:pPr>
            <a:r>
              <a:rPr lang="en-US" sz="1700" b="1" spc="-20">
                <a:latin typeface="+mj-lt"/>
                <a:ea typeface="Gulim" panose="020B0600000101010101" pitchFamily="34" charset="-127"/>
              </a:rPr>
              <a:t>STC and THS: </a:t>
            </a:r>
            <a:r>
              <a:rPr lang="en-US" sz="1700" spc="-20">
                <a:latin typeface="+mj-lt"/>
                <a:ea typeface="Gulim" panose="020B0600000101010101" pitchFamily="34" charset="-127"/>
              </a:rPr>
              <a:t>Work will be brought in-house to be completed by Postal employees</a:t>
            </a:r>
          </a:p>
          <a:p>
            <a:pPr marL="342797" indent="-342797">
              <a:lnSpc>
                <a:spcPct val="115000"/>
              </a:lnSpc>
              <a:spcBef>
                <a:spcPts val="200"/>
              </a:spcBef>
              <a:spcAft>
                <a:spcPts val="200"/>
              </a:spcAft>
              <a:buFont typeface="Symbol" panose="05050102010706020507" pitchFamily="18" charset="2"/>
              <a:buChar char=""/>
            </a:pPr>
            <a:r>
              <a:rPr lang="en-US" sz="1700" b="1" spc="-20">
                <a:latin typeface="+mj-lt"/>
                <a:ea typeface="Gulim" panose="020B0600000101010101" pitchFamily="34" charset="-127"/>
              </a:rPr>
              <a:t>Sort and Delivery Center: </a:t>
            </a:r>
            <a:r>
              <a:rPr lang="en-US" sz="1700" spc="-20">
                <a:latin typeface="+mj-lt"/>
                <a:ea typeface="Gulim" panose="020B0600000101010101" pitchFamily="34" charset="-127"/>
              </a:rPr>
              <a:t>100% of package transportation to and from the delivery unit will be eliminated </a:t>
            </a:r>
          </a:p>
        </p:txBody>
      </p:sp>
      <p:sp>
        <p:nvSpPr>
          <p:cNvPr id="7" name="TextBox 6">
            <a:extLst>
              <a:ext uri="{FF2B5EF4-FFF2-40B4-BE49-F238E27FC236}">
                <a16:creationId xmlns:a16="http://schemas.microsoft.com/office/drawing/2014/main" id="{5FB364A7-FC1F-2A9A-99F2-3E5A67841BD0}"/>
              </a:ext>
            </a:extLst>
          </p:cNvPr>
          <p:cNvSpPr txBox="1"/>
          <p:nvPr/>
        </p:nvSpPr>
        <p:spPr>
          <a:xfrm>
            <a:off x="469557" y="713365"/>
            <a:ext cx="6096000" cy="369332"/>
          </a:xfrm>
          <a:prstGeom prst="rect">
            <a:avLst/>
          </a:prstGeom>
          <a:noFill/>
        </p:spPr>
        <p:txBody>
          <a:bodyPr wrap="square">
            <a:spAutoFit/>
          </a:bodyPr>
          <a:lstStyle/>
          <a:p>
            <a:r>
              <a:rPr lang="en-US" sz="1800" b="1">
                <a:solidFill>
                  <a:prstClr val="black"/>
                </a:solidFill>
                <a:latin typeface="Arial" panose="020B0604020202020204"/>
              </a:rPr>
              <a:t>RPDCs will be designed to include the following:</a:t>
            </a:r>
          </a:p>
        </p:txBody>
      </p:sp>
      <p:sp>
        <p:nvSpPr>
          <p:cNvPr id="4" name="TextBox 3">
            <a:extLst>
              <a:ext uri="{FF2B5EF4-FFF2-40B4-BE49-F238E27FC236}">
                <a16:creationId xmlns:a16="http://schemas.microsoft.com/office/drawing/2014/main" id="{1631A28E-3431-629E-CD14-A4AA636C15ED}"/>
              </a:ext>
            </a:extLst>
          </p:cNvPr>
          <p:cNvSpPr txBox="1"/>
          <p:nvPr/>
        </p:nvSpPr>
        <p:spPr>
          <a:xfrm>
            <a:off x="8151449" y="3962400"/>
            <a:ext cx="265722" cy="138499"/>
          </a:xfrm>
          <a:prstGeom prst="rect">
            <a:avLst/>
          </a:prstGeom>
          <a:solidFill>
            <a:srgbClr val="F6F6F6"/>
          </a:solidFill>
        </p:spPr>
        <p:txBody>
          <a:bodyPr wrap="square" rtlCol="0">
            <a:spAutoFit/>
          </a:bodyPr>
          <a:lstStyle/>
          <a:p>
            <a:endParaRPr lang="en-US" sz="300"/>
          </a:p>
        </p:txBody>
      </p:sp>
      <p:sp>
        <p:nvSpPr>
          <p:cNvPr id="6" name="TextBox 5">
            <a:extLst>
              <a:ext uri="{FF2B5EF4-FFF2-40B4-BE49-F238E27FC236}">
                <a16:creationId xmlns:a16="http://schemas.microsoft.com/office/drawing/2014/main" id="{C2C4CECF-7857-347C-227D-D7882F18CA1D}"/>
              </a:ext>
            </a:extLst>
          </p:cNvPr>
          <p:cNvSpPr txBox="1"/>
          <p:nvPr/>
        </p:nvSpPr>
        <p:spPr>
          <a:xfrm>
            <a:off x="7260492" y="3665415"/>
            <a:ext cx="890954" cy="369332"/>
          </a:xfrm>
          <a:prstGeom prst="rect">
            <a:avLst/>
          </a:prstGeom>
          <a:solidFill>
            <a:srgbClr val="FFFFFF"/>
          </a:solidFill>
        </p:spPr>
        <p:txBody>
          <a:bodyPr wrap="square" rtlCol="0">
            <a:spAutoFit/>
          </a:bodyPr>
          <a:lstStyle/>
          <a:p>
            <a:endParaRPr lang="en-US"/>
          </a:p>
        </p:txBody>
      </p:sp>
    </p:spTree>
    <p:extLst>
      <p:ext uri="{BB962C8B-B14F-4D97-AF65-F5344CB8AC3E}">
        <p14:creationId xmlns:p14="http://schemas.microsoft.com/office/powerpoint/2010/main" val="325354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2920-0EA3-4E3E-9D63-22D98CD9AF4C}"/>
              </a:ext>
            </a:extLst>
          </p:cNvPr>
          <p:cNvSpPr>
            <a:spLocks noGrp="1"/>
          </p:cNvSpPr>
          <p:nvPr>
            <p:ph type="title"/>
          </p:nvPr>
        </p:nvSpPr>
        <p:spPr/>
        <p:txBody>
          <a:bodyPr/>
          <a:lstStyle/>
          <a:p>
            <a:r>
              <a:rPr lang="en-US"/>
              <a:t>Local Processing Center (LPC)</a:t>
            </a:r>
          </a:p>
        </p:txBody>
      </p:sp>
      <p:pic>
        <p:nvPicPr>
          <p:cNvPr id="7" name="Content Placeholder 6">
            <a:extLst>
              <a:ext uri="{FF2B5EF4-FFF2-40B4-BE49-F238E27FC236}">
                <a16:creationId xmlns:a16="http://schemas.microsoft.com/office/drawing/2014/main" id="{59D06D24-56B2-4E8F-ABF8-F3B5F257E2A2}"/>
              </a:ext>
            </a:extLst>
          </p:cNvPr>
          <p:cNvPicPr>
            <a:picLocks noGrp="1" noChangeAspect="1"/>
          </p:cNvPicPr>
          <p:nvPr>
            <p:ph idx="1"/>
          </p:nvPr>
        </p:nvPicPr>
        <p:blipFill>
          <a:blip r:embed="rId3"/>
          <a:stretch>
            <a:fillRect/>
          </a:stretch>
        </p:blipFill>
        <p:spPr>
          <a:xfrm>
            <a:off x="6103009" y="707766"/>
            <a:ext cx="5509115" cy="5104034"/>
          </a:xfrm>
        </p:spPr>
      </p:pic>
      <p:sp>
        <p:nvSpPr>
          <p:cNvPr id="4" name="Date Placeholder 3">
            <a:extLst>
              <a:ext uri="{FF2B5EF4-FFF2-40B4-BE49-F238E27FC236}">
                <a16:creationId xmlns:a16="http://schemas.microsoft.com/office/drawing/2014/main" id="{E8A6E149-8102-40E4-AB23-75A0EFD3E48B}"/>
              </a:ext>
            </a:extLst>
          </p:cNvPr>
          <p:cNvSpPr>
            <a:spLocks noGrp="1"/>
          </p:cNvSpPr>
          <p:nvPr>
            <p:ph type="dt" sz="half" idx="2"/>
          </p:nvPr>
        </p:nvSpPr>
        <p:spPr>
          <a:xfrm>
            <a:off x="33231" y="6463091"/>
            <a:ext cx="1142396" cy="235706"/>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527578-9CDA-48DB-8F3C-7B65A2654A32}" type="datetime1">
              <a:rPr lang="en-US">
                <a:solidFill>
                  <a:prstClr val="white">
                    <a:lumMod val="85000"/>
                  </a:prstClr>
                </a:solidFill>
                <a:latin typeface="Arial" panose="020B0604020202020204"/>
              </a:rPr>
              <a:pPr/>
              <a:t>7/12/2023</a:t>
            </a:fld>
            <a:r>
              <a:rPr lang="en-US">
                <a:solidFill>
                  <a:prstClr val="white">
                    <a:lumMod val="85000"/>
                  </a:prstClr>
                </a:solidFill>
                <a:latin typeface="Arial" panose="020B0604020202020204"/>
              </a:rPr>
              <a:t> </a:t>
            </a:r>
          </a:p>
        </p:txBody>
      </p:sp>
      <p:sp>
        <p:nvSpPr>
          <p:cNvPr id="5" name="Slide Number Placeholder 4">
            <a:extLst>
              <a:ext uri="{FF2B5EF4-FFF2-40B4-BE49-F238E27FC236}">
                <a16:creationId xmlns:a16="http://schemas.microsoft.com/office/drawing/2014/main" id="{39E581C6-A5C6-4DCF-B7A5-2CF5823BF006}"/>
              </a:ext>
            </a:extLst>
          </p:cNvPr>
          <p:cNvSpPr>
            <a:spLocks noGrp="1"/>
          </p:cNvSpPr>
          <p:nvPr>
            <p:ph type="sldNum" sz="quarter" idx="10"/>
          </p:nvPr>
        </p:nvSpPr>
        <p:spPr>
          <a:xfrm>
            <a:off x="6685560" y="6311448"/>
            <a:ext cx="274232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2B39E8-891C-44DC-82B8-5CC4AF7F4494}" type="slidenum">
              <a:rPr lang="en-US">
                <a:solidFill>
                  <a:prstClr val="white"/>
                </a:solidFill>
                <a:latin typeface="Arial" panose="020B0604020202020204"/>
              </a:rPr>
              <a:pPr/>
              <a:t>13</a:t>
            </a:fld>
            <a:endParaRPr lang="en-US">
              <a:solidFill>
                <a:prstClr val="white"/>
              </a:solidFill>
              <a:latin typeface="Arial" panose="020B0604020202020204"/>
            </a:endParaRPr>
          </a:p>
        </p:txBody>
      </p:sp>
      <p:sp>
        <p:nvSpPr>
          <p:cNvPr id="8" name="TextBox 7">
            <a:extLst>
              <a:ext uri="{FF2B5EF4-FFF2-40B4-BE49-F238E27FC236}">
                <a16:creationId xmlns:a16="http://schemas.microsoft.com/office/drawing/2014/main" id="{4127F1BA-7A01-459B-AC9A-04D34F1A226B}"/>
              </a:ext>
            </a:extLst>
          </p:cNvPr>
          <p:cNvSpPr txBox="1"/>
          <p:nvPr/>
        </p:nvSpPr>
        <p:spPr>
          <a:xfrm>
            <a:off x="523564" y="925529"/>
            <a:ext cx="5234390" cy="4308872"/>
          </a:xfrm>
          <a:prstGeom prst="rect">
            <a:avLst/>
          </a:prstGeom>
          <a:noFill/>
        </p:spPr>
        <p:txBody>
          <a:bodyPr wrap="square" rtlCol="0">
            <a:spAutoFit/>
          </a:bodyPr>
          <a:lstStyle/>
          <a:p>
            <a:r>
              <a:rPr lang="en-US" sz="2000" b="1">
                <a:solidFill>
                  <a:prstClr val="black"/>
                </a:solidFill>
                <a:latin typeface="Arial" panose="020B0604020202020204"/>
              </a:rPr>
              <a:t>LPCs will be designed to: </a:t>
            </a:r>
          </a:p>
          <a:p>
            <a:endParaRPr lang="en-US" sz="2000">
              <a:solidFill>
                <a:prstClr val="black"/>
              </a:solidFill>
              <a:latin typeface="Arial" panose="020B0604020202020204"/>
            </a:endParaRPr>
          </a:p>
          <a:p>
            <a:pPr marL="342797" indent="-342797">
              <a:buFont typeface="Arial" panose="020B0604020202020204" pitchFamily="34" charset="0"/>
              <a:buChar char="•"/>
            </a:pPr>
            <a:r>
              <a:rPr lang="en-US">
                <a:solidFill>
                  <a:prstClr val="black"/>
                </a:solidFill>
                <a:latin typeface="Arial" panose="020B0604020202020204"/>
              </a:rPr>
              <a:t>Perform the primary sort for destinating letters</a:t>
            </a:r>
          </a:p>
          <a:p>
            <a:pPr marL="342797" indent="-342797">
              <a:buFont typeface="Arial" panose="020B0604020202020204" pitchFamily="34" charset="0"/>
              <a:buChar char="•"/>
            </a:pPr>
            <a:r>
              <a:rPr lang="en-US">
                <a:solidFill>
                  <a:prstClr val="black"/>
                </a:solidFill>
                <a:latin typeface="Arial" panose="020B0604020202020204"/>
              </a:rPr>
              <a:t>Sort destinating letters into carrier walk sequence</a:t>
            </a:r>
          </a:p>
          <a:p>
            <a:pPr marL="342797" indent="-342797">
              <a:buFont typeface="Arial" panose="020B0604020202020204" pitchFamily="34" charset="0"/>
              <a:buChar char="•"/>
            </a:pPr>
            <a:r>
              <a:rPr lang="en-US">
                <a:solidFill>
                  <a:prstClr val="black"/>
                </a:solidFill>
                <a:latin typeface="Arial" panose="020B0604020202020204"/>
              </a:rPr>
              <a:t>Perform destinating flats processing</a:t>
            </a:r>
          </a:p>
          <a:p>
            <a:pPr marL="342797" indent="-342797">
              <a:buFont typeface="Arial" panose="020B0604020202020204" pitchFamily="34" charset="0"/>
              <a:buChar char="•"/>
            </a:pPr>
            <a:r>
              <a:rPr lang="en-US">
                <a:solidFill>
                  <a:prstClr val="black"/>
                </a:solidFill>
                <a:latin typeface="Arial" panose="020B0604020202020204"/>
              </a:rPr>
              <a:t>Create enough space to add a Sort and Delivery Center</a:t>
            </a:r>
          </a:p>
          <a:p>
            <a:pPr marL="799997" lvl="1" indent="-342797">
              <a:buFont typeface="Arial" panose="020B0604020202020204" pitchFamily="34" charset="0"/>
              <a:buChar char="•"/>
            </a:pPr>
            <a:r>
              <a:rPr lang="en-US">
                <a:solidFill>
                  <a:prstClr val="black"/>
                </a:solidFill>
                <a:latin typeface="Arial" panose="020B0604020202020204"/>
              </a:rPr>
              <a:t>Since package processing is removed, every LPC should have enough space for an S&amp;DC</a:t>
            </a:r>
          </a:p>
          <a:p>
            <a:pPr marL="342900" indent="-342900">
              <a:buFont typeface="Arial" panose="020B0604020202020204" pitchFamily="34" charset="0"/>
              <a:buChar char="•"/>
            </a:pPr>
            <a:r>
              <a:rPr lang="en-US">
                <a:solidFill>
                  <a:prstClr val="black"/>
                </a:solidFill>
                <a:latin typeface="Arial" panose="020B0604020202020204"/>
              </a:rPr>
              <a:t>Transport mail volume downstream to other Sort and Delivery Centers </a:t>
            </a:r>
          </a:p>
          <a:p>
            <a:pPr marL="342900" indent="-342900">
              <a:buFont typeface="Arial" panose="020B0604020202020204" pitchFamily="34" charset="0"/>
              <a:buChar char="•"/>
            </a:pPr>
            <a:r>
              <a:rPr lang="en-US">
                <a:solidFill>
                  <a:prstClr val="black"/>
                </a:solidFill>
                <a:latin typeface="Arial" panose="020B0604020202020204"/>
              </a:rPr>
              <a:t>Transport mail volume downstream to other Delivery Units</a:t>
            </a:r>
          </a:p>
        </p:txBody>
      </p:sp>
    </p:spTree>
    <p:extLst>
      <p:ext uri="{BB962C8B-B14F-4D97-AF65-F5344CB8AC3E}">
        <p14:creationId xmlns:p14="http://schemas.microsoft.com/office/powerpoint/2010/main" val="427517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657F-7F8D-4FB5-B059-4DC880A28718}"/>
              </a:ext>
            </a:extLst>
          </p:cNvPr>
          <p:cNvSpPr>
            <a:spLocks noGrp="1"/>
          </p:cNvSpPr>
          <p:nvPr>
            <p:ph type="title"/>
          </p:nvPr>
        </p:nvSpPr>
        <p:spPr>
          <a:xfrm>
            <a:off x="187276" y="894"/>
            <a:ext cx="12003137" cy="700661"/>
          </a:xfrm>
        </p:spPr>
        <p:txBody>
          <a:bodyPr/>
          <a:lstStyle/>
          <a:p>
            <a:r>
              <a:rPr lang="en-US"/>
              <a:t>Sort &amp; Delivery Center (S&amp;DC) Concept</a:t>
            </a:r>
          </a:p>
        </p:txBody>
      </p:sp>
      <p:sp>
        <p:nvSpPr>
          <p:cNvPr id="3" name="TextBox 2">
            <a:extLst>
              <a:ext uri="{FF2B5EF4-FFF2-40B4-BE49-F238E27FC236}">
                <a16:creationId xmlns:a16="http://schemas.microsoft.com/office/drawing/2014/main" id="{E60B614F-766E-4CBC-B35D-F364460C9B6A}"/>
              </a:ext>
            </a:extLst>
          </p:cNvPr>
          <p:cNvSpPr txBox="1"/>
          <p:nvPr/>
        </p:nvSpPr>
        <p:spPr>
          <a:xfrm>
            <a:off x="253537" y="757360"/>
            <a:ext cx="11473643" cy="2092881"/>
          </a:xfrm>
          <a:prstGeom prst="rect">
            <a:avLst/>
          </a:prstGeom>
          <a:noFill/>
        </p:spPr>
        <p:txBody>
          <a:bodyPr wrap="square" rtlCol="0">
            <a:spAutoFit/>
          </a:bodyPr>
          <a:lstStyle/>
          <a:p>
            <a:pPr marL="285750" indent="-228600">
              <a:spcBef>
                <a:spcPts val="600"/>
              </a:spcBef>
              <a:buFont typeface="Arial" panose="020B0604020202020204" pitchFamily="34" charset="0"/>
              <a:buChar char="•"/>
            </a:pPr>
            <a:r>
              <a:rPr lang="en-US" sz="2200" spc="-20">
                <a:solidFill>
                  <a:prstClr val="black"/>
                </a:solidFill>
                <a:latin typeface="Arial" panose="020B0604020202020204"/>
              </a:rPr>
              <a:t>Optimize site locations to create larger delivery units as Sort &amp; Delivery Centers (S&amp;DCs)  </a:t>
            </a:r>
          </a:p>
          <a:p>
            <a:pPr marL="285750" indent="-228600">
              <a:spcBef>
                <a:spcPts val="600"/>
              </a:spcBef>
              <a:buFont typeface="Arial" panose="020B0604020202020204" pitchFamily="34" charset="0"/>
              <a:buChar char="•"/>
            </a:pPr>
            <a:r>
              <a:rPr lang="en-US" sz="2200" spc="-20">
                <a:solidFill>
                  <a:prstClr val="black"/>
                </a:solidFill>
                <a:latin typeface="Arial" panose="020B0604020202020204"/>
              </a:rPr>
              <a:t>Collapse carrier routes from smaller units into a S&amp;DC</a:t>
            </a:r>
          </a:p>
          <a:p>
            <a:pPr marL="285750" indent="-228600">
              <a:spcBef>
                <a:spcPts val="600"/>
              </a:spcBef>
              <a:buFont typeface="Arial" panose="020B0604020202020204" pitchFamily="34" charset="0"/>
              <a:buChar char="•"/>
            </a:pPr>
            <a:r>
              <a:rPr lang="en-US" sz="2200" spc="-20">
                <a:solidFill>
                  <a:prstClr val="black"/>
                </a:solidFill>
                <a:latin typeface="Arial" panose="020B0604020202020204"/>
              </a:rPr>
              <a:t>Retain PO Boxes and Retail in current locations</a:t>
            </a:r>
          </a:p>
          <a:p>
            <a:pPr marL="285750" indent="-228600">
              <a:spcBef>
                <a:spcPts val="600"/>
              </a:spcBef>
              <a:buFont typeface="Arial" panose="020B0604020202020204" pitchFamily="34" charset="0"/>
              <a:buChar char="•"/>
            </a:pPr>
            <a:r>
              <a:rPr lang="en-US" sz="2200" spc="-20">
                <a:solidFill>
                  <a:prstClr val="black"/>
                </a:solidFill>
                <a:latin typeface="Arial" panose="020B0604020202020204"/>
              </a:rPr>
              <a:t>Provide S&amp;DCs with volumes earlier; improve machines to process timely, efficiently </a:t>
            </a:r>
          </a:p>
          <a:p>
            <a:pPr marL="285750" indent="-228600">
              <a:spcBef>
                <a:spcPts val="600"/>
              </a:spcBef>
              <a:buFont typeface="Arial" panose="020B0604020202020204" pitchFamily="34" charset="0"/>
              <a:buChar char="•"/>
            </a:pPr>
            <a:r>
              <a:rPr lang="en-US" sz="2200" spc="-20">
                <a:solidFill>
                  <a:prstClr val="black"/>
                </a:solidFill>
                <a:latin typeface="Arial" panose="020B0604020202020204"/>
              </a:rPr>
              <a:t>Optimize trips to/from the RPDCs/LPCs to S&amp;DCs</a:t>
            </a:r>
            <a:endParaRPr lang="en-US" sz="2200" b="1" spc="-20">
              <a:solidFill>
                <a:prstClr val="black"/>
              </a:solidFill>
              <a:latin typeface="Arial" panose="020B0604020202020204"/>
            </a:endParaRPr>
          </a:p>
        </p:txBody>
      </p:sp>
      <p:grpSp>
        <p:nvGrpSpPr>
          <p:cNvPr id="31" name="Group 30">
            <a:extLst>
              <a:ext uri="{FF2B5EF4-FFF2-40B4-BE49-F238E27FC236}">
                <a16:creationId xmlns:a16="http://schemas.microsoft.com/office/drawing/2014/main" id="{7156E72F-29B1-4E6F-ACB1-34347218CFC4}"/>
              </a:ext>
            </a:extLst>
          </p:cNvPr>
          <p:cNvGrpSpPr/>
          <p:nvPr/>
        </p:nvGrpSpPr>
        <p:grpSpPr>
          <a:xfrm>
            <a:off x="3868453" y="3053379"/>
            <a:ext cx="3708409" cy="2660345"/>
            <a:chOff x="5971749" y="3279137"/>
            <a:chExt cx="3708409" cy="2660345"/>
          </a:xfrm>
        </p:grpSpPr>
        <p:grpSp>
          <p:nvGrpSpPr>
            <p:cNvPr id="32" name="Group 31">
              <a:extLst>
                <a:ext uri="{FF2B5EF4-FFF2-40B4-BE49-F238E27FC236}">
                  <a16:creationId xmlns:a16="http://schemas.microsoft.com/office/drawing/2014/main" id="{CC62CED1-E499-47D4-AD78-9F50583CB1DF}"/>
                </a:ext>
              </a:extLst>
            </p:cNvPr>
            <p:cNvGrpSpPr/>
            <p:nvPr/>
          </p:nvGrpSpPr>
          <p:grpSpPr>
            <a:xfrm>
              <a:off x="5985345" y="3279137"/>
              <a:ext cx="3694813" cy="2642692"/>
              <a:chOff x="5983756" y="3279137"/>
              <a:chExt cx="3694813" cy="2642692"/>
            </a:xfrm>
          </p:grpSpPr>
          <p:pic>
            <p:nvPicPr>
              <p:cNvPr id="34" name="Picture 33">
                <a:extLst>
                  <a:ext uri="{FF2B5EF4-FFF2-40B4-BE49-F238E27FC236}">
                    <a16:creationId xmlns:a16="http://schemas.microsoft.com/office/drawing/2014/main" id="{B8F12124-4F50-4F05-AADB-73B3B89091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83756" y="3279137"/>
                <a:ext cx="3694813" cy="2642692"/>
              </a:xfrm>
              <a:prstGeom prst="rect">
                <a:avLst/>
              </a:prstGeom>
              <a:ln w="28575">
                <a:solidFill>
                  <a:schemeClr val="tx1"/>
                </a:solidFill>
              </a:ln>
            </p:spPr>
          </p:pic>
          <p:sp>
            <p:nvSpPr>
              <p:cNvPr id="35" name="TextBox 34">
                <a:extLst>
                  <a:ext uri="{FF2B5EF4-FFF2-40B4-BE49-F238E27FC236}">
                    <a16:creationId xmlns:a16="http://schemas.microsoft.com/office/drawing/2014/main" id="{DBC05C99-8641-426C-A1BE-D3D489AE37AB}"/>
                  </a:ext>
                </a:extLst>
              </p:cNvPr>
              <p:cNvSpPr txBox="1"/>
              <p:nvPr/>
            </p:nvSpPr>
            <p:spPr>
              <a:xfrm>
                <a:off x="7661329" y="4437681"/>
                <a:ext cx="521776" cy="200055"/>
              </a:xfrm>
              <a:prstGeom prst="rect">
                <a:avLst/>
              </a:prstGeom>
              <a:solidFill>
                <a:schemeClr val="bg2">
                  <a:lumMod val="50000"/>
                </a:schemeClr>
              </a:solidFill>
            </p:spPr>
            <p:txBody>
              <a:bodyPr wrap="square" rtlCol="0">
                <a:spAutoFit/>
              </a:bodyPr>
              <a:lstStyle/>
              <a:p>
                <a:r>
                  <a:rPr lang="en-US" sz="700" b="1">
                    <a:solidFill>
                      <a:prstClr val="white"/>
                    </a:solidFill>
                    <a:latin typeface="Arial" panose="020B0604020202020204"/>
                  </a:rPr>
                  <a:t>S&amp;DC</a:t>
                </a:r>
              </a:p>
            </p:txBody>
          </p:sp>
        </p:grpSp>
        <p:pic>
          <p:nvPicPr>
            <p:cNvPr id="33" name="Picture 32">
              <a:extLst>
                <a:ext uri="{FF2B5EF4-FFF2-40B4-BE49-F238E27FC236}">
                  <a16:creationId xmlns:a16="http://schemas.microsoft.com/office/drawing/2014/main" id="{D849B93E-000C-473C-9FE0-9295D184F0E2}"/>
                </a:ext>
              </a:extLst>
            </p:cNvPr>
            <p:cNvPicPr>
              <a:picLocks noChangeAspect="1"/>
            </p:cNvPicPr>
            <p:nvPr/>
          </p:nvPicPr>
          <p:blipFill rotWithShape="1">
            <a:blip r:embed="rId4"/>
            <a:srcRect t="9044" b="20263"/>
            <a:stretch/>
          </p:blipFill>
          <p:spPr>
            <a:xfrm>
              <a:off x="5971749" y="5623041"/>
              <a:ext cx="790479" cy="316441"/>
            </a:xfrm>
            <a:prstGeom prst="rect">
              <a:avLst/>
            </a:prstGeom>
          </p:spPr>
        </p:pic>
      </p:grpSp>
    </p:spTree>
    <p:extLst>
      <p:ext uri="{BB962C8B-B14F-4D97-AF65-F5344CB8AC3E}">
        <p14:creationId xmlns:p14="http://schemas.microsoft.com/office/powerpoint/2010/main" val="3654618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657F-7F8D-4FB5-B059-4DC880A28718}"/>
              </a:ext>
            </a:extLst>
          </p:cNvPr>
          <p:cNvSpPr>
            <a:spLocks noGrp="1"/>
          </p:cNvSpPr>
          <p:nvPr>
            <p:ph type="title"/>
          </p:nvPr>
        </p:nvSpPr>
        <p:spPr>
          <a:xfrm>
            <a:off x="187276" y="894"/>
            <a:ext cx="12003137" cy="700661"/>
          </a:xfrm>
        </p:spPr>
        <p:txBody>
          <a:bodyPr/>
          <a:lstStyle/>
          <a:p>
            <a:r>
              <a:rPr lang="en-US"/>
              <a:t>S&amp;DC Benefits and Community Impact</a:t>
            </a:r>
          </a:p>
        </p:txBody>
      </p:sp>
      <p:sp>
        <p:nvSpPr>
          <p:cNvPr id="8" name="TextBox 7">
            <a:extLst>
              <a:ext uri="{FF2B5EF4-FFF2-40B4-BE49-F238E27FC236}">
                <a16:creationId xmlns:a16="http://schemas.microsoft.com/office/drawing/2014/main" id="{7A2BB101-3FB6-424C-AE83-7598D53ADA31}"/>
              </a:ext>
            </a:extLst>
          </p:cNvPr>
          <p:cNvSpPr txBox="1"/>
          <p:nvPr/>
        </p:nvSpPr>
        <p:spPr>
          <a:xfrm>
            <a:off x="6803431" y="831044"/>
            <a:ext cx="4843739" cy="4031873"/>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b="1">
                <a:solidFill>
                  <a:prstClr val="black"/>
                </a:solidFill>
                <a:latin typeface="Arial" panose="020B0604020202020204"/>
              </a:rPr>
              <a:t>Improve customer service &amp; resiliency</a:t>
            </a:r>
          </a:p>
          <a:p>
            <a:pPr marL="742950" lvl="1" indent="-285750">
              <a:spcBef>
                <a:spcPts val="600"/>
              </a:spcBef>
              <a:buFont typeface="Arial" panose="020B0604020202020204" pitchFamily="34" charset="0"/>
              <a:buChar char="•"/>
            </a:pPr>
            <a:r>
              <a:rPr lang="en-US">
                <a:solidFill>
                  <a:prstClr val="black"/>
                </a:solidFill>
                <a:latin typeface="Arial" panose="020B0604020202020204"/>
              </a:rPr>
              <a:t>More flexibility in route coverage</a:t>
            </a:r>
          </a:p>
          <a:p>
            <a:pPr marL="285750" indent="-285750">
              <a:spcBef>
                <a:spcPts val="600"/>
              </a:spcBef>
              <a:buFont typeface="Arial" panose="020B0604020202020204" pitchFamily="34" charset="0"/>
              <a:buChar char="•"/>
              <a:defRPr/>
            </a:pPr>
            <a:r>
              <a:rPr lang="en-US" b="1">
                <a:solidFill>
                  <a:prstClr val="black"/>
                </a:solidFill>
                <a:latin typeface="Arial" panose="020B0604020202020204"/>
              </a:rPr>
              <a:t>Enable vehicle electrification </a:t>
            </a:r>
          </a:p>
          <a:p>
            <a:pPr marL="742950" lvl="1" indent="-285750">
              <a:spcBef>
                <a:spcPts val="600"/>
              </a:spcBef>
              <a:buFont typeface="Arial" panose="020B0604020202020204" pitchFamily="34" charset="0"/>
              <a:buChar char="•"/>
              <a:defRPr/>
            </a:pPr>
            <a:r>
              <a:rPr lang="en-US">
                <a:solidFill>
                  <a:prstClr val="black"/>
                </a:solidFill>
                <a:latin typeface="Arial" panose="020B0604020202020204"/>
              </a:rPr>
              <a:t>By creating longer routes</a:t>
            </a:r>
          </a:p>
          <a:p>
            <a:pPr marL="742950" lvl="1" indent="-285750">
              <a:spcBef>
                <a:spcPts val="600"/>
              </a:spcBef>
              <a:buFont typeface="Arial" panose="020B0604020202020204" pitchFamily="34" charset="0"/>
              <a:buChar char="•"/>
              <a:defRPr/>
            </a:pPr>
            <a:r>
              <a:rPr lang="en-US">
                <a:solidFill>
                  <a:prstClr val="black"/>
                </a:solidFill>
                <a:latin typeface="Arial" panose="020B0604020202020204"/>
              </a:rPr>
              <a:t>Utilizing existing infrastructure</a:t>
            </a:r>
          </a:p>
          <a:p>
            <a:pPr marL="285750" indent="-285750">
              <a:spcBef>
                <a:spcPts val="600"/>
              </a:spcBef>
              <a:buFont typeface="Arial" panose="020B0604020202020204" pitchFamily="34" charset="0"/>
              <a:buChar char="•"/>
              <a:defRPr/>
            </a:pPr>
            <a:r>
              <a:rPr lang="en-US" b="1">
                <a:solidFill>
                  <a:prstClr val="black"/>
                </a:solidFill>
                <a:latin typeface="Arial" panose="020B0604020202020204"/>
              </a:rPr>
              <a:t>Create marketplace advantages</a:t>
            </a:r>
          </a:p>
          <a:p>
            <a:pPr marL="742950" lvl="1" indent="-285750">
              <a:spcBef>
                <a:spcPts val="600"/>
              </a:spcBef>
              <a:buFont typeface="Arial" panose="020B0604020202020204" pitchFamily="34" charset="0"/>
              <a:buChar char="•"/>
              <a:defRPr/>
            </a:pPr>
            <a:r>
              <a:rPr lang="en-US">
                <a:solidFill>
                  <a:prstClr val="black"/>
                </a:solidFill>
                <a:latin typeface="Arial" panose="020B0604020202020204"/>
              </a:rPr>
              <a:t>Larger reach enabling additional opportunities for local commerce </a:t>
            </a:r>
          </a:p>
          <a:p>
            <a:pPr marL="742950" lvl="1" indent="-285750">
              <a:spcBef>
                <a:spcPts val="600"/>
              </a:spcBef>
              <a:buFont typeface="Arial" panose="020B0604020202020204" pitchFamily="34" charset="0"/>
              <a:buChar char="•"/>
              <a:defRPr/>
            </a:pPr>
            <a:r>
              <a:rPr lang="en-US">
                <a:solidFill>
                  <a:prstClr val="black"/>
                </a:solidFill>
                <a:latin typeface="Arial" panose="020B0604020202020204"/>
              </a:rPr>
              <a:t>In vacated areas, we will offer space to businesses. We will provide direct access to our nationwide network </a:t>
            </a:r>
          </a:p>
          <a:p>
            <a:pPr lvl="1">
              <a:spcBef>
                <a:spcPts val="600"/>
              </a:spcBef>
            </a:pPr>
            <a:endParaRPr lang="en-US" b="1">
              <a:solidFill>
                <a:prstClr val="black"/>
              </a:solidFill>
              <a:latin typeface="Arial" panose="020B0604020202020204"/>
            </a:endParaRPr>
          </a:p>
        </p:txBody>
      </p:sp>
      <p:sp>
        <p:nvSpPr>
          <p:cNvPr id="9" name="TextBox 8">
            <a:extLst>
              <a:ext uri="{FF2B5EF4-FFF2-40B4-BE49-F238E27FC236}">
                <a16:creationId xmlns:a16="http://schemas.microsoft.com/office/drawing/2014/main" id="{BDF6A653-0BFE-44F8-9841-BDCB0DB54297}"/>
              </a:ext>
            </a:extLst>
          </p:cNvPr>
          <p:cNvSpPr txBox="1"/>
          <p:nvPr/>
        </p:nvSpPr>
        <p:spPr>
          <a:xfrm>
            <a:off x="345925" y="843278"/>
            <a:ext cx="6237755" cy="312393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b="1">
                <a:solidFill>
                  <a:prstClr val="black"/>
                </a:solidFill>
                <a:latin typeface="Arial" panose="020B0604020202020204"/>
              </a:rPr>
              <a:t>Gain efficiencies in transportation and mail handling </a:t>
            </a:r>
          </a:p>
          <a:p>
            <a:pPr marL="285750" indent="-285750">
              <a:spcBef>
                <a:spcPts val="600"/>
              </a:spcBef>
              <a:buFont typeface="Arial" panose="020B0604020202020204" pitchFamily="34" charset="0"/>
              <a:buChar char="•"/>
            </a:pPr>
            <a:r>
              <a:rPr lang="en-US" b="1">
                <a:solidFill>
                  <a:prstClr val="black"/>
                </a:solidFill>
                <a:latin typeface="Arial" panose="020B0604020202020204"/>
              </a:rPr>
              <a:t>Improve building and conditions for employees</a:t>
            </a:r>
          </a:p>
          <a:p>
            <a:pPr marL="742950" lvl="1" indent="-285750">
              <a:spcBef>
                <a:spcPts val="600"/>
              </a:spcBef>
              <a:buFont typeface="Arial" panose="020B0604020202020204" pitchFamily="34" charset="0"/>
              <a:buChar char="•"/>
            </a:pPr>
            <a:r>
              <a:rPr lang="en-US">
                <a:solidFill>
                  <a:prstClr val="black"/>
                </a:solidFill>
                <a:latin typeface="Arial" panose="020B0604020202020204"/>
              </a:rPr>
              <a:t>Better lighting, more floor space, larger docks</a:t>
            </a:r>
          </a:p>
          <a:p>
            <a:pPr marL="285750" indent="-285750">
              <a:spcBef>
                <a:spcPts val="600"/>
              </a:spcBef>
              <a:buFont typeface="Arial" panose="020B0604020202020204" pitchFamily="34" charset="0"/>
              <a:buChar char="•"/>
            </a:pPr>
            <a:r>
              <a:rPr lang="en-US" b="1">
                <a:solidFill>
                  <a:prstClr val="black"/>
                </a:solidFill>
                <a:latin typeface="Arial" panose="020B0604020202020204"/>
              </a:rPr>
              <a:t>Implement modern equipment and technologies </a:t>
            </a:r>
          </a:p>
          <a:p>
            <a:pPr marL="742950" lvl="1" indent="-285750">
              <a:spcBef>
                <a:spcPts val="600"/>
              </a:spcBef>
              <a:buFont typeface="Arial" panose="020B0604020202020204" pitchFamily="34" charset="0"/>
              <a:buChar char="•"/>
            </a:pPr>
            <a:r>
              <a:rPr lang="en-US">
                <a:solidFill>
                  <a:prstClr val="black"/>
                </a:solidFill>
                <a:latin typeface="Arial" panose="020B0604020202020204"/>
              </a:rPr>
              <a:t> Less manual sorting, higher throughput equipment</a:t>
            </a:r>
          </a:p>
          <a:p>
            <a:pPr marL="285750" indent="-285750">
              <a:spcBef>
                <a:spcPts val="600"/>
              </a:spcBef>
              <a:buFont typeface="Arial" panose="020B0604020202020204" pitchFamily="34" charset="0"/>
              <a:buChar char="•"/>
            </a:pPr>
            <a:r>
              <a:rPr lang="en-US" b="1">
                <a:solidFill>
                  <a:prstClr val="black"/>
                </a:solidFill>
                <a:latin typeface="Arial" panose="020B0604020202020204"/>
              </a:rPr>
              <a:t>Minimize destinating sorts required at upstream processing facility (RPDC/LPC) </a:t>
            </a:r>
          </a:p>
          <a:p>
            <a:pPr marL="742950" lvl="1" indent="-285750">
              <a:spcBef>
                <a:spcPts val="600"/>
              </a:spcBef>
              <a:buFont typeface="Arial" panose="020B0604020202020204" pitchFamily="34" charset="0"/>
              <a:buChar char="•"/>
            </a:pPr>
            <a:r>
              <a:rPr lang="en-US">
                <a:solidFill>
                  <a:prstClr val="black"/>
                </a:solidFill>
                <a:latin typeface="Arial" panose="020B0604020202020204"/>
              </a:rPr>
              <a:t>Reduces workload in processing operations</a:t>
            </a:r>
          </a:p>
          <a:p>
            <a:pPr marL="742950" lvl="1" indent="-285750">
              <a:spcBef>
                <a:spcPts val="600"/>
              </a:spcBef>
              <a:buFont typeface="Arial" panose="020B0604020202020204" pitchFamily="34" charset="0"/>
              <a:buChar char="•"/>
            </a:pPr>
            <a:r>
              <a:rPr lang="en-US">
                <a:solidFill>
                  <a:prstClr val="black"/>
                </a:solidFill>
                <a:latin typeface="Arial" panose="020B0604020202020204"/>
              </a:rPr>
              <a:t>Improves service performance</a:t>
            </a:r>
            <a:endParaRPr lang="en-US" sz="1600" b="1">
              <a:solidFill>
                <a:prstClr val="black"/>
              </a:solidFill>
              <a:latin typeface="Arial" panose="020B0604020202020204"/>
            </a:endParaRPr>
          </a:p>
        </p:txBody>
      </p:sp>
      <p:pic>
        <p:nvPicPr>
          <p:cNvPr id="5" name="Picture 4">
            <a:extLst>
              <a:ext uri="{FF2B5EF4-FFF2-40B4-BE49-F238E27FC236}">
                <a16:creationId xmlns:a16="http://schemas.microsoft.com/office/drawing/2014/main" id="{A48387A8-1479-411A-8CE7-A1C5A6EA23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9733" y="4229461"/>
            <a:ext cx="1877942" cy="1737360"/>
          </a:xfrm>
          <a:prstGeom prst="rect">
            <a:avLst/>
          </a:prstGeom>
          <a:ln w="12700">
            <a:solidFill>
              <a:schemeClr val="tx1"/>
            </a:solidFill>
          </a:ln>
        </p:spPr>
      </p:pic>
      <p:pic>
        <p:nvPicPr>
          <p:cNvPr id="6" name="Picture 5">
            <a:extLst>
              <a:ext uri="{FF2B5EF4-FFF2-40B4-BE49-F238E27FC236}">
                <a16:creationId xmlns:a16="http://schemas.microsoft.com/office/drawing/2014/main" id="{7BD5E237-39AA-4505-8AF4-11090E8B010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063" t="18474" r="5889" b="3672"/>
          <a:stretch/>
        </p:blipFill>
        <p:spPr>
          <a:xfrm>
            <a:off x="918212" y="4229461"/>
            <a:ext cx="2383104" cy="1737360"/>
          </a:xfrm>
          <a:prstGeom prst="rect">
            <a:avLst/>
          </a:prstGeom>
          <a:solidFill>
            <a:schemeClr val="bg1">
              <a:lumMod val="50000"/>
            </a:schemeClr>
          </a:solidFill>
          <a:ln>
            <a:solidFill>
              <a:schemeClr val="tx1"/>
            </a:solidFill>
          </a:ln>
        </p:spPr>
      </p:pic>
    </p:spTree>
    <p:extLst>
      <p:ext uri="{BB962C8B-B14F-4D97-AF65-F5344CB8AC3E}">
        <p14:creationId xmlns:p14="http://schemas.microsoft.com/office/powerpoint/2010/main" val="181911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8B1330-9480-4245-AB1F-9E389C9F58DC}"/>
              </a:ext>
            </a:extLst>
          </p:cNvPr>
          <p:cNvSpPr>
            <a:spLocks noGrp="1"/>
          </p:cNvSpPr>
          <p:nvPr>
            <p:ph type="title"/>
          </p:nvPr>
        </p:nvSpPr>
        <p:spPr>
          <a:xfrm>
            <a:off x="372966" y="2"/>
            <a:ext cx="10512862" cy="700844"/>
          </a:xfrm>
        </p:spPr>
        <p:txBody>
          <a:bodyPr/>
          <a:lstStyle/>
          <a:p>
            <a:r>
              <a:rPr lang="en-US"/>
              <a:t>Atlanta RPDC</a:t>
            </a:r>
          </a:p>
        </p:txBody>
      </p:sp>
      <p:pic>
        <p:nvPicPr>
          <p:cNvPr id="3" name="Picture 2">
            <a:extLst>
              <a:ext uri="{FF2B5EF4-FFF2-40B4-BE49-F238E27FC236}">
                <a16:creationId xmlns:a16="http://schemas.microsoft.com/office/drawing/2014/main" id="{7D622DDB-59AD-44C9-938D-AF7CB640B489}"/>
              </a:ext>
            </a:extLst>
          </p:cNvPr>
          <p:cNvPicPr>
            <a:picLocks noChangeAspect="1"/>
          </p:cNvPicPr>
          <p:nvPr/>
        </p:nvPicPr>
        <p:blipFill>
          <a:blip r:embed="rId3"/>
          <a:stretch>
            <a:fillRect/>
          </a:stretch>
        </p:blipFill>
        <p:spPr>
          <a:xfrm>
            <a:off x="663441" y="781703"/>
            <a:ext cx="5765074" cy="3212999"/>
          </a:xfrm>
          <a:prstGeom prst="rect">
            <a:avLst/>
          </a:prstGeom>
        </p:spPr>
      </p:pic>
      <p:pic>
        <p:nvPicPr>
          <p:cNvPr id="4" name="Picture 3">
            <a:extLst>
              <a:ext uri="{FF2B5EF4-FFF2-40B4-BE49-F238E27FC236}">
                <a16:creationId xmlns:a16="http://schemas.microsoft.com/office/drawing/2014/main" id="{CD779A6A-292F-47D2-B481-A14AF44489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91" r="6861"/>
          <a:stretch/>
        </p:blipFill>
        <p:spPr>
          <a:xfrm>
            <a:off x="5331234" y="3400436"/>
            <a:ext cx="6602609" cy="2356861"/>
          </a:xfrm>
          <a:prstGeom prst="rect">
            <a:avLst/>
          </a:prstGeom>
          <a:ln w="19050">
            <a:solidFill>
              <a:srgbClr val="005A92"/>
            </a:solidFill>
          </a:ln>
        </p:spPr>
      </p:pic>
      <p:sp>
        <p:nvSpPr>
          <p:cNvPr id="5" name="TextBox 4">
            <a:extLst>
              <a:ext uri="{FF2B5EF4-FFF2-40B4-BE49-F238E27FC236}">
                <a16:creationId xmlns:a16="http://schemas.microsoft.com/office/drawing/2014/main" id="{98EF2549-C39D-457F-9BA5-DCA92D67F85D}"/>
              </a:ext>
            </a:extLst>
          </p:cNvPr>
          <p:cNvSpPr txBox="1"/>
          <p:nvPr/>
        </p:nvSpPr>
        <p:spPr>
          <a:xfrm>
            <a:off x="6613215" y="625628"/>
            <a:ext cx="5577199" cy="3170099"/>
          </a:xfrm>
          <a:prstGeom prst="rect">
            <a:avLst/>
          </a:prstGeom>
          <a:noFill/>
        </p:spPr>
        <p:txBody>
          <a:bodyPr wrap="square" rtlCol="0">
            <a:spAutoFit/>
          </a:bodyPr>
          <a:lstStyle/>
          <a:p>
            <a:r>
              <a:rPr lang="en-US" sz="2000" b="1">
                <a:solidFill>
                  <a:prstClr val="black"/>
                </a:solidFill>
                <a:latin typeface="Arial" panose="020B0604020202020204"/>
              </a:rPr>
              <a:t>Brand new building</a:t>
            </a:r>
          </a:p>
          <a:p>
            <a:pPr marL="342900" indent="-342900">
              <a:buFont typeface="Arial" panose="020B0604020202020204" pitchFamily="34" charset="0"/>
              <a:buChar char="•"/>
            </a:pPr>
            <a:r>
              <a:rPr lang="en-US" sz="2000">
                <a:solidFill>
                  <a:prstClr val="black"/>
                </a:solidFill>
                <a:latin typeface="Arial" panose="020B0604020202020204"/>
              </a:rPr>
              <a:t>Better work conditions </a:t>
            </a:r>
          </a:p>
          <a:p>
            <a:pPr marL="342900" indent="-342900">
              <a:buFont typeface="Arial" panose="020B0604020202020204" pitchFamily="34" charset="0"/>
              <a:buChar char="•"/>
            </a:pPr>
            <a:r>
              <a:rPr lang="en-US" sz="2000">
                <a:solidFill>
                  <a:prstClr val="black"/>
                </a:solidFill>
                <a:latin typeface="Arial" panose="020B0604020202020204"/>
              </a:rPr>
              <a:t>Better lighting</a:t>
            </a:r>
          </a:p>
          <a:p>
            <a:pPr marL="342900" indent="-342900">
              <a:buFont typeface="Arial" panose="020B0604020202020204" pitchFamily="34" charset="0"/>
              <a:buChar char="•"/>
            </a:pPr>
            <a:r>
              <a:rPr lang="en-US" sz="2000">
                <a:solidFill>
                  <a:prstClr val="black"/>
                </a:solidFill>
                <a:latin typeface="Arial" panose="020B0604020202020204"/>
              </a:rPr>
              <a:t>More workroom floor space</a:t>
            </a:r>
          </a:p>
          <a:p>
            <a:pPr marL="342900" indent="-342900">
              <a:buFont typeface="Arial" panose="020B0604020202020204" pitchFamily="34" charset="0"/>
              <a:buChar char="•"/>
            </a:pPr>
            <a:r>
              <a:rPr lang="en-US" sz="2000">
                <a:solidFill>
                  <a:prstClr val="black"/>
                </a:solidFill>
                <a:latin typeface="Arial" panose="020B0604020202020204"/>
              </a:rPr>
              <a:t>Improved yard conditions and trailer staging</a:t>
            </a:r>
          </a:p>
          <a:p>
            <a:pPr marL="342900" indent="-342900">
              <a:buFont typeface="Arial" panose="020B0604020202020204" pitchFamily="34" charset="0"/>
              <a:buChar char="•"/>
            </a:pPr>
            <a:r>
              <a:rPr lang="en-US" sz="2000">
                <a:solidFill>
                  <a:prstClr val="black"/>
                </a:solidFill>
                <a:latin typeface="Arial" panose="020B0604020202020204"/>
              </a:rPr>
              <a:t>Larger docks </a:t>
            </a:r>
          </a:p>
          <a:p>
            <a:pPr marL="342900" indent="-342900">
              <a:buFont typeface="Arial" panose="020B0604020202020204" pitchFamily="34" charset="0"/>
              <a:buChar char="•"/>
            </a:pPr>
            <a:r>
              <a:rPr lang="en-US" sz="2000">
                <a:solidFill>
                  <a:prstClr val="black"/>
                </a:solidFill>
                <a:latin typeface="Arial" panose="020B0604020202020204"/>
              </a:rPr>
              <a:t>More employee parking</a:t>
            </a:r>
          </a:p>
          <a:p>
            <a:pPr marL="342900" indent="-342900">
              <a:buFont typeface="Arial" panose="020B0604020202020204" pitchFamily="34" charset="0"/>
              <a:buChar char="•"/>
            </a:pPr>
            <a:r>
              <a:rPr lang="en-US" sz="2000">
                <a:solidFill>
                  <a:prstClr val="black"/>
                </a:solidFill>
                <a:latin typeface="Arial" panose="020B0604020202020204"/>
              </a:rPr>
              <a:t>Higher throughput equipment </a:t>
            </a:r>
          </a:p>
          <a:p>
            <a:endParaRPr lang="en-US" sz="2000" b="1">
              <a:solidFill>
                <a:prstClr val="black"/>
              </a:solidFill>
              <a:latin typeface="Arial" panose="020B0604020202020204"/>
            </a:endParaRPr>
          </a:p>
          <a:p>
            <a:endParaRPr lang="en-US" sz="2000">
              <a:solidFill>
                <a:prstClr val="black"/>
              </a:solidFill>
              <a:latin typeface="Arial" panose="020B0604020202020204"/>
            </a:endParaRPr>
          </a:p>
        </p:txBody>
      </p:sp>
    </p:spTree>
    <p:extLst>
      <p:ext uri="{BB962C8B-B14F-4D97-AF65-F5344CB8AC3E}">
        <p14:creationId xmlns:p14="http://schemas.microsoft.com/office/powerpoint/2010/main" val="302815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657F-7F8D-4FB5-B059-4DC880A28718}"/>
              </a:ext>
            </a:extLst>
          </p:cNvPr>
          <p:cNvSpPr>
            <a:spLocks noGrp="1"/>
          </p:cNvSpPr>
          <p:nvPr>
            <p:ph type="title"/>
          </p:nvPr>
        </p:nvSpPr>
        <p:spPr>
          <a:xfrm>
            <a:off x="187276" y="894"/>
            <a:ext cx="12003137" cy="700661"/>
          </a:xfrm>
        </p:spPr>
        <p:txBody>
          <a:bodyPr>
            <a:normAutofit/>
          </a:bodyPr>
          <a:lstStyle/>
          <a:p>
            <a:r>
              <a:rPr lang="en-US" sz="2400"/>
              <a:t>RPDC Benefits: Competitive Advantage</a:t>
            </a:r>
            <a:endParaRPr lang="en-US"/>
          </a:p>
        </p:txBody>
      </p:sp>
      <p:pic>
        <p:nvPicPr>
          <p:cNvPr id="14" name="Picture 3">
            <a:extLst>
              <a:ext uri="{FF2B5EF4-FFF2-40B4-BE49-F238E27FC236}">
                <a16:creationId xmlns:a16="http://schemas.microsoft.com/office/drawing/2014/main" id="{4FA720C0-A798-4407-A40B-02FE7C6700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92797" y="1142223"/>
            <a:ext cx="4438906" cy="42160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Star: 5 Points 14">
            <a:extLst>
              <a:ext uri="{FF2B5EF4-FFF2-40B4-BE49-F238E27FC236}">
                <a16:creationId xmlns:a16="http://schemas.microsoft.com/office/drawing/2014/main" id="{94D97691-673D-4D52-B9D5-3A6FC322A613}"/>
              </a:ext>
            </a:extLst>
          </p:cNvPr>
          <p:cNvSpPr/>
          <p:nvPr/>
        </p:nvSpPr>
        <p:spPr>
          <a:xfrm>
            <a:off x="6583928" y="5088038"/>
            <a:ext cx="140677" cy="148492"/>
          </a:xfrm>
          <a:prstGeom prst="star5">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err="1">
              <a:solidFill>
                <a:prstClr val="white"/>
              </a:solidFill>
              <a:latin typeface="Arial" panose="020B0604020202020204"/>
            </a:endParaRPr>
          </a:p>
        </p:txBody>
      </p:sp>
      <p:sp>
        <p:nvSpPr>
          <p:cNvPr id="16" name="TextBox 15">
            <a:extLst>
              <a:ext uri="{FF2B5EF4-FFF2-40B4-BE49-F238E27FC236}">
                <a16:creationId xmlns:a16="http://schemas.microsoft.com/office/drawing/2014/main" id="{6F8F292C-E0D9-47DD-898C-784D43174D44}"/>
              </a:ext>
            </a:extLst>
          </p:cNvPr>
          <p:cNvSpPr txBox="1"/>
          <p:nvPr/>
        </p:nvSpPr>
        <p:spPr>
          <a:xfrm>
            <a:off x="6708973" y="5040141"/>
            <a:ext cx="1922586" cy="261610"/>
          </a:xfrm>
          <a:prstGeom prst="rect">
            <a:avLst/>
          </a:prstGeom>
          <a:noFill/>
        </p:spPr>
        <p:txBody>
          <a:bodyPr wrap="square">
            <a:spAutoFit/>
          </a:bodyPr>
          <a:lstStyle/>
          <a:p>
            <a:r>
              <a:rPr lang="en-US" sz="1100">
                <a:solidFill>
                  <a:prstClr val="black"/>
                </a:solidFill>
                <a:latin typeface="Arial" panose="020B0604020202020204"/>
              </a:rPr>
              <a:t>Potential </a:t>
            </a:r>
            <a:r>
              <a:rPr lang="en-US" sz="1050">
                <a:solidFill>
                  <a:prstClr val="black"/>
                </a:solidFill>
                <a:latin typeface="Arial" panose="020B0604020202020204"/>
              </a:rPr>
              <a:t>RPDC</a:t>
            </a:r>
            <a:r>
              <a:rPr lang="en-US" sz="1100">
                <a:solidFill>
                  <a:prstClr val="black"/>
                </a:solidFill>
                <a:latin typeface="Arial" panose="020B0604020202020204"/>
              </a:rPr>
              <a:t> Location</a:t>
            </a:r>
          </a:p>
        </p:txBody>
      </p:sp>
      <p:sp>
        <p:nvSpPr>
          <p:cNvPr id="17" name="TextBox 16">
            <a:extLst>
              <a:ext uri="{FF2B5EF4-FFF2-40B4-BE49-F238E27FC236}">
                <a16:creationId xmlns:a16="http://schemas.microsoft.com/office/drawing/2014/main" id="{F28ED1A9-6046-4CF6-843B-9EB879351AE0}"/>
              </a:ext>
            </a:extLst>
          </p:cNvPr>
          <p:cNvSpPr txBox="1"/>
          <p:nvPr/>
        </p:nvSpPr>
        <p:spPr>
          <a:xfrm>
            <a:off x="456358" y="988193"/>
            <a:ext cx="4507649" cy="1938992"/>
          </a:xfrm>
          <a:prstGeom prst="rect">
            <a:avLst/>
          </a:prstGeom>
          <a:noFill/>
        </p:spPr>
        <p:txBody>
          <a:bodyPr wrap="square" rtlCol="0">
            <a:spAutoFit/>
          </a:bodyPr>
          <a:lstStyle/>
          <a:p>
            <a:r>
              <a:rPr lang="en-US" sz="2400" b="1">
                <a:solidFill>
                  <a:srgbClr val="C00000"/>
                </a:solidFill>
                <a:latin typeface="Arial" panose="020B0604020202020204"/>
              </a:rPr>
              <a:t>Regional Example:</a:t>
            </a:r>
          </a:p>
          <a:p>
            <a:endParaRPr lang="en-US" sz="2400" b="1">
              <a:solidFill>
                <a:srgbClr val="C00000"/>
              </a:solidFill>
              <a:latin typeface="Arial" panose="020B0604020202020204"/>
            </a:endParaRPr>
          </a:p>
          <a:p>
            <a:r>
              <a:rPr lang="en-US" sz="2400" b="1">
                <a:solidFill>
                  <a:srgbClr val="004287"/>
                </a:solidFill>
                <a:latin typeface="Arial" panose="020B0604020202020204"/>
              </a:rPr>
              <a:t>Promote regional entry for customers seeking next day and two-day package delivery </a:t>
            </a:r>
          </a:p>
        </p:txBody>
      </p:sp>
      <p:sp>
        <p:nvSpPr>
          <p:cNvPr id="18" name="TextBox 17">
            <a:extLst>
              <a:ext uri="{FF2B5EF4-FFF2-40B4-BE49-F238E27FC236}">
                <a16:creationId xmlns:a16="http://schemas.microsoft.com/office/drawing/2014/main" id="{1AAD1BF2-25A7-4955-BB86-1AD863090C5F}"/>
              </a:ext>
            </a:extLst>
          </p:cNvPr>
          <p:cNvSpPr txBox="1"/>
          <p:nvPr/>
        </p:nvSpPr>
        <p:spPr>
          <a:xfrm>
            <a:off x="342788" y="3257097"/>
            <a:ext cx="5007429" cy="1354217"/>
          </a:xfrm>
          <a:prstGeom prst="rect">
            <a:avLst/>
          </a:prstGeom>
          <a:noFill/>
        </p:spPr>
        <p:txBody>
          <a:bodyPr wrap="square">
            <a:spAutoFit/>
          </a:bodyPr>
          <a:lstStyle/>
          <a:p>
            <a:pPr marL="457200" indent="-400050">
              <a:spcBef>
                <a:spcPts val="600"/>
              </a:spcBef>
              <a:buFont typeface="Arial" panose="020B0604020202020204" pitchFamily="34" charset="0"/>
              <a:buChar char="•"/>
            </a:pPr>
            <a:r>
              <a:rPr lang="en-US" sz="2400">
                <a:solidFill>
                  <a:srgbClr val="005A92"/>
                </a:solidFill>
                <a:latin typeface="Arial" panose="020B0604020202020204"/>
              </a:rPr>
              <a:t>RPDC: </a:t>
            </a:r>
            <a:r>
              <a:rPr lang="en-US" sz="2400" b="1">
                <a:solidFill>
                  <a:srgbClr val="C00000"/>
                </a:solidFill>
                <a:latin typeface="Arial" panose="020B0604020202020204"/>
              </a:rPr>
              <a:t>1</a:t>
            </a:r>
            <a:endParaRPr lang="en-US" sz="2400">
              <a:solidFill>
                <a:srgbClr val="C00000"/>
              </a:solidFill>
              <a:latin typeface="Arial" panose="020B0604020202020204"/>
            </a:endParaRPr>
          </a:p>
          <a:p>
            <a:pPr marL="457200" indent="-400050">
              <a:spcBef>
                <a:spcPts val="600"/>
              </a:spcBef>
              <a:buFont typeface="Arial" panose="020B0604020202020204" pitchFamily="34" charset="0"/>
              <a:buChar char="•"/>
            </a:pPr>
            <a:r>
              <a:rPr lang="en-US" sz="2400">
                <a:solidFill>
                  <a:srgbClr val="005A92"/>
                </a:solidFill>
                <a:latin typeface="Arial" panose="020B0604020202020204"/>
              </a:rPr>
              <a:t>Next Day Reach: </a:t>
            </a:r>
            <a:r>
              <a:rPr lang="en-US" sz="2400" b="1">
                <a:solidFill>
                  <a:srgbClr val="C00000"/>
                </a:solidFill>
                <a:latin typeface="Arial" panose="020B0604020202020204"/>
              </a:rPr>
              <a:t>7M People</a:t>
            </a:r>
          </a:p>
          <a:p>
            <a:pPr marL="457200" indent="-400050">
              <a:spcBef>
                <a:spcPts val="600"/>
              </a:spcBef>
              <a:buFont typeface="Arial" panose="020B0604020202020204" pitchFamily="34" charset="0"/>
              <a:buChar char="•"/>
            </a:pPr>
            <a:r>
              <a:rPr lang="en-US" sz="2400">
                <a:solidFill>
                  <a:srgbClr val="005A92"/>
                </a:solidFill>
                <a:latin typeface="Arial" panose="020B0604020202020204"/>
              </a:rPr>
              <a:t>Two Day Reach: </a:t>
            </a:r>
            <a:r>
              <a:rPr lang="en-US" sz="2400" b="1">
                <a:solidFill>
                  <a:srgbClr val="C00000"/>
                </a:solidFill>
                <a:latin typeface="Arial" panose="020B0604020202020204"/>
              </a:rPr>
              <a:t>55M People</a:t>
            </a:r>
          </a:p>
        </p:txBody>
      </p:sp>
      <p:sp>
        <p:nvSpPr>
          <p:cNvPr id="19" name="TextBox 18">
            <a:extLst>
              <a:ext uri="{FF2B5EF4-FFF2-40B4-BE49-F238E27FC236}">
                <a16:creationId xmlns:a16="http://schemas.microsoft.com/office/drawing/2014/main" id="{CC7B389A-51EA-449F-B558-B0B3BF8D47A5}"/>
              </a:ext>
            </a:extLst>
          </p:cNvPr>
          <p:cNvSpPr txBox="1"/>
          <p:nvPr/>
        </p:nvSpPr>
        <p:spPr>
          <a:xfrm>
            <a:off x="6844350" y="5475906"/>
            <a:ext cx="1447800" cy="276999"/>
          </a:xfrm>
          <a:prstGeom prst="rect">
            <a:avLst/>
          </a:prstGeom>
          <a:solidFill>
            <a:srgbClr val="56B5BD"/>
          </a:solidFill>
        </p:spPr>
        <p:txBody>
          <a:bodyPr wrap="square">
            <a:spAutoFit/>
          </a:bodyPr>
          <a:lstStyle/>
          <a:p>
            <a:r>
              <a:rPr lang="en-US" sz="1200" b="1">
                <a:solidFill>
                  <a:prstClr val="black"/>
                </a:solidFill>
                <a:latin typeface="Arial" panose="020B0604020202020204"/>
              </a:rPr>
              <a:t>Next-day Reach </a:t>
            </a:r>
            <a:endParaRPr lang="en-US" sz="1200">
              <a:solidFill>
                <a:prstClr val="black"/>
              </a:solidFill>
              <a:latin typeface="Arial" panose="020B0604020202020204"/>
            </a:endParaRPr>
          </a:p>
        </p:txBody>
      </p:sp>
      <p:sp>
        <p:nvSpPr>
          <p:cNvPr id="20" name="TextBox 19">
            <a:extLst>
              <a:ext uri="{FF2B5EF4-FFF2-40B4-BE49-F238E27FC236}">
                <a16:creationId xmlns:a16="http://schemas.microsoft.com/office/drawing/2014/main" id="{6B43134E-A3EE-4EC3-AB9D-2DE86C2776CD}"/>
              </a:ext>
            </a:extLst>
          </p:cNvPr>
          <p:cNvSpPr txBox="1"/>
          <p:nvPr/>
        </p:nvSpPr>
        <p:spPr>
          <a:xfrm>
            <a:off x="9069397" y="5468983"/>
            <a:ext cx="1417312" cy="276999"/>
          </a:xfrm>
          <a:prstGeom prst="rect">
            <a:avLst/>
          </a:prstGeom>
          <a:solidFill>
            <a:srgbClr val="F4A954"/>
          </a:solidFill>
        </p:spPr>
        <p:txBody>
          <a:bodyPr wrap="square">
            <a:spAutoFit/>
          </a:bodyPr>
          <a:lstStyle/>
          <a:p>
            <a:r>
              <a:rPr lang="en-US" sz="1200" b="1">
                <a:solidFill>
                  <a:prstClr val="black"/>
                </a:solidFill>
                <a:latin typeface="Arial" panose="020B0604020202020204"/>
              </a:rPr>
              <a:t>Two-day Reach </a:t>
            </a:r>
            <a:endParaRPr lang="en-US" sz="1200">
              <a:solidFill>
                <a:prstClr val="black"/>
              </a:solidFill>
              <a:latin typeface="Arial" panose="020B0604020202020204"/>
            </a:endParaRPr>
          </a:p>
        </p:txBody>
      </p:sp>
    </p:spTree>
    <p:extLst>
      <p:ext uri="{BB962C8B-B14F-4D97-AF65-F5344CB8AC3E}">
        <p14:creationId xmlns:p14="http://schemas.microsoft.com/office/powerpoint/2010/main" val="360452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657F-7F8D-4FB5-B059-4DC880A28718}"/>
              </a:ext>
            </a:extLst>
          </p:cNvPr>
          <p:cNvSpPr>
            <a:spLocks noGrp="1"/>
          </p:cNvSpPr>
          <p:nvPr>
            <p:ph type="title"/>
          </p:nvPr>
        </p:nvSpPr>
        <p:spPr>
          <a:xfrm>
            <a:off x="187276" y="894"/>
            <a:ext cx="12003137" cy="700661"/>
          </a:xfrm>
        </p:spPr>
        <p:txBody>
          <a:bodyPr/>
          <a:lstStyle/>
          <a:p>
            <a:r>
              <a:rPr lang="en-US"/>
              <a:t>S&amp;DC Benefits: Competitive Advantage</a:t>
            </a:r>
          </a:p>
        </p:txBody>
      </p:sp>
      <p:sp>
        <p:nvSpPr>
          <p:cNvPr id="11" name="TextBox 10">
            <a:extLst>
              <a:ext uri="{FF2B5EF4-FFF2-40B4-BE49-F238E27FC236}">
                <a16:creationId xmlns:a16="http://schemas.microsoft.com/office/drawing/2014/main" id="{36C72921-40BE-4D4B-A4F7-9E0A7F0FFE9C}"/>
              </a:ext>
            </a:extLst>
          </p:cNvPr>
          <p:cNvSpPr txBox="1"/>
          <p:nvPr/>
        </p:nvSpPr>
        <p:spPr>
          <a:xfrm>
            <a:off x="456358" y="988194"/>
            <a:ext cx="3969185" cy="1508105"/>
          </a:xfrm>
          <a:prstGeom prst="rect">
            <a:avLst/>
          </a:prstGeom>
          <a:noFill/>
        </p:spPr>
        <p:txBody>
          <a:bodyPr wrap="square" rtlCol="0">
            <a:spAutoFit/>
          </a:bodyPr>
          <a:lstStyle/>
          <a:p>
            <a:r>
              <a:rPr lang="en-US" sz="2400" b="1">
                <a:solidFill>
                  <a:srgbClr val="C00000"/>
                </a:solidFill>
                <a:latin typeface="Arial" panose="020B0604020202020204"/>
              </a:rPr>
              <a:t>Local Example:</a:t>
            </a:r>
          </a:p>
          <a:p>
            <a:endParaRPr lang="en-US" sz="2000" b="1">
              <a:solidFill>
                <a:srgbClr val="004287"/>
              </a:solidFill>
              <a:latin typeface="Arial" panose="020B0604020202020204"/>
            </a:endParaRPr>
          </a:p>
          <a:p>
            <a:r>
              <a:rPr lang="en-US" sz="2400" b="1">
                <a:solidFill>
                  <a:srgbClr val="004287"/>
                </a:solidFill>
                <a:latin typeface="Arial" panose="020B0604020202020204"/>
              </a:rPr>
              <a:t>Less entry points, servicing more people </a:t>
            </a:r>
          </a:p>
        </p:txBody>
      </p:sp>
      <p:sp>
        <p:nvSpPr>
          <p:cNvPr id="12" name="TextBox 11">
            <a:extLst>
              <a:ext uri="{FF2B5EF4-FFF2-40B4-BE49-F238E27FC236}">
                <a16:creationId xmlns:a16="http://schemas.microsoft.com/office/drawing/2014/main" id="{61D91063-B254-452B-BB9E-AB094054EAA8}"/>
              </a:ext>
            </a:extLst>
          </p:cNvPr>
          <p:cNvSpPr txBox="1"/>
          <p:nvPr/>
        </p:nvSpPr>
        <p:spPr>
          <a:xfrm>
            <a:off x="5517868" y="5606845"/>
            <a:ext cx="1147036" cy="400302"/>
          </a:xfrm>
          <a:prstGeom prst="rect">
            <a:avLst/>
          </a:prstGeom>
          <a:noFill/>
        </p:spPr>
        <p:txBody>
          <a:bodyPr wrap="square" rtlCol="0">
            <a:spAutoFit/>
          </a:bodyPr>
          <a:lstStyle/>
          <a:p>
            <a:pPr defTabSz="914372">
              <a:lnSpc>
                <a:spcPct val="70000"/>
              </a:lnSpc>
            </a:pPr>
            <a:r>
              <a:rPr lang="en-US" sz="2800">
                <a:solidFill>
                  <a:srgbClr val="1A4487"/>
                </a:solidFill>
                <a:latin typeface="Arial Regular"/>
              </a:rPr>
              <a:t>Key:</a:t>
            </a:r>
          </a:p>
        </p:txBody>
      </p:sp>
      <p:grpSp>
        <p:nvGrpSpPr>
          <p:cNvPr id="13" name="Group 12">
            <a:extLst>
              <a:ext uri="{FF2B5EF4-FFF2-40B4-BE49-F238E27FC236}">
                <a16:creationId xmlns:a16="http://schemas.microsoft.com/office/drawing/2014/main" id="{792A34BE-92EE-45A3-A04A-37BD546CAFB6}"/>
              </a:ext>
            </a:extLst>
          </p:cNvPr>
          <p:cNvGrpSpPr/>
          <p:nvPr/>
        </p:nvGrpSpPr>
        <p:grpSpPr>
          <a:xfrm>
            <a:off x="6447285" y="5517417"/>
            <a:ext cx="5423552" cy="580774"/>
            <a:chOff x="9108626" y="201927"/>
            <a:chExt cx="5423552" cy="580774"/>
          </a:xfrm>
        </p:grpSpPr>
        <p:sp>
          <p:nvSpPr>
            <p:cNvPr id="14" name="TextBox 13">
              <a:extLst>
                <a:ext uri="{FF2B5EF4-FFF2-40B4-BE49-F238E27FC236}">
                  <a16:creationId xmlns:a16="http://schemas.microsoft.com/office/drawing/2014/main" id="{98E8D69C-34FA-4826-A849-7E8AF0BDF8F8}"/>
                </a:ext>
              </a:extLst>
            </p:cNvPr>
            <p:cNvSpPr txBox="1"/>
            <p:nvPr/>
          </p:nvSpPr>
          <p:spPr>
            <a:xfrm>
              <a:off x="9108626" y="201927"/>
              <a:ext cx="2962501" cy="276999"/>
            </a:xfrm>
            <a:prstGeom prst="rect">
              <a:avLst/>
            </a:prstGeom>
            <a:noFill/>
          </p:spPr>
          <p:txBody>
            <a:bodyPr wrap="square" rtlCol="0">
              <a:spAutoFit/>
            </a:bodyPr>
            <a:lstStyle/>
            <a:p>
              <a:r>
                <a:rPr lang="en-US" sz="1200">
                  <a:solidFill>
                    <a:srgbClr val="004287"/>
                  </a:solidFill>
                  <a:latin typeface="Arial" panose="020B0604020202020204" pitchFamily="34" charset="0"/>
                  <a:cs typeface="Arial" panose="020B0604020202020204" pitchFamily="34" charset="0"/>
                </a:rPr>
                <a:t>S&amp;DC – Sort &amp; Delivery Center</a:t>
              </a:r>
            </a:p>
          </p:txBody>
        </p:sp>
        <p:sp>
          <p:nvSpPr>
            <p:cNvPr id="15" name="TextBox 14">
              <a:extLst>
                <a:ext uri="{FF2B5EF4-FFF2-40B4-BE49-F238E27FC236}">
                  <a16:creationId xmlns:a16="http://schemas.microsoft.com/office/drawing/2014/main" id="{6DFA17A4-DD07-4B8C-8496-9B33C5850B11}"/>
                </a:ext>
              </a:extLst>
            </p:cNvPr>
            <p:cNvSpPr txBox="1"/>
            <p:nvPr/>
          </p:nvSpPr>
          <p:spPr>
            <a:xfrm>
              <a:off x="11818610" y="201927"/>
              <a:ext cx="2713568" cy="461665"/>
            </a:xfrm>
            <a:prstGeom prst="rect">
              <a:avLst/>
            </a:prstGeom>
            <a:noFill/>
          </p:spPr>
          <p:txBody>
            <a:bodyPr wrap="square" rtlCol="0">
              <a:spAutoFit/>
            </a:bodyPr>
            <a:lstStyle>
              <a:defPPr>
                <a:defRPr lang="en-US"/>
              </a:defPPr>
              <a:lvl1pPr>
                <a:defRPr sz="1200" b="1">
                  <a:solidFill>
                    <a:srgbClr val="004287"/>
                  </a:solidFill>
                  <a:latin typeface="Arial" panose="020B0604020202020204" pitchFamily="34" charset="0"/>
                  <a:cs typeface="Arial" panose="020B0604020202020204" pitchFamily="34" charset="0"/>
                </a:defRPr>
              </a:lvl1pPr>
            </a:lstStyle>
            <a:p>
              <a:r>
                <a:rPr lang="en-US" b="0"/>
                <a:t>RPDC – Regional Processing and </a:t>
              </a:r>
            </a:p>
            <a:p>
              <a:r>
                <a:rPr lang="en-US" b="0"/>
                <a:t>              Distribution Center</a:t>
              </a:r>
            </a:p>
          </p:txBody>
        </p:sp>
        <p:sp>
          <p:nvSpPr>
            <p:cNvPr id="16" name="TextBox 15">
              <a:extLst>
                <a:ext uri="{FF2B5EF4-FFF2-40B4-BE49-F238E27FC236}">
                  <a16:creationId xmlns:a16="http://schemas.microsoft.com/office/drawing/2014/main" id="{C34187AD-A796-4B94-936A-9EE55002D7CC}"/>
                </a:ext>
              </a:extLst>
            </p:cNvPr>
            <p:cNvSpPr txBox="1"/>
            <p:nvPr/>
          </p:nvSpPr>
          <p:spPr>
            <a:xfrm>
              <a:off x="9108626" y="505702"/>
              <a:ext cx="2909562" cy="276999"/>
            </a:xfrm>
            <a:prstGeom prst="rect">
              <a:avLst/>
            </a:prstGeom>
            <a:noFill/>
          </p:spPr>
          <p:txBody>
            <a:bodyPr wrap="square" rtlCol="0">
              <a:spAutoFit/>
            </a:bodyPr>
            <a:lstStyle>
              <a:defPPr>
                <a:defRPr lang="en-US"/>
              </a:defPPr>
              <a:lvl1pPr>
                <a:defRPr sz="1200" b="1">
                  <a:solidFill>
                    <a:srgbClr val="004287"/>
                  </a:solidFill>
                  <a:latin typeface="Arial" panose="020B0604020202020204" pitchFamily="34" charset="0"/>
                  <a:cs typeface="Arial" panose="020B0604020202020204" pitchFamily="34" charset="0"/>
                </a:defRPr>
              </a:lvl1pPr>
            </a:lstStyle>
            <a:p>
              <a:r>
                <a:rPr lang="en-US" b="0"/>
                <a:t>LPC – Local Processing Center</a:t>
              </a:r>
            </a:p>
          </p:txBody>
        </p:sp>
      </p:grpSp>
      <p:pic>
        <p:nvPicPr>
          <p:cNvPr id="17" name="Picture 16">
            <a:extLst>
              <a:ext uri="{FF2B5EF4-FFF2-40B4-BE49-F238E27FC236}">
                <a16:creationId xmlns:a16="http://schemas.microsoft.com/office/drawing/2014/main" id="{96619E8D-A608-4631-B62A-21DD5919E874}"/>
              </a:ext>
            </a:extLst>
          </p:cNvPr>
          <p:cNvPicPr>
            <a:picLocks noChangeAspect="1"/>
          </p:cNvPicPr>
          <p:nvPr/>
        </p:nvPicPr>
        <p:blipFill>
          <a:blip r:embed="rId3"/>
          <a:stretch>
            <a:fillRect/>
          </a:stretch>
        </p:blipFill>
        <p:spPr>
          <a:xfrm>
            <a:off x="4924816" y="755548"/>
            <a:ext cx="7075338" cy="4663291"/>
          </a:xfrm>
          <a:prstGeom prst="rect">
            <a:avLst/>
          </a:prstGeom>
          <a:ln>
            <a:solidFill>
              <a:schemeClr val="tx1"/>
            </a:solidFill>
          </a:ln>
        </p:spPr>
      </p:pic>
      <p:sp>
        <p:nvSpPr>
          <p:cNvPr id="18" name="TextBox 17">
            <a:extLst>
              <a:ext uri="{FF2B5EF4-FFF2-40B4-BE49-F238E27FC236}">
                <a16:creationId xmlns:a16="http://schemas.microsoft.com/office/drawing/2014/main" id="{D3A04428-F367-4417-BDD4-196C83C91501}"/>
              </a:ext>
            </a:extLst>
          </p:cNvPr>
          <p:cNvSpPr txBox="1"/>
          <p:nvPr/>
        </p:nvSpPr>
        <p:spPr>
          <a:xfrm>
            <a:off x="332514" y="2907188"/>
            <a:ext cx="4676503" cy="1800493"/>
          </a:xfrm>
          <a:prstGeom prst="rect">
            <a:avLst/>
          </a:prstGeom>
          <a:noFill/>
        </p:spPr>
        <p:txBody>
          <a:bodyPr wrap="square">
            <a:spAutoFit/>
          </a:bodyPr>
          <a:lstStyle/>
          <a:p>
            <a:pPr marL="457200" indent="-400050">
              <a:spcBef>
                <a:spcPts val="600"/>
              </a:spcBef>
              <a:buFont typeface="Arial" panose="020B0604020202020204" pitchFamily="34" charset="0"/>
              <a:buChar char="•"/>
            </a:pPr>
            <a:r>
              <a:rPr lang="en-US" sz="2400">
                <a:solidFill>
                  <a:srgbClr val="005A92"/>
                </a:solidFill>
                <a:latin typeface="Arial" panose="020B0604020202020204"/>
              </a:rPr>
              <a:t>S&amp;DCs: </a:t>
            </a:r>
            <a:r>
              <a:rPr lang="en-US" sz="2400" b="1">
                <a:solidFill>
                  <a:srgbClr val="005A92"/>
                </a:solidFill>
                <a:latin typeface="Arial" panose="020B0604020202020204"/>
              </a:rPr>
              <a:t>10</a:t>
            </a:r>
            <a:endParaRPr lang="en-US" sz="2400">
              <a:solidFill>
                <a:srgbClr val="005A92"/>
              </a:solidFill>
              <a:latin typeface="Arial" panose="020B0604020202020204"/>
            </a:endParaRPr>
          </a:p>
          <a:p>
            <a:pPr marL="457200" indent="-400050">
              <a:spcBef>
                <a:spcPts val="600"/>
              </a:spcBef>
              <a:buFont typeface="Arial" panose="020B0604020202020204" pitchFamily="34" charset="0"/>
              <a:buChar char="•"/>
            </a:pPr>
            <a:r>
              <a:rPr lang="en-US" sz="2400">
                <a:solidFill>
                  <a:srgbClr val="005A92"/>
                </a:solidFill>
                <a:latin typeface="Arial" panose="020B0604020202020204"/>
              </a:rPr>
              <a:t>Routes: </a:t>
            </a:r>
            <a:r>
              <a:rPr lang="en-US" sz="2400" b="1">
                <a:solidFill>
                  <a:srgbClr val="005A92"/>
                </a:solidFill>
                <a:latin typeface="Arial" panose="020B0604020202020204"/>
              </a:rPr>
              <a:t>2,301</a:t>
            </a:r>
          </a:p>
          <a:p>
            <a:pPr marL="457200" indent="-400050">
              <a:spcBef>
                <a:spcPts val="600"/>
              </a:spcBef>
              <a:buFont typeface="Arial" panose="020B0604020202020204" pitchFamily="34" charset="0"/>
              <a:buChar char="•"/>
            </a:pPr>
            <a:r>
              <a:rPr lang="en-US" sz="2400">
                <a:solidFill>
                  <a:srgbClr val="005A92"/>
                </a:solidFill>
                <a:latin typeface="Arial" panose="020B0604020202020204"/>
              </a:rPr>
              <a:t>Delivery Points: </a:t>
            </a:r>
            <a:r>
              <a:rPr lang="en-US" sz="2400" b="1">
                <a:solidFill>
                  <a:srgbClr val="005A92"/>
                </a:solidFill>
                <a:latin typeface="Arial" panose="020B0604020202020204"/>
              </a:rPr>
              <a:t>1.76M</a:t>
            </a:r>
          </a:p>
          <a:p>
            <a:pPr marL="457200" indent="-400050">
              <a:spcBef>
                <a:spcPts val="600"/>
              </a:spcBef>
              <a:buFont typeface="Arial" panose="020B0604020202020204" pitchFamily="34" charset="0"/>
              <a:buChar char="•"/>
            </a:pPr>
            <a:r>
              <a:rPr lang="en-US" sz="2400">
                <a:solidFill>
                  <a:srgbClr val="005A92"/>
                </a:solidFill>
                <a:latin typeface="Arial" panose="020B0604020202020204"/>
              </a:rPr>
              <a:t>Population Serviced: </a:t>
            </a:r>
            <a:r>
              <a:rPr lang="en-US" sz="2400" b="1">
                <a:solidFill>
                  <a:srgbClr val="005A92"/>
                </a:solidFill>
                <a:latin typeface="Arial" panose="020B0604020202020204"/>
              </a:rPr>
              <a:t>4M</a:t>
            </a:r>
            <a:endParaRPr lang="en-US" b="1">
              <a:solidFill>
                <a:srgbClr val="005A92"/>
              </a:solidFill>
              <a:latin typeface="Arial" panose="020B0604020202020204"/>
            </a:endParaRPr>
          </a:p>
        </p:txBody>
      </p:sp>
    </p:spTree>
    <p:extLst>
      <p:ext uri="{BB962C8B-B14F-4D97-AF65-F5344CB8AC3E}">
        <p14:creationId xmlns:p14="http://schemas.microsoft.com/office/powerpoint/2010/main" val="378015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DE0EB-3DFD-4929-91DD-7BE88B4D7F3F}"/>
              </a:ext>
            </a:extLst>
          </p:cNvPr>
          <p:cNvSpPr/>
          <p:nvPr/>
        </p:nvSpPr>
        <p:spPr>
          <a:xfrm>
            <a:off x="1" y="0"/>
            <a:ext cx="12192000" cy="6858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0" y="4168611"/>
            <a:ext cx="12192000" cy="1103310"/>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2" t="2272" r="2547" b="4969"/>
          <a:stretch/>
        </p:blipFill>
        <p:spPr>
          <a:xfrm>
            <a:off x="9406466" y="6108699"/>
            <a:ext cx="2713567" cy="711201"/>
          </a:xfrm>
          <a:prstGeom prst="rect">
            <a:avLst/>
          </a:prstGeom>
        </p:spPr>
      </p:pic>
      <p:sp>
        <p:nvSpPr>
          <p:cNvPr id="15" name="Text Placeholder 1">
            <a:extLst>
              <a:ext uri="{FF2B5EF4-FFF2-40B4-BE49-F238E27FC236}">
                <a16:creationId xmlns:a16="http://schemas.microsoft.com/office/drawing/2014/main" id="{FEBDF1AE-11A0-496A-B564-27A3FB76D455}"/>
              </a:ext>
            </a:extLst>
          </p:cNvPr>
          <p:cNvSpPr txBox="1">
            <a:spLocks/>
          </p:cNvSpPr>
          <p:nvPr/>
        </p:nvSpPr>
        <p:spPr>
          <a:xfrm>
            <a:off x="3726" y="1797371"/>
            <a:ext cx="12192000" cy="2638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9700" b="1" i="0" u="none" strike="noStrike" kern="1200" cap="none" spc="6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DELIVERING</a:t>
            </a:r>
            <a: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b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br>
            <a:r>
              <a:rPr kumimoji="0" lang="en-US" sz="8400" b="1" i="0" u="none" strike="noStrike" kern="1200" cap="none" spc="-3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FOR</a:t>
            </a:r>
            <a:r>
              <a:rPr kumimoji="0" lang="en-US" sz="84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8400" b="1" i="0" u="none" strike="noStrike" kern="1200" cap="none" spc="-150" normalizeH="0" baseline="0" noProof="0">
                <a:ln>
                  <a:noFill/>
                </a:ln>
                <a:solidFill>
                  <a:srgbClr val="C00000"/>
                </a:solidFill>
                <a:effectLst/>
                <a:uLnTx/>
                <a:uFillTx/>
                <a:latin typeface="Arial Black" panose="020B0A04020102020204" pitchFamily="34" charset="0"/>
                <a:ea typeface="+mj-ea"/>
                <a:cs typeface="Arial" panose="020B0604020202020204" pitchFamily="34" charset="0"/>
              </a:rPr>
              <a:t>AMERICA</a:t>
            </a:r>
          </a:p>
        </p:txBody>
      </p:sp>
      <p:sp>
        <p:nvSpPr>
          <p:cNvPr id="20" name="TextBox 19">
            <a:extLst>
              <a:ext uri="{FF2B5EF4-FFF2-40B4-BE49-F238E27FC236}">
                <a16:creationId xmlns:a16="http://schemas.microsoft.com/office/drawing/2014/main" id="{17FF6B49-8F89-4D25-AD79-20160CB50AD3}"/>
              </a:ext>
            </a:extLst>
          </p:cNvPr>
          <p:cNvSpPr txBox="1"/>
          <p:nvPr/>
        </p:nvSpPr>
        <p:spPr>
          <a:xfrm>
            <a:off x="-3726" y="4273646"/>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Sales &amp; Marketing Approach</a:t>
            </a: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13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509D5B-08B0-430C-819F-F184DF24AC95}"/>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046AB49-AF99-4603-89E1-8AE98377BECA}"/>
              </a:ext>
            </a:extLst>
          </p:cNvPr>
          <p:cNvSpPr/>
          <p:nvPr/>
        </p:nvSpPr>
        <p:spPr>
          <a:xfrm>
            <a:off x="0" y="239609"/>
            <a:ext cx="274320" cy="2613054"/>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itle 42">
            <a:extLst>
              <a:ext uri="{FF2B5EF4-FFF2-40B4-BE49-F238E27FC236}">
                <a16:creationId xmlns:a16="http://schemas.microsoft.com/office/drawing/2014/main" id="{FE75549C-5705-4901-AAAC-343D93B41728}"/>
              </a:ext>
            </a:extLst>
          </p:cNvPr>
          <p:cNvSpPr txBox="1">
            <a:spLocks noGrp="1"/>
          </p:cNvSpPr>
          <p:nvPr>
            <p:ph type="title" idx="4294967295"/>
          </p:nvPr>
        </p:nvSpPr>
        <p:spPr>
          <a:xfrm>
            <a:off x="272041" y="439756"/>
            <a:ext cx="1118787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Ten-Year Plan Overview</a:t>
            </a:r>
            <a:endParaRPr kumimoji="0" lang="en-US" sz="2800" b="1" i="0" u="none" strike="noStrike" kern="1200" cap="none" spc="0" normalizeH="0" baseline="0" noProof="0">
              <a:ln>
                <a:noFill/>
              </a:ln>
              <a:solidFill>
                <a:srgbClr val="0072CE"/>
              </a:solidFill>
              <a:effectLst/>
              <a:uLnTx/>
              <a:uFillTx/>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F554C35C-C458-434C-8642-86754D61CA8D}"/>
              </a:ext>
            </a:extLst>
          </p:cNvPr>
          <p:cNvSpPr txBox="1"/>
          <p:nvPr/>
        </p:nvSpPr>
        <p:spPr>
          <a:xfrm>
            <a:off x="326602" y="1311289"/>
            <a:ext cx="11259465" cy="1277273"/>
          </a:xfrm>
          <a:prstGeom prst="rect">
            <a:avLst/>
          </a:prstGeom>
          <a:noFill/>
        </p:spPr>
        <p:txBody>
          <a:bodyPr wrap="square" rtlCol="0">
            <a:spAutoFit/>
          </a:bodyPr>
          <a:lstStyle/>
          <a:p>
            <a:pPr lvl="0">
              <a:spcAft>
                <a:spcPts val="600"/>
              </a:spcAft>
              <a:defRPr/>
            </a:pPr>
            <a:r>
              <a:rPr kumimoji="0" lang="en-US" b="0"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Our Delivering </a:t>
            </a:r>
            <a:r>
              <a:rPr lang="en-US">
                <a:solidFill>
                  <a:srgbClr val="004287"/>
                </a:solidFill>
                <a:latin typeface="Arial" panose="020B0604020202020204" pitchFamily="34" charset="0"/>
                <a:cs typeface="Arial" panose="020B0604020202020204" pitchFamily="34" charset="0"/>
              </a:rPr>
              <a:t>for America (DFA) Plan launched </a:t>
            </a:r>
            <a:r>
              <a:rPr kumimoji="0" lang="en-US" b="0"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on March 23, 2021, to transform the Postal Service from an organization in financial and operational crisis to one that is self-sustaining and high-performing.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10" normalizeH="0" noProof="0">
                <a:ln>
                  <a:noFill/>
                </a:ln>
                <a:solidFill>
                  <a:srgbClr val="004287"/>
                </a:solidFill>
                <a:effectLst/>
                <a:uLnTx/>
                <a:uFillTx/>
                <a:latin typeface="Arial" panose="020B0604020202020204" pitchFamily="34" charset="0"/>
                <a:ea typeface="+mn-ea"/>
                <a:cs typeface="Arial" panose="020B0604020202020204" pitchFamily="34" charset="0"/>
              </a:rPr>
              <a:t>The following set of transformational goals and key initiatives provide a roadmap to a more efficient, valuable, and relevant organization that will meet the evolving needs of the Nation and our customers for years to come. </a:t>
            </a:r>
            <a:endParaRPr kumimoji="0" lang="en-US" b="1" i="0" u="none" strike="noStrike" kern="1200" cap="none" spc="-10" normalizeH="0" noProof="0">
              <a:ln>
                <a:noFill/>
              </a:ln>
              <a:solidFill>
                <a:srgbClr val="0072C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670EDBFF-C59B-4B0A-A7C8-C516480185D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10" name="Slide Number Placeholder 11">
            <a:extLst>
              <a:ext uri="{FF2B5EF4-FFF2-40B4-BE49-F238E27FC236}">
                <a16:creationId xmlns:a16="http://schemas.microsoft.com/office/drawing/2014/main" id="{A322C77F-7EAA-4D49-A35D-1317AA01B0C6}"/>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CB13F3F-1390-F04B-B704-4C3347C809AD}" type="slidenum">
              <a:rPr lang="en-US" sz="1000" smtClean="0">
                <a:solidFill>
                  <a:srgbClr val="004B87"/>
                </a:solidFill>
                <a:latin typeface="Arial" panose="020B0604020202020204" pitchFamily="34" charset="0"/>
                <a:cs typeface="Arial" panose="020B0604020202020204" pitchFamily="34" charset="0"/>
              </a:rPr>
              <a:pPr algn="r"/>
              <a:t>2</a:t>
            </a:fld>
            <a:endParaRPr lang="en-US" sz="1000">
              <a:solidFill>
                <a:srgbClr val="004B87"/>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24B4A49-0376-4FF9-88E4-6D2FAD5D25F1}"/>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E17FD954-8B59-4521-B4B3-6FCE0D3CE918}"/>
              </a:ext>
            </a:extLst>
          </p:cNvPr>
          <p:cNvGrpSpPr/>
          <p:nvPr/>
        </p:nvGrpSpPr>
        <p:grpSpPr>
          <a:xfrm>
            <a:off x="0" y="2866509"/>
            <a:ext cx="12192000" cy="3322320"/>
            <a:chOff x="0" y="2866509"/>
            <a:chExt cx="12192000" cy="3322320"/>
          </a:xfrm>
        </p:grpSpPr>
        <p:pic>
          <p:nvPicPr>
            <p:cNvPr id="3" name="Picture 2">
              <a:extLst>
                <a:ext uri="{FF2B5EF4-FFF2-40B4-BE49-F238E27FC236}">
                  <a16:creationId xmlns:a16="http://schemas.microsoft.com/office/drawing/2014/main" id="{AFE54FE9-8347-4537-B965-B4EDA4597EE2}"/>
                </a:ext>
              </a:extLst>
            </p:cNvPr>
            <p:cNvPicPr>
              <a:picLocks noChangeAspect="1"/>
            </p:cNvPicPr>
            <p:nvPr/>
          </p:nvPicPr>
          <p:blipFill>
            <a:blip r:embed="rId4"/>
            <a:stretch>
              <a:fillRect/>
            </a:stretch>
          </p:blipFill>
          <p:spPr>
            <a:xfrm>
              <a:off x="0" y="2866509"/>
              <a:ext cx="12192000" cy="3322320"/>
            </a:xfrm>
            <a:prstGeom prst="rect">
              <a:avLst/>
            </a:prstGeom>
          </p:spPr>
        </p:pic>
        <p:grpSp>
          <p:nvGrpSpPr>
            <p:cNvPr id="8" name="Group 7">
              <a:extLst>
                <a:ext uri="{FF2B5EF4-FFF2-40B4-BE49-F238E27FC236}">
                  <a16:creationId xmlns:a16="http://schemas.microsoft.com/office/drawing/2014/main" id="{4B87FCA9-6A98-4763-9DF6-0D4AD4C436F4}"/>
                </a:ext>
              </a:extLst>
            </p:cNvPr>
            <p:cNvGrpSpPr/>
            <p:nvPr/>
          </p:nvGrpSpPr>
          <p:grpSpPr>
            <a:xfrm>
              <a:off x="992442" y="3070122"/>
              <a:ext cx="10906247" cy="2795473"/>
              <a:chOff x="992442" y="3070122"/>
              <a:chExt cx="10906247" cy="2795473"/>
            </a:xfrm>
          </p:grpSpPr>
          <p:sp>
            <p:nvSpPr>
              <p:cNvPr id="2" name="TextBox 1">
                <a:extLst>
                  <a:ext uri="{FF2B5EF4-FFF2-40B4-BE49-F238E27FC236}">
                    <a16:creationId xmlns:a16="http://schemas.microsoft.com/office/drawing/2014/main" id="{24673263-58F5-42DC-A911-6FD116B3DB54}"/>
                  </a:ext>
                </a:extLst>
              </p:cNvPr>
              <p:cNvSpPr txBox="1"/>
              <p:nvPr/>
            </p:nvSpPr>
            <p:spPr>
              <a:xfrm>
                <a:off x="992442" y="3070122"/>
                <a:ext cx="2219633" cy="812530"/>
              </a:xfrm>
              <a:prstGeom prst="rect">
                <a:avLst/>
              </a:prstGeom>
              <a:solidFill>
                <a:srgbClr val="DFE5EA"/>
              </a:solidFill>
            </p:spPr>
            <p:txBody>
              <a:bodyPr wrap="square" rtlCol="0">
                <a:spAutoFit/>
              </a:bodyPr>
              <a:lstStyle/>
              <a:p>
                <a:pPr>
                  <a:lnSpc>
                    <a:spcPct val="90000"/>
                  </a:lnSpc>
                </a:pPr>
                <a:r>
                  <a:rPr lang="en-US" sz="1300" spc="30">
                    <a:solidFill>
                      <a:srgbClr val="004287"/>
                    </a:solidFill>
                    <a:effectLst/>
                    <a:latin typeface="+mj-lt"/>
                    <a:ea typeface="Source Sans Pro Light" panose="020B0403030403020204" pitchFamily="34" charset="0"/>
                    <a:cs typeface="Segoe UI Semilight" panose="020B0402040204020203" pitchFamily="34" charset="0"/>
                  </a:rPr>
                  <a:t>A strengthened commitment to 6 and 7 days of mail and package delivery as part of our public service mission</a:t>
                </a:r>
                <a:endParaRPr lang="en-US" sz="1300" spc="30">
                  <a:solidFill>
                    <a:srgbClr val="004287"/>
                  </a:solidFill>
                  <a:latin typeface="+mj-lt"/>
                  <a:ea typeface="Source Sans Pro Light" panose="020B0403030403020204" pitchFamily="34" charset="0"/>
                  <a:cs typeface="Segoe UI Semilight" panose="020B0402040204020203" pitchFamily="34" charset="0"/>
                </a:endParaRPr>
              </a:p>
            </p:txBody>
          </p:sp>
          <p:sp>
            <p:nvSpPr>
              <p:cNvPr id="14" name="TextBox 13">
                <a:extLst>
                  <a:ext uri="{FF2B5EF4-FFF2-40B4-BE49-F238E27FC236}">
                    <a16:creationId xmlns:a16="http://schemas.microsoft.com/office/drawing/2014/main" id="{A5B0988A-EF2A-45D1-AC8F-B3F04324C5B7}"/>
                  </a:ext>
                </a:extLst>
              </p:cNvPr>
              <p:cNvSpPr txBox="1"/>
              <p:nvPr/>
            </p:nvSpPr>
            <p:spPr>
              <a:xfrm>
                <a:off x="992442" y="4050381"/>
                <a:ext cx="2219633" cy="632481"/>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Service standards that foster service excellence - 95% on-time reliability </a:t>
                </a: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E052CC31-F896-458C-8771-C03CB141CB25}"/>
                  </a:ext>
                </a:extLst>
              </p:cNvPr>
              <p:cNvSpPr txBox="1"/>
              <p:nvPr/>
            </p:nvSpPr>
            <p:spPr>
              <a:xfrm>
                <a:off x="992442" y="4897289"/>
                <a:ext cx="2219633" cy="812530"/>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bold approach to growth, innovation and continued relevance - $24 billion in new revenue</a:t>
                </a: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16" name="TextBox 15">
                <a:extLst>
                  <a:ext uri="{FF2B5EF4-FFF2-40B4-BE49-F238E27FC236}">
                    <a16:creationId xmlns:a16="http://schemas.microsoft.com/office/drawing/2014/main" id="{0D2FC392-3C32-49E9-A513-0935286CEEC2}"/>
                  </a:ext>
                </a:extLst>
              </p:cNvPr>
              <p:cNvSpPr txBox="1"/>
              <p:nvPr/>
            </p:nvSpPr>
            <p:spPr>
              <a:xfrm>
                <a:off x="3895417" y="3070122"/>
                <a:ext cx="2219633" cy="812530"/>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modernized vehicle fleet with an expanded electric opportunity based on a fiscally responsible rollout</a:t>
                </a: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17" name="TextBox 16">
                <a:extLst>
                  <a:ext uri="{FF2B5EF4-FFF2-40B4-BE49-F238E27FC236}">
                    <a16:creationId xmlns:a16="http://schemas.microsoft.com/office/drawing/2014/main" id="{2516D4C6-36FA-4B8E-AF30-18058B462C61}"/>
                  </a:ext>
                </a:extLst>
              </p:cNvPr>
              <p:cNvSpPr txBox="1"/>
              <p:nvPr/>
            </p:nvSpPr>
            <p:spPr>
              <a:xfrm>
                <a:off x="3895417" y="4050381"/>
                <a:ext cx="2219633" cy="632481"/>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best-in-class integrated mail and package processing network</a:t>
                </a: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18" name="TextBox 17">
                <a:extLst>
                  <a:ext uri="{FF2B5EF4-FFF2-40B4-BE49-F238E27FC236}">
                    <a16:creationId xmlns:a16="http://schemas.microsoft.com/office/drawing/2014/main" id="{0CEC0F28-C6D2-4C47-8BC0-1A1930C2B2BB}"/>
                  </a:ext>
                </a:extLst>
              </p:cNvPr>
              <p:cNvSpPr txBox="1"/>
              <p:nvPr/>
            </p:nvSpPr>
            <p:spPr>
              <a:xfrm>
                <a:off x="3895417" y="4935389"/>
                <a:ext cx="2219633" cy="812530"/>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best-in-class integrated mail and package delivery network</a:t>
                </a:r>
              </a:p>
              <a:p>
                <a:pPr>
                  <a:lnSpc>
                    <a:spcPct val="90000"/>
                  </a:lnSpc>
                </a:pP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19" name="TextBox 18">
                <a:extLst>
                  <a:ext uri="{FF2B5EF4-FFF2-40B4-BE49-F238E27FC236}">
                    <a16:creationId xmlns:a16="http://schemas.microsoft.com/office/drawing/2014/main" id="{0D69C91C-2339-49A2-B125-27C665F28245}"/>
                  </a:ext>
                </a:extLst>
              </p:cNvPr>
              <p:cNvSpPr txBox="1"/>
              <p:nvPr/>
            </p:nvSpPr>
            <p:spPr>
              <a:xfrm>
                <a:off x="6798392" y="3070122"/>
                <a:ext cx="2219633" cy="812530"/>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transformed network of Post Offices designed as go-to destinations</a:t>
                </a:r>
              </a:p>
              <a:p>
                <a:pPr>
                  <a:lnSpc>
                    <a:spcPct val="90000"/>
                  </a:lnSpc>
                </a:pP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20" name="TextBox 19">
                <a:extLst>
                  <a:ext uri="{FF2B5EF4-FFF2-40B4-BE49-F238E27FC236}">
                    <a16:creationId xmlns:a16="http://schemas.microsoft.com/office/drawing/2014/main" id="{78F838A4-F2DB-4489-8582-09DAE9EF3837}"/>
                  </a:ext>
                </a:extLst>
              </p:cNvPr>
              <p:cNvSpPr txBox="1"/>
              <p:nvPr/>
            </p:nvSpPr>
            <p:spPr>
              <a:xfrm>
                <a:off x="6798392" y="4050381"/>
                <a:ext cx="2219633" cy="632481"/>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fully integrated and optimized surface and air transportation network</a:t>
                </a: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21" name="TextBox 20">
                <a:extLst>
                  <a:ext uri="{FF2B5EF4-FFF2-40B4-BE49-F238E27FC236}">
                    <a16:creationId xmlns:a16="http://schemas.microsoft.com/office/drawing/2014/main" id="{DA779080-53F9-4BA4-A199-F658956874F9}"/>
                  </a:ext>
                </a:extLst>
              </p:cNvPr>
              <p:cNvSpPr txBox="1"/>
              <p:nvPr/>
            </p:nvSpPr>
            <p:spPr>
              <a:xfrm>
                <a:off x="6798392" y="4897289"/>
                <a:ext cx="2219633" cy="812530"/>
              </a:xfrm>
              <a:prstGeom prst="rect">
                <a:avLst/>
              </a:prstGeom>
              <a:solidFill>
                <a:srgbClr val="DFE5EA"/>
              </a:solidFill>
            </p:spPr>
            <p:txBody>
              <a:bodyPr wrap="square" rtlCol="0">
                <a:spAutoFit/>
              </a:bodyPr>
              <a:lstStyle/>
              <a:p>
                <a:pPr>
                  <a:lnSpc>
                    <a:spcPct val="90000"/>
                  </a:lnSpc>
                </a:pPr>
                <a:r>
                  <a:rPr lang="en-US" sz="1300" spc="50">
                    <a:solidFill>
                      <a:srgbClr val="004287"/>
                    </a:solidFill>
                    <a:latin typeface="+mj-lt"/>
                    <a:ea typeface="Source Sans Pro Light" panose="020B0403030403020204" pitchFamily="34" charset="0"/>
                    <a:cs typeface="Segoe UI Semilight" panose="020B0402040204020203" pitchFamily="34" charset="0"/>
                  </a:rPr>
                  <a:t>A stable and empowered workforce including reduction of pre-career workforce turnover by 50%</a:t>
                </a:r>
              </a:p>
            </p:txBody>
          </p:sp>
          <p:sp>
            <p:nvSpPr>
              <p:cNvPr id="22" name="TextBox 21">
                <a:extLst>
                  <a:ext uri="{FF2B5EF4-FFF2-40B4-BE49-F238E27FC236}">
                    <a16:creationId xmlns:a16="http://schemas.microsoft.com/office/drawing/2014/main" id="{21FA4C7E-7B14-4921-A90E-A2E98B1B9397}"/>
                  </a:ext>
                </a:extLst>
              </p:cNvPr>
              <p:cNvSpPr txBox="1"/>
              <p:nvPr/>
            </p:nvSpPr>
            <p:spPr>
              <a:xfrm>
                <a:off x="9679056" y="3102690"/>
                <a:ext cx="2219633" cy="709425"/>
              </a:xfrm>
              <a:prstGeom prst="rect">
                <a:avLst/>
              </a:prstGeom>
              <a:solidFill>
                <a:srgbClr val="DFE5EA"/>
              </a:solidFill>
            </p:spPr>
            <p:txBody>
              <a:bodyPr wrap="square" rtlCol="0">
                <a:spAutoFit/>
              </a:bodyPr>
              <a:lstStyle>
                <a:defPPr>
                  <a:defRPr lang="en-US"/>
                </a:defPPr>
                <a:lvl1pPr>
                  <a:lnSpc>
                    <a:spcPct val="90000"/>
                  </a:lnSpc>
                  <a:spcAft>
                    <a:spcPts val="600"/>
                  </a:spcAft>
                  <a:defRPr sz="1300">
                    <a:solidFill>
                      <a:srgbClr val="004287"/>
                    </a:solidFill>
                    <a:effectLst/>
                    <a:latin typeface="Abadi" panose="020B0604020104020204" pitchFamily="34" charset="0"/>
                    <a:ea typeface="Times New Roman" panose="02020603050405020304" pitchFamily="18" charset="0"/>
                  </a:defRPr>
                </a:lvl1pPr>
              </a:lstStyle>
              <a:p>
                <a:r>
                  <a:rPr lang="en-US" spc="50">
                    <a:latin typeface="+mj-lt"/>
                    <a:ea typeface="Source Sans Pro Light" panose="020B0403030403020204" pitchFamily="34" charset="0"/>
                    <a:cs typeface="Segoe UI Semilight" panose="020B0402040204020203" pitchFamily="34" charset="0"/>
                  </a:rPr>
                  <a:t>An organization structured to support effectiveness</a:t>
                </a:r>
              </a:p>
              <a:p>
                <a:endParaRPr lang="en-US" spc="50">
                  <a:latin typeface="+mj-lt"/>
                  <a:ea typeface="Source Sans Pro Light" panose="020B0403030403020204" pitchFamily="34" charset="0"/>
                  <a:cs typeface="Segoe UI Semilight" panose="020B0402040204020203" pitchFamily="34" charset="0"/>
                </a:endParaRPr>
              </a:p>
            </p:txBody>
          </p:sp>
          <p:sp>
            <p:nvSpPr>
              <p:cNvPr id="23" name="TextBox 22">
                <a:extLst>
                  <a:ext uri="{FF2B5EF4-FFF2-40B4-BE49-F238E27FC236}">
                    <a16:creationId xmlns:a16="http://schemas.microsoft.com/office/drawing/2014/main" id="{F28830F0-8086-463D-B5AA-DD6BBC5E1CBB}"/>
                  </a:ext>
                </a:extLst>
              </p:cNvPr>
              <p:cNvSpPr txBox="1"/>
              <p:nvPr/>
            </p:nvSpPr>
            <p:spPr>
              <a:xfrm>
                <a:off x="9679056" y="4050381"/>
                <a:ext cx="2219633" cy="640175"/>
              </a:xfrm>
              <a:prstGeom prst="rect">
                <a:avLst/>
              </a:prstGeom>
              <a:solidFill>
                <a:srgbClr val="DFE5EA"/>
              </a:solidFill>
            </p:spPr>
            <p:txBody>
              <a:bodyPr wrap="square" rtlCol="0">
                <a:spAutoFit/>
              </a:bodyPr>
              <a:lstStyle/>
              <a:p>
                <a:pPr>
                  <a:lnSpc>
                    <a:spcPct val="90000"/>
                  </a:lnSpc>
                  <a:spcAft>
                    <a:spcPts val="600"/>
                  </a:spcAft>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supportive legislative and administrative framework</a:t>
                </a:r>
              </a:p>
              <a:p>
                <a:pPr>
                  <a:lnSpc>
                    <a:spcPct val="90000"/>
                  </a:lnSpc>
                  <a:spcAft>
                    <a:spcPts val="600"/>
                  </a:spcAft>
                </a:pPr>
                <a:endParaRPr lang="en-US" sz="800" spc="50">
                  <a:solidFill>
                    <a:srgbClr val="004287"/>
                  </a:solidFill>
                  <a:latin typeface="+mj-lt"/>
                  <a:ea typeface="Source Sans Pro Light" panose="020B0403030403020204" pitchFamily="34" charset="0"/>
                  <a:cs typeface="Segoe UI Semilight" panose="020B0402040204020203" pitchFamily="34" charset="0"/>
                </a:endParaRPr>
              </a:p>
            </p:txBody>
          </p:sp>
          <p:sp>
            <p:nvSpPr>
              <p:cNvPr id="24" name="TextBox 23">
                <a:extLst>
                  <a:ext uri="{FF2B5EF4-FFF2-40B4-BE49-F238E27FC236}">
                    <a16:creationId xmlns:a16="http://schemas.microsoft.com/office/drawing/2014/main" id="{543915F1-E5A0-4FA7-B101-87E812C15C88}"/>
                  </a:ext>
                </a:extLst>
              </p:cNvPr>
              <p:cNvSpPr txBox="1"/>
              <p:nvPr/>
            </p:nvSpPr>
            <p:spPr>
              <a:xfrm>
                <a:off x="9679056" y="4873016"/>
                <a:ext cx="2219633" cy="992579"/>
              </a:xfrm>
              <a:prstGeom prst="rect">
                <a:avLst/>
              </a:prstGeom>
              <a:solidFill>
                <a:srgbClr val="DFE5EA"/>
              </a:solidFill>
            </p:spPr>
            <p:txBody>
              <a:bodyPr wrap="square" rtlCol="0">
                <a:spAutoFit/>
              </a:bodyPr>
              <a:lstStyle/>
              <a:p>
                <a:pPr>
                  <a:lnSpc>
                    <a:spcPct val="90000"/>
                  </a:lnSpc>
                </a:pPr>
                <a:r>
                  <a:rPr lang="en-US" sz="1300" spc="50">
                    <a:solidFill>
                      <a:srgbClr val="004287"/>
                    </a:solidFill>
                    <a:effectLst/>
                    <a:latin typeface="+mj-lt"/>
                    <a:ea typeface="Source Sans Pro Light" panose="020B0403030403020204" pitchFamily="34" charset="0"/>
                    <a:cs typeface="Segoe UI Semilight" panose="020B0402040204020203" pitchFamily="34" charset="0"/>
                  </a:rPr>
                  <a:t>A more rational pricing approach including the judicious implementation of new and existing pricing authorities</a:t>
                </a:r>
                <a:endParaRPr lang="en-US" sz="1300" spc="50">
                  <a:solidFill>
                    <a:srgbClr val="004287"/>
                  </a:solidFill>
                  <a:latin typeface="+mj-lt"/>
                  <a:ea typeface="Source Sans Pro Light" panose="020B0403030403020204" pitchFamily="34" charset="0"/>
                  <a:cs typeface="Segoe UI Semilight" panose="020B0402040204020203" pitchFamily="34" charset="0"/>
                </a:endParaRPr>
              </a:p>
            </p:txBody>
          </p:sp>
        </p:grpSp>
      </p:grpSp>
    </p:spTree>
    <p:extLst>
      <p:ext uri="{BB962C8B-B14F-4D97-AF65-F5344CB8AC3E}">
        <p14:creationId xmlns:p14="http://schemas.microsoft.com/office/powerpoint/2010/main" val="1316327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E9B271-ACF3-40F7-85C2-F7F62CCE7BBA}"/>
              </a:ext>
            </a:extLst>
          </p:cNvPr>
          <p:cNvSpPr/>
          <p:nvPr/>
        </p:nvSpPr>
        <p:spPr>
          <a:xfrm>
            <a:off x="1" y="0"/>
            <a:ext cx="12192000" cy="617999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1D3DDA-6242-41E0-8A3D-F5573A1D5DC4}"/>
              </a:ext>
            </a:extLst>
          </p:cNvPr>
          <p:cNvPicPr>
            <a:picLocks noChangeAspect="1"/>
          </p:cNvPicPr>
          <p:nvPr/>
        </p:nvPicPr>
        <p:blipFill rotWithShape="1">
          <a:blip r:embed="rId3"/>
          <a:srcRect t="5886"/>
          <a:stretch/>
        </p:blipFill>
        <p:spPr>
          <a:xfrm>
            <a:off x="6360160" y="244443"/>
            <a:ext cx="4975491" cy="1683150"/>
          </a:xfrm>
          <a:prstGeom prst="rect">
            <a:avLst/>
          </a:prstGeom>
        </p:spPr>
      </p:pic>
      <p:pic>
        <p:nvPicPr>
          <p:cNvPr id="15" name="Picture 14">
            <a:extLst>
              <a:ext uri="{FF2B5EF4-FFF2-40B4-BE49-F238E27FC236}">
                <a16:creationId xmlns:a16="http://schemas.microsoft.com/office/drawing/2014/main" id="{04C0D2D5-DD17-4B72-AE36-9AEFC1D08FD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16" name="Slide Number Placeholder 11">
            <a:extLst>
              <a:ext uri="{FF2B5EF4-FFF2-40B4-BE49-F238E27FC236}">
                <a16:creationId xmlns:a16="http://schemas.microsoft.com/office/drawing/2014/main" id="{2E979B12-D64A-45D4-9ACC-141566D3BD8F}"/>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CB13F3F-1390-F04B-B704-4C3347C809AD}" type="slidenum">
              <a:rPr lang="en-US" sz="1000" smtClean="0">
                <a:solidFill>
                  <a:srgbClr val="004B87"/>
                </a:solidFill>
                <a:latin typeface="Arial" panose="020B0604020202020204" pitchFamily="34" charset="0"/>
                <a:cs typeface="Arial" panose="020B0604020202020204" pitchFamily="34" charset="0"/>
              </a:rPr>
              <a:pPr algn="r"/>
              <a:t>20</a:t>
            </a:fld>
            <a:endParaRPr lang="en-US" sz="1000">
              <a:solidFill>
                <a:srgbClr val="004B87"/>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D231D5D7-1E27-4F5C-99F6-761231512ECF}"/>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21487B-67DA-49D0-AF90-BFADA89080DB}"/>
              </a:ext>
            </a:extLst>
          </p:cNvPr>
          <p:cNvSpPr/>
          <p:nvPr/>
        </p:nvSpPr>
        <p:spPr>
          <a:xfrm>
            <a:off x="7130276" y="2112186"/>
            <a:ext cx="4755292" cy="33189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base">
              <a:lnSpc>
                <a:spcPct val="100000"/>
              </a:lnSpc>
              <a:spcBef>
                <a:spcPct val="0"/>
              </a:spcBef>
              <a:spcAft>
                <a:spcPct val="0"/>
              </a:spcAft>
              <a:buClrTx/>
              <a:buSzTx/>
              <a:buFont typeface="Trebuchet MS" panose="020B0603020202020204" pitchFamily="34" charset="0"/>
              <a:buNone/>
              <a:tabLst/>
              <a:defRPr/>
            </a:pPr>
            <a:r>
              <a:rPr lang="en-US" altLang="en-US" sz="3200"/>
              <a:t>“Driving mail in local communities through products programs and enhancements to generate value and revenue” </a:t>
            </a:r>
            <a:endParaRPr lang="en-US" sz="3200"/>
          </a:p>
        </p:txBody>
      </p:sp>
      <p:sp>
        <p:nvSpPr>
          <p:cNvPr id="12" name="Rectangle 11">
            <a:extLst>
              <a:ext uri="{FF2B5EF4-FFF2-40B4-BE49-F238E27FC236}">
                <a16:creationId xmlns:a16="http://schemas.microsoft.com/office/drawing/2014/main" id="{4FC48B7B-C3C9-4546-B201-4161AD72FE13}"/>
              </a:ext>
            </a:extLst>
          </p:cNvPr>
          <p:cNvSpPr/>
          <p:nvPr/>
        </p:nvSpPr>
        <p:spPr>
          <a:xfrm>
            <a:off x="555093" y="1645448"/>
            <a:ext cx="577516" cy="1347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5">
            <a:extLst>
              <a:ext uri="{FF2B5EF4-FFF2-40B4-BE49-F238E27FC236}">
                <a16:creationId xmlns:a16="http://schemas.microsoft.com/office/drawing/2014/main" id="{74553471-A124-4AE2-8853-2B05779D2FC7}"/>
              </a:ext>
            </a:extLst>
          </p:cNvPr>
          <p:cNvSpPr txBox="1">
            <a:spLocks/>
          </p:cNvSpPr>
          <p:nvPr/>
        </p:nvSpPr>
        <p:spPr>
          <a:xfrm>
            <a:off x="444150" y="452546"/>
            <a:ext cx="5472215" cy="11392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lang="en-US" b="1">
                <a:solidFill>
                  <a:srgbClr val="004287"/>
                </a:solidFill>
                <a:latin typeface="Arial" panose="020B0604020202020204" pitchFamily="34" charset="0"/>
                <a:cs typeface="Arial" panose="020B0604020202020204" pitchFamily="34" charset="0"/>
              </a:rPr>
              <a:t>Strengthening the </a:t>
            </a:r>
            <a:r>
              <a:rPr lang="en-US" b="1" spc="600">
                <a:solidFill>
                  <a:srgbClr val="004287"/>
                </a:solidFill>
                <a:latin typeface="Arial" panose="020B0604020202020204" pitchFamily="34" charset="0"/>
                <a:cs typeface="Arial" panose="020B0604020202020204" pitchFamily="34" charset="0"/>
              </a:rPr>
              <a:t>value of </a:t>
            </a:r>
            <a:r>
              <a:rPr lang="en-US" sz="5000" b="1" spc="600">
                <a:solidFill>
                  <a:srgbClr val="004287"/>
                </a:solidFill>
                <a:latin typeface="Arial Black" panose="020B0A04020102020204" pitchFamily="34" charset="0"/>
                <a:cs typeface="Arial" panose="020B0604020202020204" pitchFamily="34" charset="0"/>
              </a:rPr>
              <a:t>mail</a:t>
            </a:r>
            <a:r>
              <a:rPr lang="en-US" b="1">
                <a:solidFill>
                  <a:srgbClr val="004287"/>
                </a:solidFill>
                <a:latin typeface="Arial Black" panose="020B0A04020102020204" pitchFamily="34" charset="0"/>
                <a:cs typeface="Arial" panose="020B0604020202020204" pitchFamily="34" charset="0"/>
              </a:rPr>
              <a:t> </a:t>
            </a:r>
            <a:endParaRPr kumimoji="0" lang="en-US" b="0" i="0" u="none" strike="noStrike" kern="1200" cap="none" spc="0" normalizeH="0" baseline="30000" noProof="0">
              <a:ln>
                <a:noFill/>
              </a:ln>
              <a:solidFill>
                <a:srgbClr val="004287"/>
              </a:solidFill>
              <a:effectLst/>
              <a:uLnTx/>
              <a:uFillTx/>
              <a:latin typeface="Arial Black" panose="020B0A04020102020204" pitchFamily="34" charset="0"/>
              <a:cs typeface="Arial" panose="020B0604020202020204" pitchFamily="34" charset="0"/>
            </a:endParaRPr>
          </a:p>
        </p:txBody>
      </p:sp>
      <p:sp>
        <p:nvSpPr>
          <p:cNvPr id="24" name="Title 25">
            <a:extLst>
              <a:ext uri="{FF2B5EF4-FFF2-40B4-BE49-F238E27FC236}">
                <a16:creationId xmlns:a16="http://schemas.microsoft.com/office/drawing/2014/main" id="{1AF66065-ACD4-49A3-83E9-572569C41F17}"/>
              </a:ext>
            </a:extLst>
          </p:cNvPr>
          <p:cNvSpPr txBox="1">
            <a:spLocks/>
          </p:cNvSpPr>
          <p:nvPr/>
        </p:nvSpPr>
        <p:spPr>
          <a:xfrm>
            <a:off x="464376" y="2115902"/>
            <a:ext cx="6521907" cy="40318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80000"/>
              </a:lnSpc>
              <a:spcBef>
                <a:spcPts val="0"/>
              </a:spcBef>
              <a:spcAft>
                <a:spcPts val="1200"/>
              </a:spcAft>
              <a:buSzPct val="130000"/>
              <a:buBlip>
                <a:blip r:embed="rId5"/>
              </a:buBlip>
              <a:defRPr/>
            </a:pPr>
            <a:r>
              <a:rPr lang="en-US" sz="1800" b="1" spc="-10">
                <a:solidFill>
                  <a:srgbClr val="004287"/>
                </a:solidFill>
                <a:latin typeface="Arial" panose="020B0604020202020204" pitchFamily="34" charset="0"/>
                <a:ea typeface="Gulim" panose="020B0600000101010101" pitchFamily="34" charset="-127"/>
                <a:cs typeface="Arial" panose="020B0604020202020204" pitchFamily="34" charset="0"/>
              </a:rPr>
              <a:t>Connect Local Mail </a:t>
            </a:r>
            <a:r>
              <a:rPr lang="en-US" sz="1800" spc="-10">
                <a:solidFill>
                  <a:srgbClr val="004287"/>
                </a:solidFill>
                <a:latin typeface="Arial" panose="020B0604020202020204" pitchFamily="34" charset="0"/>
                <a:ea typeface="Gulim" panose="020B0600000101010101" pitchFamily="34" charset="-127"/>
                <a:cs typeface="Arial" panose="020B0604020202020204" pitchFamily="34" charset="0"/>
              </a:rPr>
              <a:t>offers expected same and next day delivery in select locations for sending urgent documents</a:t>
            </a:r>
          </a:p>
          <a:p>
            <a:pPr marL="342900" indent="-342900">
              <a:lnSpc>
                <a:spcPct val="80000"/>
              </a:lnSpc>
              <a:spcBef>
                <a:spcPts val="0"/>
              </a:spcBef>
              <a:spcAft>
                <a:spcPts val="1200"/>
              </a:spcAft>
              <a:buSzPct val="130000"/>
              <a:buBlip>
                <a:blip r:embed="rId5"/>
              </a:buBlip>
              <a:defRPr/>
            </a:pPr>
            <a:r>
              <a:rPr lang="en-US" sz="1800" b="1" spc="-10">
                <a:solidFill>
                  <a:srgbClr val="004287"/>
                </a:solidFill>
                <a:latin typeface="Arial" panose="020B0604020202020204" pitchFamily="34" charset="0"/>
                <a:ea typeface="Gulim" panose="020B0600000101010101" pitchFamily="34" charset="-127"/>
                <a:cs typeface="Arial" panose="020B0604020202020204" pitchFamily="34" charset="0"/>
              </a:rPr>
              <a:t>Every Door Delivery Mail (EDDM) Rollback </a:t>
            </a:r>
            <a:r>
              <a:rPr lang="en-US" sz="1800" spc="-10">
                <a:solidFill>
                  <a:srgbClr val="004287"/>
                </a:solidFill>
                <a:latin typeface="Arial" panose="020B0604020202020204" pitchFamily="34" charset="0"/>
                <a:ea typeface="Gulim" panose="020B0600000101010101" pitchFamily="34" charset="-127"/>
                <a:cs typeface="Arial" panose="020B0604020202020204" pitchFamily="34" charset="0"/>
              </a:rPr>
              <a:t>decreases the price of EDDM-Retail to pre-COVID levels to support rebounding of revenue and volume for the product and small businesses</a:t>
            </a:r>
          </a:p>
          <a:p>
            <a:pPr marL="342900" indent="-342900">
              <a:lnSpc>
                <a:spcPct val="80000"/>
              </a:lnSpc>
              <a:spcBef>
                <a:spcPts val="0"/>
              </a:spcBef>
              <a:spcAft>
                <a:spcPts val="1200"/>
              </a:spcAft>
              <a:buSzPct val="130000"/>
              <a:buBlip>
                <a:blip r:embed="rId5"/>
              </a:buBlip>
              <a:defRPr/>
            </a:pPr>
            <a:r>
              <a:rPr lang="en-US" sz="1800" b="1" spc="-10">
                <a:solidFill>
                  <a:srgbClr val="004287"/>
                </a:solidFill>
                <a:latin typeface="Arial" panose="020B0604020202020204" pitchFamily="34" charset="0"/>
                <a:ea typeface="Gulim" panose="020B0600000101010101" pitchFamily="34" charset="-127"/>
                <a:cs typeface="Arial" panose="020B0604020202020204" pitchFamily="34" charset="0"/>
              </a:rPr>
              <a:t>Plus-One </a:t>
            </a:r>
            <a:r>
              <a:rPr lang="en-US" sz="1800" spc="-10">
                <a:solidFill>
                  <a:srgbClr val="004287"/>
                </a:solidFill>
                <a:latin typeface="Arial" panose="020B0604020202020204" pitchFamily="34" charset="0"/>
                <a:ea typeface="Gulim" panose="020B0600000101010101" pitchFamily="34" charset="-127"/>
                <a:cs typeface="Arial" panose="020B0604020202020204" pitchFamily="34" charset="0"/>
              </a:rPr>
              <a:t>provides the option for customers to add a card to saturation marriage letter mailings</a:t>
            </a:r>
          </a:p>
          <a:p>
            <a:pPr marL="342900" indent="-342900">
              <a:lnSpc>
                <a:spcPct val="80000"/>
              </a:lnSpc>
              <a:spcBef>
                <a:spcPts val="0"/>
              </a:spcBef>
              <a:spcAft>
                <a:spcPts val="1200"/>
              </a:spcAft>
              <a:buSzPct val="130000"/>
              <a:buBlip>
                <a:blip r:embed="rId5"/>
              </a:buBlip>
              <a:defRPr/>
            </a:pPr>
            <a:r>
              <a:rPr lang="en-US" sz="1800" b="1" spc="-10">
                <a:solidFill>
                  <a:srgbClr val="004287"/>
                </a:solidFill>
                <a:latin typeface="Arial" panose="020B0604020202020204" pitchFamily="34" charset="0"/>
                <a:ea typeface="Gulim" panose="020B0600000101010101" pitchFamily="34" charset="-127"/>
                <a:cs typeface="Arial" panose="020B0604020202020204" pitchFamily="34" charset="0"/>
              </a:rPr>
              <a:t>First-Class commercial large size postcard </a:t>
            </a:r>
            <a:r>
              <a:rPr lang="en-US" sz="1800" spc="-10">
                <a:solidFill>
                  <a:srgbClr val="004287"/>
                </a:solidFill>
                <a:latin typeface="Arial" panose="020B0604020202020204" pitchFamily="34" charset="0"/>
                <a:ea typeface="Gulim" panose="020B0600000101010101" pitchFamily="34" charset="-127"/>
                <a:cs typeface="Arial" panose="020B0604020202020204" pitchFamily="34" charset="0"/>
              </a:rPr>
              <a:t>provides more space for messaging and other design elements while maintaining the delivery speed of First-Class mail</a:t>
            </a:r>
          </a:p>
          <a:p>
            <a:pPr marL="342900" indent="-342900">
              <a:lnSpc>
                <a:spcPct val="80000"/>
              </a:lnSpc>
              <a:spcBef>
                <a:spcPts val="0"/>
              </a:spcBef>
              <a:spcAft>
                <a:spcPts val="1200"/>
              </a:spcAft>
              <a:buSzPct val="130000"/>
              <a:buBlip>
                <a:blip r:embed="rId5"/>
              </a:buBlip>
              <a:defRPr/>
            </a:pPr>
            <a:r>
              <a:rPr lang="en-US" sz="1800" b="1" spc="-10">
                <a:solidFill>
                  <a:srgbClr val="004287"/>
                </a:solidFill>
                <a:latin typeface="Arial" panose="020B0604020202020204" pitchFamily="34" charset="0"/>
                <a:ea typeface="Gulim" panose="020B0600000101010101" pitchFamily="34" charset="-127"/>
                <a:cs typeface="Arial" panose="020B0604020202020204" pitchFamily="34" charset="0"/>
              </a:rPr>
              <a:t>Promotions</a:t>
            </a:r>
            <a:r>
              <a:rPr lang="en-US" sz="1800" spc="-10">
                <a:solidFill>
                  <a:srgbClr val="004287"/>
                </a:solidFill>
                <a:latin typeface="Arial" panose="020B0604020202020204" pitchFamily="34" charset="0"/>
                <a:ea typeface="Gulim" panose="020B0600000101010101" pitchFamily="34" charset="-127"/>
                <a:cs typeface="Arial" panose="020B0604020202020204" pitchFamily="34" charset="0"/>
              </a:rPr>
              <a:t> encourage marketers, printers, and mailers to try out new technology and print techniques driving higher engagement and responses increasing the return on investment</a:t>
            </a:r>
          </a:p>
        </p:txBody>
      </p:sp>
    </p:spTree>
    <p:extLst>
      <p:ext uri="{BB962C8B-B14F-4D97-AF65-F5344CB8AC3E}">
        <p14:creationId xmlns:p14="http://schemas.microsoft.com/office/powerpoint/2010/main" val="2252345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54D971D-E1BE-41D6-9C98-61FD2033CE7C}"/>
              </a:ext>
            </a:extLst>
          </p:cNvPr>
          <p:cNvSpPr/>
          <p:nvPr/>
        </p:nvSpPr>
        <p:spPr>
          <a:xfrm>
            <a:off x="1" y="0"/>
            <a:ext cx="12192000" cy="617999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93653E2-BCBF-4DF5-B587-99F4856E7AD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38" name="Slide Number Placeholder 11">
            <a:extLst>
              <a:ext uri="{FF2B5EF4-FFF2-40B4-BE49-F238E27FC236}">
                <a16:creationId xmlns:a16="http://schemas.microsoft.com/office/drawing/2014/main" id="{09C6C6C9-0377-49A3-8D05-71943F608168}"/>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CB13F3F-1390-F04B-B704-4C3347C809AD}" type="slidenum">
              <a:rPr lang="en-US" sz="1000" smtClean="0">
                <a:solidFill>
                  <a:srgbClr val="004B87"/>
                </a:solidFill>
                <a:latin typeface="Arial" panose="020B0604020202020204" pitchFamily="34" charset="0"/>
                <a:cs typeface="Arial" panose="020B0604020202020204" pitchFamily="34" charset="0"/>
              </a:rPr>
              <a:pPr algn="r"/>
              <a:t>21</a:t>
            </a:fld>
            <a:endParaRPr lang="en-US" sz="1000">
              <a:solidFill>
                <a:srgbClr val="004B87"/>
              </a:solidFill>
              <a:latin typeface="Arial" panose="020B060402020202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8747FE9-241B-4B25-88F1-7FE933A49268}"/>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341EFF58-D275-47FA-AE8A-43696FE872F0}"/>
              </a:ext>
            </a:extLst>
          </p:cNvPr>
          <p:cNvPicPr>
            <a:picLocks noChangeAspect="1"/>
          </p:cNvPicPr>
          <p:nvPr/>
        </p:nvPicPr>
        <p:blipFill rotWithShape="1">
          <a:blip r:embed="rId4"/>
          <a:srcRect b="35789"/>
          <a:stretch/>
        </p:blipFill>
        <p:spPr>
          <a:xfrm>
            <a:off x="6980420" y="538480"/>
            <a:ext cx="4975968" cy="3868375"/>
          </a:xfrm>
          <a:prstGeom prst="rect">
            <a:avLst/>
          </a:prstGeom>
        </p:spPr>
      </p:pic>
      <p:sp>
        <p:nvSpPr>
          <p:cNvPr id="34" name="TextBox 33">
            <a:extLst>
              <a:ext uri="{FF2B5EF4-FFF2-40B4-BE49-F238E27FC236}">
                <a16:creationId xmlns:a16="http://schemas.microsoft.com/office/drawing/2014/main" id="{4C1DF189-4864-4DF0-893B-270C1BBFF722}"/>
              </a:ext>
            </a:extLst>
          </p:cNvPr>
          <p:cNvSpPr txBox="1"/>
          <p:nvPr/>
        </p:nvSpPr>
        <p:spPr>
          <a:xfrm>
            <a:off x="6931860" y="4613408"/>
            <a:ext cx="1147036" cy="400302"/>
          </a:xfrm>
          <a:prstGeom prst="rect">
            <a:avLst/>
          </a:prstGeom>
          <a:noFill/>
        </p:spPr>
        <p:txBody>
          <a:bodyPr wrap="square" rtlCol="0">
            <a:spAutoFit/>
          </a:bodyPr>
          <a:lstStyle/>
          <a:p>
            <a:pPr defTabSz="914372">
              <a:lnSpc>
                <a:spcPct val="70000"/>
              </a:lnSpc>
            </a:pPr>
            <a:r>
              <a:rPr lang="en-US" sz="2800" b="1">
                <a:solidFill>
                  <a:srgbClr val="1A4487"/>
                </a:solidFill>
                <a:latin typeface="Arial Regular"/>
              </a:rPr>
              <a:t>Key:</a:t>
            </a:r>
          </a:p>
        </p:txBody>
      </p:sp>
      <p:grpSp>
        <p:nvGrpSpPr>
          <p:cNvPr id="35" name="Group 34">
            <a:extLst>
              <a:ext uri="{FF2B5EF4-FFF2-40B4-BE49-F238E27FC236}">
                <a16:creationId xmlns:a16="http://schemas.microsoft.com/office/drawing/2014/main" id="{2F3130EB-DEF1-4C34-B2FB-2B92EC252C54}"/>
              </a:ext>
            </a:extLst>
          </p:cNvPr>
          <p:cNvGrpSpPr/>
          <p:nvPr/>
        </p:nvGrpSpPr>
        <p:grpSpPr>
          <a:xfrm>
            <a:off x="8078896" y="4639170"/>
            <a:ext cx="2763702" cy="1284659"/>
            <a:chOff x="8784164" y="211631"/>
            <a:chExt cx="2763702" cy="1284659"/>
          </a:xfrm>
        </p:grpSpPr>
        <p:grpSp>
          <p:nvGrpSpPr>
            <p:cNvPr id="36" name="Group 35">
              <a:extLst>
                <a:ext uri="{FF2B5EF4-FFF2-40B4-BE49-F238E27FC236}">
                  <a16:creationId xmlns:a16="http://schemas.microsoft.com/office/drawing/2014/main" id="{8CC9DAED-BF1D-420A-9AA3-DFA7735C7037}"/>
                </a:ext>
              </a:extLst>
            </p:cNvPr>
            <p:cNvGrpSpPr/>
            <p:nvPr/>
          </p:nvGrpSpPr>
          <p:grpSpPr>
            <a:xfrm>
              <a:off x="8784164" y="211631"/>
              <a:ext cx="2713568" cy="338554"/>
              <a:chOff x="8784164" y="211631"/>
              <a:chExt cx="2713568" cy="338554"/>
            </a:xfrm>
          </p:grpSpPr>
          <p:sp>
            <p:nvSpPr>
              <p:cNvPr id="46" name="Oval 45">
                <a:extLst>
                  <a:ext uri="{FF2B5EF4-FFF2-40B4-BE49-F238E27FC236}">
                    <a16:creationId xmlns:a16="http://schemas.microsoft.com/office/drawing/2014/main" id="{32D7DB1A-B70D-4FDD-B0B7-12AFB16EA0D7}"/>
                  </a:ext>
                </a:extLst>
              </p:cNvPr>
              <p:cNvSpPr/>
              <p:nvPr/>
            </p:nvSpPr>
            <p:spPr>
              <a:xfrm>
                <a:off x="8784164" y="227959"/>
                <a:ext cx="324072" cy="314094"/>
              </a:xfrm>
              <a:prstGeom prst="ellipse">
                <a:avLst/>
              </a:prstGeom>
              <a:solidFill>
                <a:srgbClr val="004E7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6484EC1-1EE8-49B2-AFB9-DB710178FEEB}"/>
                  </a:ext>
                </a:extLst>
              </p:cNvPr>
              <p:cNvSpPr txBox="1"/>
              <p:nvPr/>
            </p:nvSpPr>
            <p:spPr>
              <a:xfrm>
                <a:off x="9133694" y="211631"/>
                <a:ext cx="2364038" cy="338554"/>
              </a:xfrm>
              <a:prstGeom prst="rect">
                <a:avLst/>
              </a:prstGeom>
              <a:noFill/>
            </p:spPr>
            <p:txBody>
              <a:bodyPr wrap="square" rtlCol="0">
                <a:spAutoFit/>
              </a:bodyPr>
              <a:lstStyle/>
              <a:p>
                <a:r>
                  <a:rPr lang="en-US" sz="1600" b="1">
                    <a:solidFill>
                      <a:srgbClr val="004287"/>
                    </a:solidFill>
                    <a:latin typeface="Arial" panose="020B0604020202020204" pitchFamily="34" charset="0"/>
                    <a:cs typeface="Arial" panose="020B0604020202020204" pitchFamily="34" charset="0"/>
                  </a:rPr>
                  <a:t>Wave 1 – completed</a:t>
                </a:r>
              </a:p>
            </p:txBody>
          </p:sp>
        </p:grpSp>
        <p:grpSp>
          <p:nvGrpSpPr>
            <p:cNvPr id="40" name="Group 39">
              <a:extLst>
                <a:ext uri="{FF2B5EF4-FFF2-40B4-BE49-F238E27FC236}">
                  <a16:creationId xmlns:a16="http://schemas.microsoft.com/office/drawing/2014/main" id="{33ACBA23-A298-4272-A478-5274BAD72585}"/>
                </a:ext>
              </a:extLst>
            </p:cNvPr>
            <p:cNvGrpSpPr/>
            <p:nvPr/>
          </p:nvGrpSpPr>
          <p:grpSpPr>
            <a:xfrm>
              <a:off x="8784164" y="684684"/>
              <a:ext cx="2710754" cy="338554"/>
              <a:chOff x="8786978" y="613051"/>
              <a:chExt cx="2710754" cy="338554"/>
            </a:xfrm>
          </p:grpSpPr>
          <p:sp>
            <p:nvSpPr>
              <p:cNvPr id="44" name="Oval 43">
                <a:extLst>
                  <a:ext uri="{FF2B5EF4-FFF2-40B4-BE49-F238E27FC236}">
                    <a16:creationId xmlns:a16="http://schemas.microsoft.com/office/drawing/2014/main" id="{883F7AEA-A326-40AB-966F-DD21A6E7FE39}"/>
                  </a:ext>
                </a:extLst>
              </p:cNvPr>
              <p:cNvSpPr/>
              <p:nvPr/>
            </p:nvSpPr>
            <p:spPr>
              <a:xfrm>
                <a:off x="8786978" y="621215"/>
                <a:ext cx="324072" cy="314094"/>
              </a:xfrm>
              <a:prstGeom prst="ellipse">
                <a:avLst/>
              </a:prstGeom>
              <a:solidFill>
                <a:srgbClr val="559D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853FDA7B-4091-4C1A-99D5-BCCA66A13823}"/>
                  </a:ext>
                </a:extLst>
              </p:cNvPr>
              <p:cNvSpPr txBox="1"/>
              <p:nvPr/>
            </p:nvSpPr>
            <p:spPr>
              <a:xfrm>
                <a:off x="9136508" y="613051"/>
                <a:ext cx="2361224" cy="338554"/>
              </a:xfrm>
              <a:prstGeom prst="rect">
                <a:avLst/>
              </a:prstGeom>
              <a:noFill/>
            </p:spPr>
            <p:txBody>
              <a:bodyPr wrap="square" rtlCol="0">
                <a:spAutoFit/>
              </a:bodyPr>
              <a:lstStyle/>
              <a:p>
                <a:r>
                  <a:rPr lang="en-US" sz="1600" b="1">
                    <a:solidFill>
                      <a:srgbClr val="004287"/>
                    </a:solidFill>
                    <a:latin typeface="Arial" panose="020B0604020202020204" pitchFamily="34" charset="0"/>
                    <a:cs typeface="Arial" panose="020B0604020202020204" pitchFamily="34" charset="0"/>
                  </a:rPr>
                  <a:t>Wave 2 – completed</a:t>
                </a:r>
              </a:p>
            </p:txBody>
          </p:sp>
        </p:grpSp>
        <p:grpSp>
          <p:nvGrpSpPr>
            <p:cNvPr id="41" name="Group 40">
              <a:extLst>
                <a:ext uri="{FF2B5EF4-FFF2-40B4-BE49-F238E27FC236}">
                  <a16:creationId xmlns:a16="http://schemas.microsoft.com/office/drawing/2014/main" id="{CCA3C107-D976-4884-866F-E72C55BF4FB6}"/>
                </a:ext>
              </a:extLst>
            </p:cNvPr>
            <p:cNvGrpSpPr/>
            <p:nvPr/>
          </p:nvGrpSpPr>
          <p:grpSpPr>
            <a:xfrm>
              <a:off x="8784164" y="1157736"/>
              <a:ext cx="2763702" cy="338554"/>
              <a:chOff x="8809622" y="1059763"/>
              <a:chExt cx="2763702" cy="338554"/>
            </a:xfrm>
          </p:grpSpPr>
          <p:sp>
            <p:nvSpPr>
              <p:cNvPr id="42" name="Oval 41">
                <a:extLst>
                  <a:ext uri="{FF2B5EF4-FFF2-40B4-BE49-F238E27FC236}">
                    <a16:creationId xmlns:a16="http://schemas.microsoft.com/office/drawing/2014/main" id="{4CF54F1A-817C-4CB0-B0E2-7B13F36BE825}"/>
                  </a:ext>
                </a:extLst>
              </p:cNvPr>
              <p:cNvSpPr/>
              <p:nvPr/>
            </p:nvSpPr>
            <p:spPr>
              <a:xfrm>
                <a:off x="8809622" y="1081535"/>
                <a:ext cx="324072" cy="314094"/>
              </a:xfrm>
              <a:prstGeom prst="ellipse">
                <a:avLst/>
              </a:prstGeom>
              <a:solidFill>
                <a:srgbClr val="B4C9E3"/>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A059D40-12F0-4A28-83AA-9635A4BD9AD3}"/>
                  </a:ext>
                </a:extLst>
              </p:cNvPr>
              <p:cNvSpPr txBox="1"/>
              <p:nvPr/>
            </p:nvSpPr>
            <p:spPr>
              <a:xfrm>
                <a:off x="9159152" y="1059763"/>
                <a:ext cx="2414172" cy="338554"/>
              </a:xfrm>
              <a:prstGeom prst="rect">
                <a:avLst/>
              </a:prstGeom>
              <a:noFill/>
            </p:spPr>
            <p:txBody>
              <a:bodyPr wrap="square" rtlCol="0">
                <a:spAutoFit/>
              </a:bodyPr>
              <a:lstStyle/>
              <a:p>
                <a:r>
                  <a:rPr lang="en-US" sz="1600" b="1">
                    <a:solidFill>
                      <a:srgbClr val="004287"/>
                    </a:solidFill>
                    <a:latin typeface="Arial" panose="020B0604020202020204" pitchFamily="34" charset="0"/>
                    <a:cs typeface="Arial" panose="020B0604020202020204" pitchFamily="34" charset="0"/>
                  </a:rPr>
                  <a:t>Wave 3 – in progress</a:t>
                </a:r>
              </a:p>
            </p:txBody>
          </p:sp>
        </p:grpSp>
      </p:grpSp>
      <p:sp>
        <p:nvSpPr>
          <p:cNvPr id="25" name="Title 25">
            <a:extLst>
              <a:ext uri="{FF2B5EF4-FFF2-40B4-BE49-F238E27FC236}">
                <a16:creationId xmlns:a16="http://schemas.microsoft.com/office/drawing/2014/main" id="{F8BC02AE-0BFB-4DFC-A95F-6DE7DBCD2F91}"/>
              </a:ext>
            </a:extLst>
          </p:cNvPr>
          <p:cNvSpPr txBox="1">
            <a:spLocks/>
          </p:cNvSpPr>
          <p:nvPr/>
        </p:nvSpPr>
        <p:spPr>
          <a:xfrm>
            <a:off x="703751" y="2780813"/>
            <a:ext cx="6145543" cy="33547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Bef>
                <a:spcPts val="0"/>
              </a:spcBef>
              <a:spcAft>
                <a:spcPts val="800"/>
              </a:spcAft>
              <a:defRPr/>
            </a:pPr>
            <a:r>
              <a:rPr lang="en-US" sz="1600" dirty="0">
                <a:solidFill>
                  <a:srgbClr val="004287"/>
                </a:solidFill>
                <a:latin typeface="Arial" panose="020B0604020202020204" pitchFamily="34" charset="0"/>
                <a:cs typeface="Arial" panose="020B0604020202020204" pitchFamily="34" charset="0"/>
              </a:rPr>
              <a:t>The USPS Connect™ Local program offers new, affordable package and document delivery options for small to mid-sized businesses. The program </a:t>
            </a:r>
            <a:r>
              <a:rPr lang="en-US" sz="1600">
                <a:solidFill>
                  <a:srgbClr val="004287"/>
                </a:solidFill>
                <a:latin typeface="Arial" panose="020B0604020202020204" pitchFamily="34" charset="0"/>
                <a:cs typeface="Arial" panose="020B0604020202020204" pitchFamily="34" charset="0"/>
              </a:rPr>
              <a:t>is currently available </a:t>
            </a:r>
            <a:r>
              <a:rPr lang="en-US" sz="1600" dirty="0">
                <a:solidFill>
                  <a:srgbClr val="004287"/>
                </a:solidFill>
                <a:latin typeface="Arial" panose="020B0604020202020204" pitchFamily="34" charset="0"/>
                <a:cs typeface="Arial" panose="020B0604020202020204" pitchFamily="34" charset="0"/>
              </a:rPr>
              <a:t>in 48 states and will be in all 50 by the end of September.</a:t>
            </a:r>
          </a:p>
          <a:p>
            <a:pPr lvl="0">
              <a:lnSpc>
                <a:spcPct val="80000"/>
              </a:lnSpc>
              <a:spcBef>
                <a:spcPts val="0"/>
              </a:spcBef>
              <a:spcAft>
                <a:spcPts val="800"/>
              </a:spcAft>
              <a:defRPr/>
            </a:pPr>
            <a:r>
              <a:rPr lang="en-US" sz="1600" dirty="0">
                <a:solidFill>
                  <a:srgbClr val="004287"/>
                </a:solidFill>
                <a:latin typeface="Arial" panose="020B0604020202020204" pitchFamily="34" charset="0"/>
                <a:cs typeface="Arial" panose="020B0604020202020204" pitchFamily="34" charset="0"/>
              </a:rPr>
              <a:t>More than 8,120 customers have registered so far, and we are running a Connect Local Mail Market Test in conjunction with the rollout. </a:t>
            </a:r>
          </a:p>
          <a:p>
            <a:pPr lvl="0">
              <a:lnSpc>
                <a:spcPct val="80000"/>
              </a:lnSpc>
              <a:spcBef>
                <a:spcPts val="0"/>
              </a:spcBef>
              <a:spcAft>
                <a:spcPts val="800"/>
              </a:spcAft>
              <a:defRPr/>
            </a:pPr>
            <a:r>
              <a:rPr lang="en-US" sz="1600" dirty="0">
                <a:solidFill>
                  <a:srgbClr val="004287"/>
                </a:solidFill>
                <a:latin typeface="Arial" panose="020B0604020202020204" pitchFamily="34" charset="0"/>
                <a:cs typeface="Arial" panose="020B0604020202020204" pitchFamily="34" charset="0"/>
              </a:rPr>
              <a:t>The USPS Connect™ Regional has garnered more than $800 million in revenue through increase package volumes by offering direct access for mid-to-large shippers. The program also launched its eCommerce platform for shipping integration. </a:t>
            </a:r>
          </a:p>
          <a:p>
            <a:pPr lvl="0">
              <a:lnSpc>
                <a:spcPct val="80000"/>
              </a:lnSpc>
              <a:spcBef>
                <a:spcPts val="0"/>
              </a:spcBef>
              <a:spcAft>
                <a:spcPts val="800"/>
              </a:spcAft>
              <a:defRPr/>
            </a:pPr>
            <a:r>
              <a:rPr lang="en-US" sz="1600" dirty="0">
                <a:solidFill>
                  <a:srgbClr val="004287"/>
                </a:solidFill>
                <a:latin typeface="Arial" panose="020B0604020202020204" pitchFamily="34" charset="0"/>
                <a:cs typeface="Arial" panose="020B0604020202020204" pitchFamily="34" charset="0"/>
              </a:rPr>
              <a:t>The DFA Plan projects $24 billion in net revenue growth, and the USPS Connect program is slated to be one of the contributors of revenue and growth in addition to positioning us as the preferred delivery service provider.</a:t>
            </a:r>
          </a:p>
        </p:txBody>
      </p:sp>
      <p:sp>
        <p:nvSpPr>
          <p:cNvPr id="29" name="Rectangle 28">
            <a:extLst>
              <a:ext uri="{FF2B5EF4-FFF2-40B4-BE49-F238E27FC236}">
                <a16:creationId xmlns:a16="http://schemas.microsoft.com/office/drawing/2014/main" id="{9F5963EE-48E6-4CF6-86F4-9F902ED8FCF4}"/>
              </a:ext>
            </a:extLst>
          </p:cNvPr>
          <p:cNvSpPr/>
          <p:nvPr/>
        </p:nvSpPr>
        <p:spPr>
          <a:xfrm>
            <a:off x="770756" y="2550661"/>
            <a:ext cx="577516" cy="1347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E0EC55DB-1F6C-4067-9955-5EEF60DFF80D}"/>
              </a:ext>
            </a:extLst>
          </p:cNvPr>
          <p:cNvGrpSpPr/>
          <p:nvPr/>
        </p:nvGrpSpPr>
        <p:grpSpPr>
          <a:xfrm>
            <a:off x="660206" y="614598"/>
            <a:ext cx="6103188" cy="1923475"/>
            <a:chOff x="660206" y="358784"/>
            <a:chExt cx="6103188" cy="1923475"/>
          </a:xfrm>
        </p:grpSpPr>
        <p:sp>
          <p:nvSpPr>
            <p:cNvPr id="31" name="Title 25">
              <a:extLst>
                <a:ext uri="{FF2B5EF4-FFF2-40B4-BE49-F238E27FC236}">
                  <a16:creationId xmlns:a16="http://schemas.microsoft.com/office/drawing/2014/main" id="{F912C617-D961-4B95-81EE-82A2AC59476F}"/>
                </a:ext>
              </a:extLst>
            </p:cNvPr>
            <p:cNvSpPr txBox="1">
              <a:spLocks/>
            </p:cNvSpPr>
            <p:nvPr/>
          </p:nvSpPr>
          <p:spPr>
            <a:xfrm>
              <a:off x="660206" y="1589249"/>
              <a:ext cx="6103188" cy="6930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80000"/>
                </a:lnSpc>
                <a:spcBef>
                  <a:spcPts val="0"/>
                </a:spcBef>
                <a:defRPr/>
              </a:pPr>
              <a:r>
                <a:rPr lang="en-US" sz="4800" b="1">
                  <a:solidFill>
                    <a:srgbClr val="004287"/>
                  </a:solidFill>
                  <a:latin typeface="Arial" panose="020B0604020202020204" pitchFamily="34" charset="0"/>
                  <a:cs typeface="Arial" panose="020B0604020202020204" pitchFamily="34" charset="0"/>
                </a:rPr>
                <a:t>USPS </a:t>
              </a:r>
              <a:r>
                <a:rPr lang="en-US" sz="4800" b="1">
                  <a:solidFill>
                    <a:srgbClr val="004287"/>
                  </a:solidFill>
                  <a:latin typeface="Arial Black" panose="020B0A04020102020204" pitchFamily="34" charset="0"/>
                  <a:cs typeface="Arial" panose="020B0604020202020204" pitchFamily="34" charset="0"/>
                </a:rPr>
                <a:t>CONNECT</a:t>
              </a:r>
              <a:r>
                <a:rPr lang="en-US" sz="4800" b="1" baseline="30000">
                  <a:solidFill>
                    <a:srgbClr val="004287"/>
                  </a:solidFill>
                  <a:latin typeface="Arial" panose="020B0604020202020204" pitchFamily="34" charset="0"/>
                  <a:cs typeface="Arial" panose="020B0604020202020204" pitchFamily="34" charset="0"/>
                </a:rPr>
                <a:t>TM</a:t>
              </a:r>
              <a:endParaRPr kumimoji="0" lang="en-US" sz="4000" b="0" i="0" u="none" strike="noStrike" kern="1200" cap="none" spc="0" normalizeH="0" baseline="3000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32" name="TextBox 31">
              <a:extLst>
                <a:ext uri="{FF2B5EF4-FFF2-40B4-BE49-F238E27FC236}">
                  <a16:creationId xmlns:a16="http://schemas.microsoft.com/office/drawing/2014/main" id="{D2CAD0A4-7417-4B17-B4A9-C7A1FD30AA64}"/>
                </a:ext>
              </a:extLst>
            </p:cNvPr>
            <p:cNvSpPr txBox="1"/>
            <p:nvPr/>
          </p:nvSpPr>
          <p:spPr>
            <a:xfrm>
              <a:off x="660206" y="358784"/>
              <a:ext cx="6103188" cy="1261884"/>
            </a:xfrm>
            <a:prstGeom prst="rect">
              <a:avLst/>
            </a:prstGeom>
            <a:noFill/>
          </p:spPr>
          <p:txBody>
            <a:bodyPr wrap="square">
              <a:spAutoFit/>
            </a:bodyPr>
            <a:lstStyle/>
            <a:p>
              <a:pPr>
                <a:lnSpc>
                  <a:spcPct val="80000"/>
                </a:lnSpc>
              </a:pPr>
              <a:r>
                <a:rPr kumimoji="0" lang="en-US" sz="40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 bold approach </a:t>
              </a:r>
            </a:p>
            <a:p>
              <a:pPr>
                <a:lnSpc>
                  <a:spcPct val="80000"/>
                </a:lnSpc>
              </a:pPr>
              <a:r>
                <a:rPr kumimoji="0" lang="en-US" sz="40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to </a:t>
              </a:r>
              <a:r>
                <a:rPr kumimoji="0" lang="en-US" sz="55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growth,</a:t>
              </a:r>
              <a:r>
                <a:rPr kumimoji="0" lang="en-US" sz="40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endParaRPr lang="en-US"/>
            </a:p>
          </p:txBody>
        </p:sp>
      </p:grpSp>
    </p:spTree>
    <p:extLst>
      <p:ext uri="{BB962C8B-B14F-4D97-AF65-F5344CB8AC3E}">
        <p14:creationId xmlns:p14="http://schemas.microsoft.com/office/powerpoint/2010/main" val="1025275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E318174-84B7-4E24-AF25-B82937398942}"/>
              </a:ext>
            </a:extLst>
          </p:cNvPr>
          <p:cNvSpPr/>
          <p:nvPr/>
        </p:nvSpPr>
        <p:spPr>
          <a:xfrm>
            <a:off x="-2991" y="8724"/>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FE1BF2A-EC11-4D2E-A2E7-ED0C754F0EA4}"/>
              </a:ext>
            </a:extLst>
          </p:cNvPr>
          <p:cNvSpPr/>
          <p:nvPr/>
        </p:nvSpPr>
        <p:spPr>
          <a:xfrm>
            <a:off x="1" y="0"/>
            <a:ext cx="12192000" cy="620126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E525478-12EF-4FB4-89CE-11CE10CF5710}"/>
              </a:ext>
            </a:extLst>
          </p:cNvPr>
          <p:cNvSpPr/>
          <p:nvPr/>
        </p:nvSpPr>
        <p:spPr>
          <a:xfrm>
            <a:off x="1" y="0"/>
            <a:ext cx="12192000" cy="617999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5E78CF-2CD5-436B-877A-F57217042FD9}"/>
              </a:ext>
            </a:extLst>
          </p:cNvPr>
          <p:cNvSpPr/>
          <p:nvPr/>
        </p:nvSpPr>
        <p:spPr>
          <a:xfrm>
            <a:off x="0" y="252543"/>
            <a:ext cx="274320" cy="96525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2">
            <a:extLst>
              <a:ext uri="{FF2B5EF4-FFF2-40B4-BE49-F238E27FC236}">
                <a16:creationId xmlns:a16="http://schemas.microsoft.com/office/drawing/2014/main" id="{8FF03A53-08A0-41A4-AB3D-DC63661FA9F2}"/>
              </a:ext>
            </a:extLst>
          </p:cNvPr>
          <p:cNvSpPr txBox="1">
            <a:spLocks/>
          </p:cNvSpPr>
          <p:nvPr/>
        </p:nvSpPr>
        <p:spPr>
          <a:xfrm>
            <a:off x="272042" y="406300"/>
            <a:ext cx="1167611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Why </a:t>
            </a:r>
            <a:r>
              <a:rPr kumimoji="0" lang="en-US" sz="36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USPS Connect™ Local </a:t>
            </a:r>
            <a:r>
              <a:rPr kumimoji="0" lang="en-US" sz="3600" b="0"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is good for your business.</a:t>
            </a:r>
          </a:p>
        </p:txBody>
      </p:sp>
      <p:sp>
        <p:nvSpPr>
          <p:cNvPr id="10" name="Rectangle 9">
            <a:hlinkClick r:id="rId3"/>
            <a:extLst>
              <a:ext uri="{FF2B5EF4-FFF2-40B4-BE49-F238E27FC236}">
                <a16:creationId xmlns:a16="http://schemas.microsoft.com/office/drawing/2014/main" id="{A86A5447-59D9-4DE3-8BAA-D37CB855F049}"/>
              </a:ext>
            </a:extLst>
          </p:cNvPr>
          <p:cNvSpPr/>
          <p:nvPr/>
        </p:nvSpPr>
        <p:spPr>
          <a:xfrm>
            <a:off x="9486900" y="4318000"/>
            <a:ext cx="14605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object 6">
            <a:extLst>
              <a:ext uri="{FF2B5EF4-FFF2-40B4-BE49-F238E27FC236}">
                <a16:creationId xmlns:a16="http://schemas.microsoft.com/office/drawing/2014/main" id="{445BDD1A-F5D0-431A-9B67-4AAFA9B9430F}"/>
              </a:ext>
            </a:extLst>
          </p:cNvPr>
          <p:cNvSpPr txBox="1"/>
          <p:nvPr/>
        </p:nvSpPr>
        <p:spPr>
          <a:xfrm>
            <a:off x="326058" y="1530715"/>
            <a:ext cx="1906303" cy="1969706"/>
          </a:xfrm>
          <a:prstGeom prst="rect">
            <a:avLst/>
          </a:prstGeom>
        </p:spPr>
        <p:txBody>
          <a:bodyPr vert="horz" wrap="square" lIns="0" tIns="12700" rIns="0" bIns="0" rtlCol="0">
            <a:spAutoFit/>
          </a:bodyPr>
          <a:lstStyle/>
          <a:p>
            <a:pPr marL="31750" marR="19939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Meet customer  demand.</a:t>
            </a:r>
            <a:endParaRPr kumimoji="0"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00000"/>
              </a:lnSpc>
              <a:spcBef>
                <a:spcPts val="1580"/>
              </a:spcBef>
              <a:spcAft>
                <a:spcPts val="0"/>
              </a:spcAft>
              <a:buClrTx/>
              <a:buSzTx/>
              <a:buFontTx/>
              <a:buNone/>
              <a:tabLst/>
              <a:defRPr/>
            </a:pP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Provides</a:t>
            </a:r>
            <a:r>
              <a:rPr kumimoji="0" sz="1400" b="0" i="0" u="none" strike="noStrike" kern="1200" cap="none" spc="-4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2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new,</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700" marR="5080" lvl="0" indent="0" algn="l" defTabSz="914400" rtl="0" eaLnBrk="1" fontAlgn="auto" latinLnBrk="0" hangingPunct="1">
              <a:lnSpc>
                <a:spcPct val="114599"/>
              </a:lnSpc>
              <a:spcBef>
                <a:spcPts val="0"/>
              </a:spcBef>
              <a:spcAft>
                <a:spcPts val="0"/>
              </a:spcAft>
              <a:buClrTx/>
              <a:buSzTx/>
              <a:buFontTx/>
              <a:buNone/>
              <a:tabLst/>
              <a:defRPr/>
            </a:pP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cost-effective</a:t>
            </a:r>
            <a:r>
              <a:rPr kumimoji="0" sz="1400" b="0" i="0" u="none" strike="noStrike" kern="1200" cap="none" spc="-6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ways  </a:t>
            </a:r>
            <a:endPar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a:p>
            <a:pPr marL="12700" marR="5080" lvl="0" indent="0" algn="l" defTabSz="914400" rtl="0" eaLnBrk="1" fontAlgn="auto" latinLnBrk="0" hangingPunct="1">
              <a:lnSpc>
                <a:spcPct val="114599"/>
              </a:lnSpc>
              <a:spcBef>
                <a:spcPts val="0"/>
              </a:spcBef>
              <a:spcAft>
                <a:spcPts val="0"/>
              </a:spcAft>
              <a:buClrTx/>
              <a:buSzTx/>
              <a:buFontTx/>
              <a:buNone/>
              <a:tabLst/>
              <a:defRPr/>
            </a:pP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to meet customer </a:t>
            </a: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demand for </a:t>
            </a:r>
            <a:b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b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fast </a:t>
            </a:r>
            <a:r>
              <a:rPr kumimoji="0" sz="1400" b="0" i="0" u="none" strike="noStrike" kern="1200" cap="none" spc="-1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delivery.</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bject 7">
            <a:extLst>
              <a:ext uri="{FF2B5EF4-FFF2-40B4-BE49-F238E27FC236}">
                <a16:creationId xmlns:a16="http://schemas.microsoft.com/office/drawing/2014/main" id="{30D1A2C5-A778-40C0-A93B-0AC932577E6C}"/>
              </a:ext>
            </a:extLst>
          </p:cNvPr>
          <p:cNvSpPr txBox="1"/>
          <p:nvPr/>
        </p:nvSpPr>
        <p:spPr>
          <a:xfrm>
            <a:off x="2325041" y="1530715"/>
            <a:ext cx="1774720" cy="1715791"/>
          </a:xfrm>
          <a:prstGeom prst="rect">
            <a:avLst/>
          </a:prstGeom>
        </p:spPr>
        <p:txBody>
          <a:bodyPr vert="horz" wrap="square" lIns="0" tIns="12700" rIns="0" bIns="0" rtlCol="0">
            <a:spAutoFit/>
          </a:bodyPr>
          <a:lstStyle/>
          <a:p>
            <a:pPr marL="38100" marR="854075" lvl="0" indent="0" algn="l" defTabSz="914400" rtl="0" eaLnBrk="1" fontAlgn="auto" latinLnBrk="0" hangingPunct="1">
              <a:lnSpc>
                <a:spcPct val="114599"/>
              </a:lnSpc>
              <a:spcBef>
                <a:spcPts val="100"/>
              </a:spcBef>
              <a:spcAft>
                <a:spcPts val="0"/>
              </a:spcAft>
              <a:buClrTx/>
              <a:buSzTx/>
              <a:buFontTx/>
              <a:buNone/>
              <a:tabLst/>
              <a:defRPr/>
            </a:pPr>
            <a:r>
              <a:rPr kumimoji="0" lang="en-US"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Fast delivery.</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lang="en-US"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Offers </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expected </a:t>
            </a:r>
            <a:r>
              <a:rPr kumimoji="0" lang="en-US"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same-day</a:t>
            </a:r>
            <a:r>
              <a:rPr kumimoji="0" lang="en-US" sz="1400" b="0" i="0" u="none" strike="noStrike" kern="1200" cap="none" spc="-5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or</a:t>
            </a:r>
            <a:r>
              <a:rPr kumimoji="0" lang="en-US" sz="1400" b="0" i="0" u="none" strike="noStrike" kern="1200" cap="none" spc="-5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next- </a:t>
            </a:r>
            <a:r>
              <a:rPr kumimoji="0" lang="en-US" sz="1400" b="0" i="0" u="none" strike="noStrike" kern="1200" cap="none" spc="-434"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day package and </a:t>
            </a:r>
            <a:r>
              <a:rPr kumimoji="0" lang="en-US"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mail</a:t>
            </a:r>
            <a:r>
              <a:rPr kumimoji="0" lang="en-US" sz="1400" b="0" i="0" u="none" strike="noStrike" kern="1200" cap="none" spc="-1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1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delivery.</a:t>
            </a:r>
            <a:r>
              <a:rPr kumimoji="0" lang="en-US" sz="1200" b="0" i="0" u="none" strike="noStrike" kern="1200" cap="none" spc="-22" normalizeH="0" baseline="33950" noProof="0">
                <a:ln>
                  <a:noFill/>
                </a:ln>
                <a:solidFill>
                  <a:srgbClr val="004B87"/>
                </a:solidFill>
                <a:effectLst/>
                <a:uLnTx/>
                <a:uFillTx/>
                <a:latin typeface="Arial" panose="020B0604020202020204" pitchFamily="34" charset="0"/>
                <a:ea typeface="+mn-ea"/>
                <a:cs typeface="Arial" panose="020B0604020202020204" pitchFamily="34" charset="0"/>
              </a:rPr>
              <a:t>1</a:t>
            </a:r>
            <a:endParaRPr kumimoji="0" lang="en-US" sz="1200" b="0" i="0" u="none" strike="noStrike" kern="1200" cap="none" spc="0" normalizeH="0" baseline="3395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bject 8">
            <a:extLst>
              <a:ext uri="{FF2B5EF4-FFF2-40B4-BE49-F238E27FC236}">
                <a16:creationId xmlns:a16="http://schemas.microsoft.com/office/drawing/2014/main" id="{04548E0F-17B7-4232-8792-B99C39498AF0}"/>
              </a:ext>
            </a:extLst>
          </p:cNvPr>
          <p:cNvSpPr txBox="1"/>
          <p:nvPr/>
        </p:nvSpPr>
        <p:spPr>
          <a:xfrm>
            <a:off x="4244695" y="1530715"/>
            <a:ext cx="1774720" cy="1715791"/>
          </a:xfrm>
          <a:prstGeom prst="rect">
            <a:avLst/>
          </a:prstGeom>
        </p:spPr>
        <p:txBody>
          <a:bodyPr vert="horz" wrap="square" lIns="0" tIns="12700" rIns="0" bIns="0" rtlCol="0">
            <a:spAutoFit/>
          </a:bodyPr>
          <a:lstStyle/>
          <a:p>
            <a:pPr marL="38100" marR="492759"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Convenient  pickup.</a:t>
            </a:r>
            <a:endParaRPr kumimoji="0"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Provides </a:t>
            </a:r>
            <a:r>
              <a:rPr kumimoji="0" sz="1400" b="0" i="0" u="none" strike="noStrike" kern="1200" cap="none" spc="-1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free </a:t>
            </a: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Package Pickup, </a:t>
            </a: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available</a:t>
            </a:r>
            <a:r>
              <a:rPr kumimoji="0" sz="1400" b="0" i="0" u="none" strike="noStrike" kern="1200" cap="none" spc="-5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for</a:t>
            </a:r>
            <a:r>
              <a:rPr kumimoji="0" sz="1400" b="0" i="0" u="none" strike="noStrike" kern="1200" cap="none" spc="-5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next-  day</a:t>
            </a:r>
            <a:r>
              <a:rPr kumimoji="0" sz="1400" b="0" i="0" u="none" strike="noStrike" kern="1200" cap="none" spc="-1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delivery.</a:t>
            </a:r>
            <a:r>
              <a:rPr kumimoji="0" sz="1200" b="0" i="0" u="none" strike="noStrike" kern="1200" cap="none" spc="-22" normalizeH="0" baseline="33950" noProof="0">
                <a:ln>
                  <a:noFill/>
                </a:ln>
                <a:solidFill>
                  <a:srgbClr val="004B87"/>
                </a:solidFill>
                <a:effectLst/>
                <a:uLnTx/>
                <a:uFillTx/>
                <a:latin typeface="Arial" panose="020B0604020202020204" pitchFamily="34" charset="0"/>
                <a:ea typeface="+mn-ea"/>
                <a:cs typeface="Arial" panose="020B0604020202020204" pitchFamily="34" charset="0"/>
              </a:rPr>
              <a:t>2</a:t>
            </a:r>
            <a:endParaRPr kumimoji="0" sz="1200" b="0" i="0" u="none" strike="noStrike" kern="1200" cap="none" spc="0" normalizeH="0" baseline="3395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bject 10">
            <a:extLst>
              <a:ext uri="{FF2B5EF4-FFF2-40B4-BE49-F238E27FC236}">
                <a16:creationId xmlns:a16="http://schemas.microsoft.com/office/drawing/2014/main" id="{734372D2-C8F3-40CE-A1B2-B8DF73E27017}"/>
              </a:ext>
            </a:extLst>
          </p:cNvPr>
          <p:cNvSpPr txBox="1"/>
          <p:nvPr/>
        </p:nvSpPr>
        <p:spPr>
          <a:xfrm>
            <a:off x="3322773" y="3804327"/>
            <a:ext cx="2440820" cy="1465016"/>
          </a:xfrm>
          <a:prstGeom prst="rect">
            <a:avLst/>
          </a:prstGeom>
        </p:spPr>
        <p:txBody>
          <a:bodyPr vert="horz" wrap="square" lIns="0" tIns="12700" rIns="0" bIns="0" rtlCol="0">
            <a:spAutoFit/>
          </a:bodyPr>
          <a:lstStyle/>
          <a:p>
            <a:pPr marL="38100" marR="30480">
              <a:lnSpc>
                <a:spcPct val="114599"/>
              </a:lnSpc>
              <a:spcBef>
                <a:spcPts val="1300"/>
              </a:spcBef>
              <a:defRPr/>
            </a:pPr>
            <a:r>
              <a:rPr kumimoji="0" lang="en-US"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Added value.</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Qualified customers </a:t>
            </a:r>
            <a:r>
              <a:rPr kumimoji="0" sz="1400" b="0" i="0" u="none" strike="noStrike" kern="1200" cap="none" spc="-43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could be </a:t>
            </a: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featured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in </a:t>
            </a:r>
            <a:r>
              <a:rPr kumimoji="0" sz="1400" b="0" i="0" u="none" strike="noStrike" kern="1200" cap="none" spc="-43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our</a:t>
            </a:r>
            <a:r>
              <a:rPr kumimoji="0" sz="1400" b="0" i="0" u="none" strike="noStrike" kern="1200" cap="none" spc="-4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USPS</a:t>
            </a:r>
            <a:r>
              <a:rPr kumimoji="0" sz="1400" b="1" i="0" u="none" strike="noStrike" kern="1200" cap="none" spc="0" normalizeH="0" baseline="33950" noProof="0">
                <a:ln>
                  <a:noFill/>
                </a:ln>
                <a:solidFill>
                  <a:srgbClr val="004B87"/>
                </a:solidFill>
                <a:effectLst/>
                <a:uLnTx/>
                <a:uFillTx/>
                <a:latin typeface="Arial" panose="020B0604020202020204" pitchFamily="34" charset="0"/>
                <a:ea typeface="+mn-ea"/>
                <a:cs typeface="Arial" panose="020B0604020202020204" pitchFamily="34" charset="0"/>
              </a:rPr>
              <a:t>®</a:t>
            </a:r>
            <a:r>
              <a:rPr kumimoji="0" sz="1400" b="1" i="0" u="none" strike="noStrike" kern="1200" cap="none" spc="225" normalizeH="0" baseline="3395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Shipping </a:t>
            </a:r>
            <a:r>
              <a:rPr kumimoji="0" sz="1400" b="1" i="0" u="none" strike="noStrike" kern="1200" cap="none" spc="-43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1" i="0" u="sng" strike="noStrike" kern="1200" cap="none" spc="0" normalizeH="0" baseline="0" noProof="0">
                <a:ln>
                  <a:noFill/>
                </a:ln>
                <a:solidFill>
                  <a:srgbClr val="014A87"/>
                </a:solidFill>
                <a:effectLst/>
                <a:uLnTx/>
                <a:uFill>
                  <a:solidFill>
                    <a:srgbClr val="004B87"/>
                  </a:solidFill>
                </a:u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Local </a:t>
            </a:r>
            <a:r>
              <a:rPr kumimoji="0" sz="1400" b="1" i="0" u="sng" strike="noStrike" kern="1200" cap="none" spc="-5" normalizeH="0" baseline="0" noProof="0">
                <a:ln>
                  <a:noFill/>
                </a:ln>
                <a:solidFill>
                  <a:srgbClr val="014A87"/>
                </a:solidFill>
                <a:effectLst/>
                <a:uLnTx/>
                <a:uFill>
                  <a:solidFill>
                    <a:srgbClr val="004B87"/>
                  </a:solidFill>
                </a:u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Directory</a:t>
            </a:r>
            <a:r>
              <a:rPr kumimoji="0" lang="en-US" sz="14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on </a:t>
            </a:r>
            <a:r>
              <a:rPr kumimoji="0" sz="1400" b="0"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USPS.com</a:t>
            </a:r>
            <a:r>
              <a:rPr kumimoji="0" sz="16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t>
            </a:r>
            <a:r>
              <a:rPr kumimoji="0" sz="1200" b="0" i="0" u="none" strike="noStrike" kern="1200" cap="none" spc="0" normalizeH="0" baseline="33950" noProof="0">
                <a:ln>
                  <a:noFill/>
                </a:ln>
                <a:solidFill>
                  <a:srgbClr val="004B87"/>
                </a:solidFill>
                <a:effectLst/>
                <a:uLnTx/>
                <a:uFillTx/>
                <a:latin typeface="Arial" panose="020B0604020202020204" pitchFamily="34" charset="0"/>
                <a:ea typeface="+mn-ea"/>
                <a:cs typeface="Arial" panose="020B0604020202020204" pitchFamily="34" charset="0"/>
              </a:rPr>
              <a:t>4</a:t>
            </a:r>
            <a:endParaRPr kumimoji="0" sz="1200" b="0" i="0" u="none" strike="noStrike" kern="1200" cap="none" spc="0" normalizeH="0" baseline="3395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4B75E600-E3E7-4FF0-AE4A-D159BC0505B7}"/>
              </a:ext>
            </a:extLst>
          </p:cNvPr>
          <p:cNvPicPr>
            <a:picLocks noChangeAspect="1"/>
          </p:cNvPicPr>
          <p:nvPr/>
        </p:nvPicPr>
        <p:blipFill>
          <a:blip r:embed="rId4"/>
          <a:stretch>
            <a:fillRect/>
          </a:stretch>
        </p:blipFill>
        <p:spPr>
          <a:xfrm>
            <a:off x="5983170" y="1259330"/>
            <a:ext cx="5968231" cy="4927592"/>
          </a:xfrm>
          <a:prstGeom prst="rect">
            <a:avLst/>
          </a:prstGeom>
        </p:spPr>
      </p:pic>
      <p:sp>
        <p:nvSpPr>
          <p:cNvPr id="16" name="object 9">
            <a:extLst>
              <a:ext uri="{FF2B5EF4-FFF2-40B4-BE49-F238E27FC236}">
                <a16:creationId xmlns:a16="http://schemas.microsoft.com/office/drawing/2014/main" id="{61914F47-A99C-4C96-B24F-B878F4D5D9B6}"/>
              </a:ext>
            </a:extLst>
          </p:cNvPr>
          <p:cNvSpPr txBox="1"/>
          <p:nvPr/>
        </p:nvSpPr>
        <p:spPr>
          <a:xfrm>
            <a:off x="326058" y="3804328"/>
            <a:ext cx="2719169" cy="2065250"/>
          </a:xfrm>
          <a:prstGeom prst="rect">
            <a:avLst/>
          </a:prstGeom>
        </p:spPr>
        <p:txBody>
          <a:bodyPr vert="horz" wrap="square" lIns="0" tIns="12700" rIns="0" bIns="0" rtlCol="0">
            <a:noAutofit/>
          </a:bodyPr>
          <a:lstStyle/>
          <a:p>
            <a:pPr marL="38100" marR="1177290" lvl="0" indent="0" algn="l" defTabSz="914400" rtl="0" eaLnBrk="1" fontAlgn="auto" latinLnBrk="0" hangingPunct="1">
              <a:lnSpc>
                <a:spcPct val="114599"/>
              </a:lnSpc>
              <a:spcBef>
                <a:spcPts val="100"/>
              </a:spcBef>
              <a:spcAft>
                <a:spcPts val="0"/>
              </a:spcAft>
              <a:buClrTx/>
              <a:buSzTx/>
              <a:buFontTx/>
              <a:buNone/>
              <a:tabLst/>
              <a:defRPr/>
            </a:pPr>
            <a:r>
              <a:rPr kumimoji="0"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Cost </a:t>
            </a:r>
            <a:r>
              <a:rPr kumimoji="0" sz="1600" b="1" i="0" u="none" strike="noStrike" kern="1200" cap="none" spc="5"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saving</a:t>
            </a:r>
            <a:r>
              <a:rPr kumimoji="0" lang="en-US"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s</a:t>
            </a:r>
            <a:r>
              <a:rPr kumimoji="0" sz="1600" b="1"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t>
            </a:r>
            <a:endParaRPr kumimoji="0"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1300"/>
              </a:spcBef>
              <a:spcAft>
                <a:spcPts val="0"/>
              </a:spcAft>
              <a:buClrTx/>
              <a:buSzTx/>
              <a:buFontTx/>
              <a:buNone/>
              <a:tabLst/>
              <a:defRPr/>
            </a:pP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Flat</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-r</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ate shipping </a:t>
            </a:r>
            <a:endPar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a:p>
            <a:pPr marL="38100" marR="30480" lvl="0" indent="0" algn="l" defTabSz="914400" rtl="0" eaLnBrk="1" fontAlgn="auto" latinLnBrk="0" hangingPunct="1">
              <a:lnSpc>
                <a:spcPct val="114599"/>
              </a:lnSpc>
              <a:spcBef>
                <a:spcPts val="0"/>
              </a:spcBef>
              <a:spcAft>
                <a:spcPts val="0"/>
              </a:spcAft>
              <a:buClrTx/>
              <a:buSzTx/>
              <a:buFontTx/>
              <a:buNone/>
              <a:tabLst/>
              <a:defRPr/>
            </a:pP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and mailing supplies are available at no  additional cost</a:t>
            </a:r>
            <a:r>
              <a:rPr kumimoji="0" sz="1400" b="0" i="0" u="none" strike="noStrike" kern="1200" cap="none" spc="0" normalizeH="0" baseline="30000" noProof="0">
                <a:ln>
                  <a:noFill/>
                </a:ln>
                <a:solidFill>
                  <a:srgbClr val="004B87"/>
                </a:solidFill>
                <a:effectLst/>
                <a:uLnTx/>
                <a:uFillTx/>
                <a:latin typeface="Arial" panose="020B0604020202020204" pitchFamily="34" charset="0"/>
                <a:ea typeface="+mn-ea"/>
                <a:cs typeface="Arial" panose="020B0604020202020204" pitchFamily="34" charset="0"/>
              </a:rPr>
              <a:t>3</a:t>
            </a:r>
            <a:r>
              <a:rPr kumimoji="0" lang="en-US" sz="1200" b="0" i="0" u="none" strike="noStrike" kern="1200" cap="none" spc="120" normalizeH="0" baseline="3000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when  you print and pay for  postage via the Click-N-Ship</a:t>
            </a:r>
            <a:r>
              <a:rPr kumimoji="0" sz="1400" b="0" i="0" u="none" strike="noStrike" kern="1200" cap="none" spc="0" normalizeH="0" baseline="33950" noProof="0">
                <a:ln>
                  <a:noFill/>
                </a:ln>
                <a:solidFill>
                  <a:srgbClr val="004B87"/>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rPr>
              <a:t>application.</a:t>
            </a:r>
            <a:endParaRPr kumimoji="0"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CB41B1E6-15CB-4DA5-9CC2-468358EB290E}"/>
              </a:ext>
            </a:extLst>
          </p:cNvPr>
          <p:cNvSpPr/>
          <p:nvPr/>
        </p:nvSpPr>
        <p:spPr>
          <a:xfrm>
            <a:off x="326058" y="6340642"/>
            <a:ext cx="2705900" cy="433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ject 11">
            <a:extLst>
              <a:ext uri="{FF2B5EF4-FFF2-40B4-BE49-F238E27FC236}">
                <a16:creationId xmlns:a16="http://schemas.microsoft.com/office/drawing/2014/main" id="{B18AFEC6-9332-4668-9B2D-3FF35D292A9C}"/>
              </a:ext>
            </a:extLst>
          </p:cNvPr>
          <p:cNvSpPr txBox="1"/>
          <p:nvPr/>
        </p:nvSpPr>
        <p:spPr>
          <a:xfrm>
            <a:off x="76389" y="6245060"/>
            <a:ext cx="12115611" cy="551433"/>
          </a:xfrm>
          <a:prstGeom prst="rect">
            <a:avLst/>
          </a:prstGeom>
        </p:spPr>
        <p:txBody>
          <a:bodyPr vert="horz" wrap="square" lIns="0" tIns="12700" rIns="0" bIns="0" rtlCol="0">
            <a:spAutoFit/>
          </a:bodyPr>
          <a:lstStyle/>
          <a:p>
            <a:pPr marL="278765" marR="55880" indent="-228600">
              <a:spcBef>
                <a:spcPts val="100"/>
              </a:spcBef>
              <a:buFontTx/>
              <a:buAutoNum type="arabicPeriod"/>
              <a:tabLst>
                <a:tab pos="278765" algn="l"/>
                <a:tab pos="279400" algn="l"/>
              </a:tabLst>
              <a:defRPr/>
            </a:pPr>
            <a:r>
              <a:rPr sz="700">
                <a:latin typeface="Arial" panose="020B0604020202020204" pitchFamily="34" charset="0"/>
                <a:cs typeface="Arial" panose="020B0604020202020204" pitchFamily="34" charset="0"/>
              </a:rPr>
              <a:t>Participation in USPS Connect Local </a:t>
            </a:r>
            <a:r>
              <a:rPr sz="700" spc="-5">
                <a:latin typeface="Arial" panose="020B0604020202020204" pitchFamily="34" charset="0"/>
                <a:cs typeface="Arial" panose="020B0604020202020204" pitchFamily="34" charset="0"/>
              </a:rPr>
              <a:t>requires agreement </a:t>
            </a:r>
            <a:r>
              <a:rPr sz="700">
                <a:latin typeface="Arial" panose="020B0604020202020204" pitchFamily="34" charset="0"/>
                <a:cs typeface="Arial" panose="020B0604020202020204" pitchFamily="34" charset="0"/>
              </a:rPr>
              <a:t>to </a:t>
            </a:r>
            <a:r>
              <a:rPr sz="700" spc="-5">
                <a:latin typeface="Arial" panose="020B0604020202020204" pitchFamily="34" charset="0"/>
                <a:cs typeface="Arial" panose="020B0604020202020204" pitchFamily="34" charset="0"/>
              </a:rPr>
              <a:t>program </a:t>
            </a:r>
            <a:r>
              <a:rPr sz="700">
                <a:latin typeface="Arial" panose="020B0604020202020204" pitchFamily="34" charset="0"/>
                <a:cs typeface="Arial" panose="020B0604020202020204" pitchFamily="34" charset="0"/>
              </a:rPr>
              <a:t>terms and entry of packages and mail close to final destination. Same-day delivery is expected but not </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guaranteed and may not be available at all locations. Next-day delivery may be impacted by holidays and availability of Sunday </a:t>
            </a:r>
            <a:r>
              <a:rPr sz="700" spc="-10">
                <a:latin typeface="Arial" panose="020B0604020202020204" pitchFamily="34" charset="0"/>
                <a:cs typeface="Arial" panose="020B0604020202020204" pitchFamily="34" charset="0"/>
              </a:rPr>
              <a:t>delivery. </a:t>
            </a:r>
            <a:r>
              <a:rPr sz="700">
                <a:latin typeface="Arial" panose="020B0604020202020204" pitchFamily="34" charset="0"/>
                <a:cs typeface="Arial" panose="020B0604020202020204" pitchFamily="34" charset="0"/>
              </a:rPr>
              <a:t>When Sunday delivery is available, </a:t>
            </a:r>
            <a:r>
              <a:rPr sz="700" spc="5">
                <a:latin typeface="Arial" panose="020B0604020202020204" pitchFamily="34" charset="0"/>
                <a:cs typeface="Arial" panose="020B0604020202020204" pitchFamily="34" charset="0"/>
              </a:rPr>
              <a:t> </a:t>
            </a:r>
            <a:r>
              <a:rPr sz="700" spc="-5">
                <a:latin typeface="Arial" panose="020B0604020202020204" pitchFamily="34" charset="0"/>
                <a:cs typeface="Arial" panose="020B0604020202020204" pitchFamily="34" charset="0"/>
              </a:rPr>
              <a:t>there </a:t>
            </a:r>
            <a:r>
              <a:rPr sz="700">
                <a:latin typeface="Arial" panose="020B0604020202020204" pitchFamily="34" charset="0"/>
                <a:cs typeface="Arial" panose="020B0604020202020204" pitchFamily="34" charset="0"/>
              </a:rPr>
              <a:t>is an</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additional fee for</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USPS Connect</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Local Shipping services.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Sunday delivery</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is not available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for USPS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Connect Local Mail</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services. Additional</a:t>
            </a:r>
            <a:r>
              <a:rPr sz="700" spc="-5">
                <a:latin typeface="Arial" panose="020B0604020202020204" pitchFamily="34" charset="0"/>
                <a:cs typeface="Arial" panose="020B0604020202020204" pitchFamily="34" charset="0"/>
              </a:rPr>
              <a:t> restrictions</a:t>
            </a:r>
            <a:r>
              <a:rPr sz="700">
                <a:latin typeface="Arial" panose="020B0604020202020204" pitchFamily="34" charset="0"/>
                <a:cs typeface="Arial" panose="020B0604020202020204" pitchFamily="34" charset="0"/>
              </a:rPr>
              <a:t> may </a:t>
            </a:r>
            <a:r>
              <a:rPr sz="700" spc="-10">
                <a:latin typeface="Arial" panose="020B0604020202020204" pitchFamily="34" charset="0"/>
                <a:cs typeface="Arial" panose="020B0604020202020204" pitchFamily="34" charset="0"/>
              </a:rPr>
              <a:t>apply. </a:t>
            </a:r>
            <a:r>
              <a:rPr sz="700" spc="-2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Speak</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with your USPS</a:t>
            </a:r>
            <a:r>
              <a:rPr sz="600" baseline="30864">
                <a:latin typeface="Arial" panose="020B0604020202020204" pitchFamily="34" charset="0"/>
                <a:cs typeface="Arial" panose="020B0604020202020204" pitchFamily="34" charset="0"/>
              </a:rPr>
              <a:t>®</a:t>
            </a:r>
            <a:r>
              <a:rPr sz="600" spc="142" baseline="30864">
                <a:latin typeface="Arial" panose="020B0604020202020204" pitchFamily="34" charset="0"/>
                <a:cs typeface="Arial" panose="020B0604020202020204" pitchFamily="34" charset="0"/>
              </a:rPr>
              <a:t> </a:t>
            </a:r>
            <a:r>
              <a:rPr sz="700" spc="-5">
                <a:latin typeface="Arial" panose="020B0604020202020204" pitchFamily="34" charset="0"/>
                <a:cs typeface="Arial" panose="020B0604020202020204" pitchFamily="34" charset="0"/>
              </a:rPr>
              <a:t>Representative</a:t>
            </a:r>
            <a:r>
              <a:rPr sz="700">
                <a:latin typeface="Arial" panose="020B0604020202020204" pitchFamily="34" charset="0"/>
                <a:cs typeface="Arial" panose="020B0604020202020204" pitchFamily="34" charset="0"/>
              </a:rPr>
              <a:t> for details.</a:t>
            </a:r>
          </a:p>
          <a:p>
            <a:pPr marL="279400" indent="-229235">
              <a:buFontTx/>
              <a:buAutoNum type="arabicPeriod"/>
              <a:tabLst>
                <a:tab pos="278765" algn="l"/>
                <a:tab pos="280035" algn="l"/>
              </a:tabLst>
              <a:defRPr/>
            </a:pPr>
            <a:r>
              <a:rPr sz="700">
                <a:latin typeface="Arial" panose="020B0604020202020204" pitchFamily="34" charset="0"/>
                <a:cs typeface="Arial" panose="020B0604020202020204" pitchFamily="34" charset="0"/>
              </a:rPr>
              <a:t>For</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details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on</a:t>
            </a:r>
            <a:r>
              <a:rPr sz="700" spc="-5">
                <a:latin typeface="Arial" panose="020B0604020202020204" pitchFamily="34" charset="0"/>
                <a:cs typeface="Arial" panose="020B0604020202020204" pitchFamily="34" charset="0"/>
              </a:rPr>
              <a:t> free</a:t>
            </a:r>
            <a:r>
              <a:rPr sz="700">
                <a:latin typeface="Arial" panose="020B0604020202020204" pitchFamily="34" charset="0"/>
                <a:cs typeface="Arial" panose="020B0604020202020204" pitchFamily="34" charset="0"/>
              </a:rPr>
              <a:t> Package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Pickup,</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visit </a:t>
            </a:r>
            <a:r>
              <a:rPr sz="700" b="1">
                <a:latin typeface="Arial" panose="020B0604020202020204" pitchFamily="34" charset="0"/>
                <a:cs typeface="Arial" panose="020B0604020202020204" pitchFamily="34" charset="0"/>
              </a:rPr>
              <a:t>usps.com/pickup</a:t>
            </a:r>
            <a:r>
              <a:rPr sz="700">
                <a:latin typeface="Arial" panose="020B0604020202020204" pitchFamily="34" charset="0"/>
                <a:cs typeface="Arial" panose="020B0604020202020204" pitchFamily="34" charset="0"/>
              </a:rPr>
              <a:t>.</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On-demand</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pickup is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available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for</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 fee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and</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is not</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available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for the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USPS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Connect</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Local flat-rate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mail</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service.</a:t>
            </a:r>
          </a:p>
          <a:p>
            <a:pPr marL="279400" indent="-229235">
              <a:buFontTx/>
              <a:buAutoNum type="arabicPeriod"/>
              <a:tabLst>
                <a:tab pos="278765" algn="l"/>
                <a:tab pos="280035" algn="l"/>
              </a:tabLst>
              <a:defRPr/>
            </a:pPr>
            <a:r>
              <a:rPr sz="700" spc="-5">
                <a:latin typeface="Arial" panose="020B0604020202020204" pitchFamily="34" charset="0"/>
                <a:cs typeface="Arial" panose="020B0604020202020204" pitchFamily="34" charset="0"/>
              </a:rPr>
              <a:t>Free</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packaging</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is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only</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available</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for</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Flat</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Rate</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boxes,</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bags,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and</a:t>
            </a:r>
            <a:r>
              <a:rPr sz="700" spc="-10">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envelopes.</a:t>
            </a:r>
          </a:p>
          <a:p>
            <a:pPr marL="279400" indent="-229235">
              <a:buFontTx/>
              <a:buAutoNum type="arabicPeriod"/>
              <a:tabLst>
                <a:tab pos="278765" algn="l"/>
                <a:tab pos="280035" algn="l"/>
              </a:tabLst>
              <a:defRPr/>
            </a:pPr>
            <a:r>
              <a:rPr sz="700">
                <a:latin typeface="Arial" panose="020B0604020202020204" pitchFamily="34" charset="0"/>
                <a:cs typeface="Arial" panose="020B0604020202020204" pitchFamily="34" charset="0"/>
              </a:rPr>
              <a:t>Please visit</a:t>
            </a:r>
            <a:r>
              <a:rPr sz="700" spc="5">
                <a:latin typeface="Arial" panose="020B0604020202020204" pitchFamily="34" charset="0"/>
                <a:cs typeface="Arial" panose="020B0604020202020204" pitchFamily="34" charset="0"/>
              </a:rPr>
              <a:t> </a:t>
            </a:r>
            <a:r>
              <a:rPr lang="en-US" sz="700" b="1" spc="-5">
                <a:latin typeface="Arial" panose="020B0604020202020204" pitchFamily="34" charset="0"/>
                <a:cs typeface="Arial" panose="020B0604020202020204" pitchFamily="34" charset="0"/>
              </a:rPr>
              <a:t>usps.com/business/shipping-local-directory-criteria.htm </a:t>
            </a:r>
            <a:r>
              <a:rPr sz="700">
                <a:latin typeface="Arial" panose="020B0604020202020204" pitchFamily="34" charset="0"/>
                <a:cs typeface="Arial" panose="020B0604020202020204" pitchFamily="34" charset="0"/>
              </a:rPr>
              <a:t>for</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details</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and</a:t>
            </a:r>
            <a:r>
              <a:rPr sz="700" spc="5">
                <a:latin typeface="Arial" panose="020B0604020202020204" pitchFamily="34" charset="0"/>
                <a:cs typeface="Arial" panose="020B0604020202020204" pitchFamily="34" charset="0"/>
              </a:rPr>
              <a:t> </a:t>
            </a:r>
            <a:r>
              <a:rPr sz="700">
                <a:latin typeface="Arial" panose="020B0604020202020204" pitchFamily="34" charset="0"/>
                <a:cs typeface="Arial" panose="020B0604020202020204" pitchFamily="34" charset="0"/>
              </a:rPr>
              <a:t>eligibility</a:t>
            </a:r>
            <a:r>
              <a:rPr sz="700" spc="5">
                <a:latin typeface="Arial" panose="020B0604020202020204" pitchFamily="34" charset="0"/>
                <a:cs typeface="Arial" panose="020B0604020202020204" pitchFamily="34" charset="0"/>
              </a:rPr>
              <a:t> </a:t>
            </a:r>
            <a:r>
              <a:rPr sz="700" spc="-5">
                <a:latin typeface="Arial" panose="020B0604020202020204" pitchFamily="34" charset="0"/>
                <a:cs typeface="Arial" panose="020B0604020202020204" pitchFamily="34" charset="0"/>
              </a:rPr>
              <a:t>requirements.</a:t>
            </a:r>
            <a:endParaRPr sz="70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7A9C3F91-70D0-4503-B282-6D126F586396}"/>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12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1EF3922-FA8A-4454-9453-C99359A80529}"/>
              </a:ext>
            </a:extLst>
          </p:cNvPr>
          <p:cNvSpPr/>
          <p:nvPr/>
        </p:nvSpPr>
        <p:spPr>
          <a:xfrm>
            <a:off x="1" y="0"/>
            <a:ext cx="12192000" cy="617999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3"/>
            <a:extLst>
              <a:ext uri="{FF2B5EF4-FFF2-40B4-BE49-F238E27FC236}">
                <a16:creationId xmlns:a16="http://schemas.microsoft.com/office/drawing/2014/main" id="{6BCF1F93-6EC0-DB4C-8B86-B7A7DF5BCBCF}"/>
              </a:ext>
            </a:extLst>
          </p:cNvPr>
          <p:cNvSpPr/>
          <p:nvPr/>
        </p:nvSpPr>
        <p:spPr>
          <a:xfrm>
            <a:off x="9486900" y="4318000"/>
            <a:ext cx="1460500" cy="27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B94D552E-A99E-4251-A655-02F5A2480435}"/>
              </a:ext>
            </a:extLst>
          </p:cNvPr>
          <p:cNvPicPr>
            <a:picLocks noChangeAspect="1"/>
          </p:cNvPicPr>
          <p:nvPr/>
        </p:nvPicPr>
        <p:blipFill rotWithShape="1">
          <a:blip r:embed="rId4"/>
          <a:srcRect l="24358" t="34744" r="36761" b="15999"/>
          <a:stretch/>
        </p:blipFill>
        <p:spPr>
          <a:xfrm rot="21227801">
            <a:off x="246379" y="1249581"/>
            <a:ext cx="7283302" cy="4954824"/>
          </a:xfrm>
          <a:prstGeom prst="rect">
            <a:avLst/>
          </a:prstGeom>
        </p:spPr>
      </p:pic>
      <p:sp>
        <p:nvSpPr>
          <p:cNvPr id="11" name="object 2">
            <a:extLst>
              <a:ext uri="{FF2B5EF4-FFF2-40B4-BE49-F238E27FC236}">
                <a16:creationId xmlns:a16="http://schemas.microsoft.com/office/drawing/2014/main" id="{C477A79A-7B59-594B-58C8-12A8EB87DEAC}"/>
              </a:ext>
            </a:extLst>
          </p:cNvPr>
          <p:cNvSpPr txBox="1">
            <a:spLocks noGrp="1"/>
          </p:cNvSpPr>
          <p:nvPr>
            <p:ph type="title"/>
          </p:nvPr>
        </p:nvSpPr>
        <p:spPr>
          <a:xfrm>
            <a:off x="282576" y="368198"/>
            <a:ext cx="9934574" cy="443711"/>
          </a:xfrm>
          <a:prstGeom prst="rect">
            <a:avLst/>
          </a:prstGeom>
        </p:spPr>
        <p:txBody>
          <a:bodyPr vert="horz" wrap="square" lIns="0" tIns="12700" rIns="0" bIns="0" rtlCol="0">
            <a:spAutoFit/>
          </a:bodyPr>
          <a:lstStyle/>
          <a:p>
            <a:pPr marL="38100">
              <a:lnSpc>
                <a:spcPct val="100000"/>
              </a:lnSpc>
              <a:spcBef>
                <a:spcPts val="100"/>
              </a:spcBef>
            </a:pPr>
            <a:r>
              <a:rPr lang="en-US" sz="2800" kern="0">
                <a:solidFill>
                  <a:srgbClr val="004B87"/>
                </a:solidFill>
                <a:cs typeface="Arial" panose="020B0604020202020204" pitchFamily="34" charset="0"/>
              </a:rPr>
              <a:t>Why</a:t>
            </a:r>
            <a:r>
              <a:rPr lang="en-US" sz="2800" kern="0" spc="-10">
                <a:solidFill>
                  <a:srgbClr val="004B87"/>
                </a:solidFill>
                <a:cs typeface="Arial" panose="020B0604020202020204" pitchFamily="34" charset="0"/>
              </a:rPr>
              <a:t> </a:t>
            </a:r>
            <a:r>
              <a:rPr lang="en-US" sz="2800" b="1" kern="0">
                <a:solidFill>
                  <a:srgbClr val="004B87"/>
                </a:solidFill>
                <a:cs typeface="Arial" panose="020B0604020202020204" pitchFamily="34" charset="0"/>
              </a:rPr>
              <a:t>USPS</a:t>
            </a:r>
            <a:r>
              <a:rPr lang="en-US" sz="2800" b="1" kern="0" spc="-10">
                <a:solidFill>
                  <a:srgbClr val="004B87"/>
                </a:solidFill>
                <a:cs typeface="Arial" panose="020B0604020202020204" pitchFamily="34" charset="0"/>
              </a:rPr>
              <a:t> </a:t>
            </a:r>
            <a:r>
              <a:rPr lang="en-US" sz="2800" b="1" kern="0" spc="-5">
                <a:solidFill>
                  <a:srgbClr val="004B87"/>
                </a:solidFill>
                <a:cs typeface="Arial" panose="020B0604020202020204" pitchFamily="34" charset="0"/>
              </a:rPr>
              <a:t>Connect</a:t>
            </a:r>
            <a:r>
              <a:rPr lang="en-US" sz="2400" b="1" kern="0" spc="-7" baseline="24691">
                <a:solidFill>
                  <a:srgbClr val="004B87"/>
                </a:solidFill>
                <a:cs typeface="Arial" panose="020B0604020202020204" pitchFamily="34" charset="0"/>
              </a:rPr>
              <a:t>™</a:t>
            </a:r>
            <a:r>
              <a:rPr lang="en-US" sz="2400" b="1" kern="0" spc="569" baseline="24691">
                <a:solidFill>
                  <a:srgbClr val="004B87"/>
                </a:solidFill>
                <a:cs typeface="Arial" panose="020B0604020202020204" pitchFamily="34" charset="0"/>
              </a:rPr>
              <a:t> </a:t>
            </a:r>
            <a:r>
              <a:rPr lang="en-US" sz="2800" b="1" kern="0">
                <a:solidFill>
                  <a:srgbClr val="004B87"/>
                </a:solidFill>
                <a:cs typeface="Arial" panose="020B0604020202020204" pitchFamily="34" charset="0"/>
              </a:rPr>
              <a:t>Regional</a:t>
            </a:r>
            <a:r>
              <a:rPr lang="en-US" sz="2800" b="1" kern="0" spc="-10">
                <a:solidFill>
                  <a:srgbClr val="004B87"/>
                </a:solidFill>
                <a:cs typeface="Arial" panose="020B0604020202020204" pitchFamily="34" charset="0"/>
              </a:rPr>
              <a:t> </a:t>
            </a:r>
            <a:r>
              <a:rPr lang="en-US" sz="2800" kern="0">
                <a:solidFill>
                  <a:srgbClr val="004B87"/>
                </a:solidFill>
                <a:cs typeface="Arial" panose="020B0604020202020204" pitchFamily="34" charset="0"/>
              </a:rPr>
              <a:t>is</a:t>
            </a:r>
            <a:r>
              <a:rPr lang="en-US" sz="2800" kern="0" spc="-5">
                <a:solidFill>
                  <a:srgbClr val="004B87"/>
                </a:solidFill>
                <a:cs typeface="Arial" panose="020B0604020202020204" pitchFamily="34" charset="0"/>
              </a:rPr>
              <a:t> </a:t>
            </a:r>
            <a:r>
              <a:rPr lang="en-US" sz="2800" kern="0">
                <a:solidFill>
                  <a:srgbClr val="004B87"/>
                </a:solidFill>
                <a:cs typeface="Arial" panose="020B0604020202020204" pitchFamily="34" charset="0"/>
              </a:rPr>
              <a:t>good</a:t>
            </a:r>
            <a:r>
              <a:rPr lang="en-US" sz="2800" kern="0" spc="-10">
                <a:solidFill>
                  <a:srgbClr val="004B87"/>
                </a:solidFill>
                <a:cs typeface="Arial" panose="020B0604020202020204" pitchFamily="34" charset="0"/>
              </a:rPr>
              <a:t> </a:t>
            </a:r>
            <a:r>
              <a:rPr lang="en-US" sz="2800" kern="0">
                <a:solidFill>
                  <a:srgbClr val="004B87"/>
                </a:solidFill>
                <a:cs typeface="Arial" panose="020B0604020202020204" pitchFamily="34" charset="0"/>
              </a:rPr>
              <a:t>for</a:t>
            </a:r>
            <a:r>
              <a:rPr lang="en-US" sz="2800" kern="0" spc="-5">
                <a:solidFill>
                  <a:srgbClr val="004B87"/>
                </a:solidFill>
                <a:cs typeface="Arial" panose="020B0604020202020204" pitchFamily="34" charset="0"/>
              </a:rPr>
              <a:t> </a:t>
            </a:r>
            <a:r>
              <a:rPr lang="en-US" sz="2800" kern="0">
                <a:solidFill>
                  <a:srgbClr val="004B87"/>
                </a:solidFill>
                <a:cs typeface="Arial" panose="020B0604020202020204" pitchFamily="34" charset="0"/>
              </a:rPr>
              <a:t>your</a:t>
            </a:r>
            <a:r>
              <a:rPr lang="en-US" sz="2800" kern="0" spc="-10">
                <a:solidFill>
                  <a:srgbClr val="004B87"/>
                </a:solidFill>
                <a:cs typeface="Arial" panose="020B0604020202020204" pitchFamily="34" charset="0"/>
              </a:rPr>
              <a:t> </a:t>
            </a:r>
            <a:r>
              <a:rPr lang="en-US" sz="2800" kern="0">
                <a:solidFill>
                  <a:srgbClr val="004B87"/>
                </a:solidFill>
                <a:cs typeface="Arial" panose="020B0604020202020204" pitchFamily="34" charset="0"/>
              </a:rPr>
              <a:t>business.</a:t>
            </a:r>
            <a:endParaRPr sz="2800">
              <a:solidFill>
                <a:srgbClr val="004B87"/>
              </a:solidFill>
              <a:cs typeface="Arial" panose="020B0604020202020204" pitchFamily="34" charset="0"/>
            </a:endParaRPr>
          </a:p>
        </p:txBody>
      </p:sp>
      <p:sp>
        <p:nvSpPr>
          <p:cNvPr id="16" name="TextBox 15">
            <a:extLst>
              <a:ext uri="{FF2B5EF4-FFF2-40B4-BE49-F238E27FC236}">
                <a16:creationId xmlns:a16="http://schemas.microsoft.com/office/drawing/2014/main" id="{AED044EC-3A17-4198-9F2B-80EACA9B9173}"/>
              </a:ext>
            </a:extLst>
          </p:cNvPr>
          <p:cNvSpPr txBox="1"/>
          <p:nvPr/>
        </p:nvSpPr>
        <p:spPr>
          <a:xfrm>
            <a:off x="1335522" y="5326733"/>
            <a:ext cx="154767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Model</a:t>
            </a:r>
            <a:r>
              <a:rPr kumimoji="0" lang="en-US" b="1"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 </a:t>
            </a:r>
            <a:endParaRPr kumimoji="0" lang="en-US"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endParaRPr>
          </a:p>
        </p:txBody>
      </p:sp>
      <p:pic>
        <p:nvPicPr>
          <p:cNvPr id="21" name="object 8">
            <a:extLst>
              <a:ext uri="{FF2B5EF4-FFF2-40B4-BE49-F238E27FC236}">
                <a16:creationId xmlns:a16="http://schemas.microsoft.com/office/drawing/2014/main" id="{338DF360-4BA3-236B-2B18-C0E57310759D}"/>
              </a:ext>
            </a:extLst>
          </p:cNvPr>
          <p:cNvPicPr/>
          <p:nvPr/>
        </p:nvPicPr>
        <p:blipFill>
          <a:blip r:embed="rId5" cstate="screen">
            <a:extLst>
              <a:ext uri="{28A0092B-C50C-407E-A947-70E740481C1C}">
                <a14:useLocalDpi xmlns:a14="http://schemas.microsoft.com/office/drawing/2010/main"/>
              </a:ext>
            </a:extLst>
          </a:blip>
          <a:stretch>
            <a:fillRect/>
          </a:stretch>
        </p:blipFill>
        <p:spPr>
          <a:xfrm>
            <a:off x="485941" y="6383641"/>
            <a:ext cx="1263733" cy="200441"/>
          </a:xfrm>
          <a:prstGeom prst="rect">
            <a:avLst/>
          </a:prstGeom>
        </p:spPr>
      </p:pic>
      <p:cxnSp>
        <p:nvCxnSpPr>
          <p:cNvPr id="22" name="Straight Connector 21">
            <a:extLst>
              <a:ext uri="{FF2B5EF4-FFF2-40B4-BE49-F238E27FC236}">
                <a16:creationId xmlns:a16="http://schemas.microsoft.com/office/drawing/2014/main" id="{3278DE03-1203-41E8-A1AA-2883E8169B03}"/>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23" name="object 131">
            <a:extLst>
              <a:ext uri="{FF2B5EF4-FFF2-40B4-BE49-F238E27FC236}">
                <a16:creationId xmlns:a16="http://schemas.microsoft.com/office/drawing/2014/main" id="{AF804604-5C0A-40BA-BF5E-0D05BE0A50D3}"/>
              </a:ext>
            </a:extLst>
          </p:cNvPr>
          <p:cNvSpPr txBox="1">
            <a:spLocks/>
          </p:cNvSpPr>
          <p:nvPr/>
        </p:nvSpPr>
        <p:spPr>
          <a:xfrm>
            <a:off x="282576" y="885056"/>
            <a:ext cx="11440841" cy="289823"/>
          </a:xfrm>
          <a:prstGeom prst="rect">
            <a:avLst/>
          </a:prstGeom>
        </p:spPr>
        <p:txBody>
          <a:bodyPr vert="horz" wrap="square" lIns="0" tIns="12700" rIns="0" bIns="0" rtlCol="0" anchor="t">
            <a:spAutoFit/>
          </a:bodyPr>
          <a:lstStyle>
            <a:lvl1pPr>
              <a:defRPr b="0" i="0">
                <a:latin typeface="Arial" panose="020B0604020202020204" pitchFamily="34" charset="0"/>
                <a:ea typeface="+mj-ea"/>
                <a:cs typeface="Arial" panose="020B0604020202020204" pitchFamily="34" charset="0"/>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b="0" i="0" u="none" strike="noStrike" kern="1200" cap="none" spc="0" normalizeH="0" baseline="0" noProof="0">
                <a:ln>
                  <a:noFill/>
                </a:ln>
                <a:solidFill>
                  <a:srgbClr val="004B87"/>
                </a:solidFill>
                <a:effectLst/>
                <a:uLnTx/>
                <a:uFillTx/>
                <a:latin typeface="Arial"/>
                <a:ea typeface="+mj-ea"/>
                <a:cs typeface="Arial"/>
              </a:rPr>
              <a:t>Reach more than </a:t>
            </a:r>
            <a:r>
              <a:rPr kumimoji="0" lang="en-US" b="1" i="0" u="none" strike="noStrike" kern="1200" cap="none" spc="0" normalizeH="0" baseline="0" noProof="0">
                <a:ln>
                  <a:noFill/>
                </a:ln>
                <a:solidFill>
                  <a:srgbClr val="004B87"/>
                </a:solidFill>
                <a:effectLst/>
                <a:uLnTx/>
                <a:uFillTx/>
                <a:latin typeface="Arial"/>
                <a:ea typeface="+mj-ea"/>
                <a:cs typeface="Arial"/>
              </a:rPr>
              <a:t>80%</a:t>
            </a:r>
            <a:r>
              <a:rPr kumimoji="0" lang="en-US" b="0" i="0" u="none" strike="noStrike" kern="1200" cap="none" spc="0" normalizeH="0" baseline="0" noProof="0">
                <a:ln>
                  <a:noFill/>
                </a:ln>
                <a:solidFill>
                  <a:srgbClr val="004B87"/>
                </a:solidFill>
                <a:effectLst/>
                <a:uLnTx/>
                <a:uFillTx/>
                <a:latin typeface="Arial"/>
                <a:ea typeface="+mj-ea"/>
                <a:cs typeface="Arial"/>
              </a:rPr>
              <a:t> of the U.S. population by the next day through our network of regional plants nationwide</a:t>
            </a:r>
            <a:r>
              <a:rPr kumimoji="0" lang="en-US" b="0" i="0" u="none" strike="noStrike" kern="0" cap="none" spc="0" normalizeH="0" baseline="0" noProof="0">
                <a:ln>
                  <a:noFill/>
                </a:ln>
                <a:solidFill>
                  <a:srgbClr val="004B87"/>
                </a:solidFill>
                <a:effectLst/>
                <a:uLnTx/>
                <a:uFillTx/>
                <a:latin typeface="Arial"/>
                <a:ea typeface="+mj-ea"/>
                <a:cs typeface="Arial"/>
              </a:rPr>
              <a:t>.</a:t>
            </a:r>
          </a:p>
        </p:txBody>
      </p:sp>
      <p:sp>
        <p:nvSpPr>
          <p:cNvPr id="25" name="Rectangle 24">
            <a:extLst>
              <a:ext uri="{FF2B5EF4-FFF2-40B4-BE49-F238E27FC236}">
                <a16:creationId xmlns:a16="http://schemas.microsoft.com/office/drawing/2014/main" id="{1A941EB7-C744-4C73-8136-A378436D3595}"/>
              </a:ext>
            </a:extLst>
          </p:cNvPr>
          <p:cNvSpPr/>
          <p:nvPr/>
        </p:nvSpPr>
        <p:spPr>
          <a:xfrm>
            <a:off x="0" y="252543"/>
            <a:ext cx="274320" cy="96525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61AB46B6-A9A7-45F4-B93B-E5196A47DA53}"/>
              </a:ext>
            </a:extLst>
          </p:cNvPr>
          <p:cNvPicPr>
            <a:picLocks noChangeAspect="1"/>
          </p:cNvPicPr>
          <p:nvPr/>
        </p:nvPicPr>
        <p:blipFill rotWithShape="1">
          <a:blip r:embed="rId6"/>
          <a:srcRect l="4086" t="20330" r="25793" b="9651"/>
          <a:stretch/>
        </p:blipFill>
        <p:spPr>
          <a:xfrm>
            <a:off x="7043701" y="1696965"/>
            <a:ext cx="4886397" cy="2703669"/>
          </a:xfrm>
          <a:prstGeom prst="rect">
            <a:avLst/>
          </a:prstGeom>
        </p:spPr>
      </p:pic>
      <p:pic>
        <p:nvPicPr>
          <p:cNvPr id="27" name="Picture 26">
            <a:extLst>
              <a:ext uri="{FF2B5EF4-FFF2-40B4-BE49-F238E27FC236}">
                <a16:creationId xmlns:a16="http://schemas.microsoft.com/office/drawing/2014/main" id="{5E89D795-EAD3-4D0C-A11E-93D4F7CD74C2}"/>
              </a:ext>
            </a:extLst>
          </p:cNvPr>
          <p:cNvPicPr>
            <a:picLocks noChangeAspect="1"/>
          </p:cNvPicPr>
          <p:nvPr/>
        </p:nvPicPr>
        <p:blipFill>
          <a:blip r:embed="rId7"/>
          <a:stretch>
            <a:fillRect/>
          </a:stretch>
        </p:blipFill>
        <p:spPr>
          <a:xfrm>
            <a:off x="574873" y="4460539"/>
            <a:ext cx="2090610" cy="955962"/>
          </a:xfrm>
          <a:prstGeom prst="rect">
            <a:avLst/>
          </a:prstGeom>
        </p:spPr>
      </p:pic>
    </p:spTree>
    <p:extLst>
      <p:ext uri="{BB962C8B-B14F-4D97-AF65-F5344CB8AC3E}">
        <p14:creationId xmlns:p14="http://schemas.microsoft.com/office/powerpoint/2010/main" val="1657435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E750-0527-3311-465A-6E19B974345D}"/>
              </a:ext>
            </a:extLst>
          </p:cNvPr>
          <p:cNvSpPr>
            <a:spLocks noGrp="1"/>
          </p:cNvSpPr>
          <p:nvPr>
            <p:ph idx="1"/>
          </p:nvPr>
        </p:nvSpPr>
        <p:spPr>
          <a:xfrm>
            <a:off x="5748496" y="2973922"/>
            <a:ext cx="5824760" cy="2587615"/>
          </a:xfrm>
        </p:spPr>
        <p:txBody>
          <a:bodyPr lIns="0" tIns="0" rIns="0" bIns="0">
            <a:noAutofit/>
          </a:bodyPr>
          <a:lstStyle/>
          <a:p>
            <a:pPr marL="0" indent="0">
              <a:lnSpc>
                <a:spcPct val="100000"/>
              </a:lnSpc>
              <a:spcBef>
                <a:spcPts val="0"/>
              </a:spcBef>
              <a:buNone/>
            </a:pPr>
            <a:r>
              <a:rPr lang="en-US" sz="2800" dirty="0">
                <a:effectLst/>
                <a:latin typeface="Arial" panose="020B0604020202020204" pitchFamily="34" charset="0"/>
                <a:cs typeface="Arial" panose="020B0604020202020204" pitchFamily="34" charset="0"/>
              </a:rPr>
              <a:t>Our new simple, affordable, and reliable ground product providing customers a range of options and great benefits built on our integrated mail and package network available as of </a:t>
            </a:r>
            <a:r>
              <a:rPr lang="en-US" sz="2800" b="1" dirty="0">
                <a:effectLst/>
                <a:latin typeface="Arial" panose="020B0604020202020204" pitchFamily="34" charset="0"/>
                <a:cs typeface="Arial" panose="020B0604020202020204" pitchFamily="34" charset="0"/>
              </a:rPr>
              <a:t>July 9th</a:t>
            </a:r>
            <a:r>
              <a:rPr lang="en-US" sz="2800" dirty="0">
                <a:effectLst/>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E9E5D23-E5D2-A9B9-54EA-4C6D767187F3}"/>
              </a:ext>
            </a:extLst>
          </p:cNvPr>
          <p:cNvSpPr>
            <a:spLocks noGrp="1"/>
          </p:cNvSpPr>
          <p:nvPr>
            <p:ph type="sldNum" sz="quarter" idx="12"/>
          </p:nvPr>
        </p:nvSpPr>
        <p:spPr/>
        <p:txBody>
          <a:bodyPr/>
          <a:lstStyle/>
          <a:p>
            <a:fld id="{298AD879-A0F9-224E-897D-3199FF24C4EC}" type="slidenum">
              <a:rPr lang="en-US" smtClean="0"/>
              <a:pPr/>
              <a:t>24</a:t>
            </a:fld>
            <a:endParaRPr lang="en-US"/>
          </a:p>
        </p:txBody>
      </p:sp>
      <p:cxnSp>
        <p:nvCxnSpPr>
          <p:cNvPr id="11" name="Straight Connector 10">
            <a:extLst>
              <a:ext uri="{FF2B5EF4-FFF2-40B4-BE49-F238E27FC236}">
                <a16:creationId xmlns:a16="http://schemas.microsoft.com/office/drawing/2014/main" id="{4606BFCF-BD02-679F-52CC-DF1F477E1991}"/>
              </a:ext>
            </a:extLst>
          </p:cNvPr>
          <p:cNvCxnSpPr/>
          <p:nvPr/>
        </p:nvCxnSpPr>
        <p:spPr>
          <a:xfrm>
            <a:off x="5998128" y="1435398"/>
            <a:ext cx="0" cy="37792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0683E62-78F6-4679-BD10-9F7423B85FAE}"/>
              </a:ext>
            </a:extLst>
          </p:cNvPr>
          <p:cNvSpPr txBox="1">
            <a:spLocks/>
          </p:cNvSpPr>
          <p:nvPr/>
        </p:nvSpPr>
        <p:spPr>
          <a:xfrm>
            <a:off x="609599" y="2315490"/>
            <a:ext cx="4872005" cy="492076"/>
          </a:xfrm>
          <a:prstGeom prst="rect">
            <a:avLst/>
          </a:prstGeom>
        </p:spPr>
        <p:txBody>
          <a:bodyPr lIns="0" tIns="0" rIns="0" bIns="0">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700" dirty="0">
                <a:solidFill>
                  <a:schemeClr val="bg1"/>
                </a:solidFill>
                <a:latin typeface="Arial"/>
                <a:cs typeface="Arial"/>
              </a:rPr>
              <a:t>USPS Ground Advantage™</a:t>
            </a:r>
            <a:endParaRPr lang="en-US" sz="2700" baseline="30000" dirty="0">
              <a:solidFill>
                <a:schemeClr val="bg1"/>
              </a:solidFill>
              <a:latin typeface="Arial"/>
              <a:cs typeface="Arial"/>
            </a:endParaRPr>
          </a:p>
        </p:txBody>
      </p:sp>
      <p:pic>
        <p:nvPicPr>
          <p:cNvPr id="6" name="Picture 7" descr="A picture containing icon&#10;&#10;Description automatically generated">
            <a:extLst>
              <a:ext uri="{FF2B5EF4-FFF2-40B4-BE49-F238E27FC236}">
                <a16:creationId xmlns:a16="http://schemas.microsoft.com/office/drawing/2014/main" id="{9E628D1B-D471-5E46-C767-B1524FEDFD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8744" y="2940376"/>
            <a:ext cx="4195415" cy="2654709"/>
          </a:xfrm>
          <a:prstGeom prst="rect">
            <a:avLst/>
          </a:prstGeom>
        </p:spPr>
      </p:pic>
      <p:sp>
        <p:nvSpPr>
          <p:cNvPr id="4" name="Rectangle 3">
            <a:extLst>
              <a:ext uri="{FF2B5EF4-FFF2-40B4-BE49-F238E27FC236}">
                <a16:creationId xmlns:a16="http://schemas.microsoft.com/office/drawing/2014/main" id="{CD751551-8567-919A-AE0C-F2BF5A2C799C}"/>
              </a:ext>
            </a:extLst>
          </p:cNvPr>
          <p:cNvSpPr/>
          <p:nvPr/>
        </p:nvSpPr>
        <p:spPr>
          <a:xfrm>
            <a:off x="28519" y="37958"/>
            <a:ext cx="274320" cy="83786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42">
            <a:extLst>
              <a:ext uri="{FF2B5EF4-FFF2-40B4-BE49-F238E27FC236}">
                <a16:creationId xmlns:a16="http://schemas.microsoft.com/office/drawing/2014/main" id="{7DA51878-55FF-6C9C-EB36-F1B4BF36F8AC}"/>
              </a:ext>
            </a:extLst>
          </p:cNvPr>
          <p:cNvSpPr txBox="1">
            <a:spLocks/>
          </p:cNvSpPr>
          <p:nvPr/>
        </p:nvSpPr>
        <p:spPr>
          <a:xfrm>
            <a:off x="300561" y="191715"/>
            <a:ext cx="1167611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USPS Connect™ National – A powerful new </a:t>
            </a:r>
            <a:r>
              <a:rPr lang="en-US" sz="2800" b="1" dirty="0">
                <a:solidFill>
                  <a:srgbClr val="004287"/>
                </a:solidFill>
                <a:latin typeface="Arial" panose="020B0604020202020204" pitchFamily="34" charset="0"/>
                <a:cs typeface="Arial" panose="020B0604020202020204" pitchFamily="34" charset="0"/>
              </a:rPr>
              <a:t>s</a:t>
            </a:r>
            <a:r>
              <a:rPr kumimoji="0" lang="en-US" sz="28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hipping </a:t>
            </a:r>
            <a:r>
              <a:rPr lang="en-US" sz="2800" b="1" dirty="0">
                <a:solidFill>
                  <a:srgbClr val="004287"/>
                </a:solidFill>
                <a:latin typeface="Arial" panose="020B0604020202020204" pitchFamily="34" charset="0"/>
                <a:cs typeface="Arial" panose="020B0604020202020204" pitchFamily="34" charset="0"/>
              </a:rPr>
              <a:t>o</a:t>
            </a:r>
            <a:r>
              <a:rPr kumimoji="0" lang="en-US" sz="2800" b="1" i="0" u="none" strike="noStrike" kern="1200" cap="none" spc="0" normalizeH="0" baseline="0" noProof="0" dirty="0" err="1">
                <a:ln>
                  <a:noFill/>
                </a:ln>
                <a:solidFill>
                  <a:srgbClr val="004287"/>
                </a:solidFill>
                <a:effectLst/>
                <a:uLnTx/>
                <a:uFillTx/>
                <a:latin typeface="Arial" panose="020B0604020202020204" pitchFamily="34" charset="0"/>
                <a:ea typeface="+mj-ea"/>
                <a:cs typeface="Arial" panose="020B0604020202020204" pitchFamily="34" charset="0"/>
              </a:rPr>
              <a:t>ption</a:t>
            </a:r>
            <a:r>
              <a:rPr kumimoji="0" lang="en-US" sz="28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 </a:t>
            </a:r>
            <a:endParaRPr kumimoji="0" lang="en-US" sz="2800" b="0"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endParaRPr>
          </a:p>
        </p:txBody>
      </p:sp>
      <p:pic>
        <p:nvPicPr>
          <p:cNvPr id="10" name="Picture 9" descr="Text, logo">
            <a:extLst>
              <a:ext uri="{FF2B5EF4-FFF2-40B4-BE49-F238E27FC236}">
                <a16:creationId xmlns:a16="http://schemas.microsoft.com/office/drawing/2014/main" id="{064E1945-4D84-F320-1FD9-DC6C0D3D0EF1}"/>
              </a:ext>
            </a:extLst>
          </p:cNvPr>
          <p:cNvPicPr>
            <a:picLocks noChangeAspect="1"/>
          </p:cNvPicPr>
          <p:nvPr/>
        </p:nvPicPr>
        <p:blipFill>
          <a:blip r:embed="rId3"/>
          <a:stretch>
            <a:fillRect/>
          </a:stretch>
        </p:blipFill>
        <p:spPr>
          <a:xfrm>
            <a:off x="1497360" y="1435398"/>
            <a:ext cx="8856231" cy="1107949"/>
          </a:xfrm>
          <a:prstGeom prst="rect">
            <a:avLst/>
          </a:prstGeom>
        </p:spPr>
      </p:pic>
      <p:sp>
        <p:nvSpPr>
          <p:cNvPr id="12" name="Title 1">
            <a:extLst>
              <a:ext uri="{FF2B5EF4-FFF2-40B4-BE49-F238E27FC236}">
                <a16:creationId xmlns:a16="http://schemas.microsoft.com/office/drawing/2014/main" id="{95E44E30-8442-750D-4EA7-8FFDE41A1F01}"/>
              </a:ext>
            </a:extLst>
          </p:cNvPr>
          <p:cNvSpPr txBox="1">
            <a:spLocks/>
          </p:cNvSpPr>
          <p:nvPr/>
        </p:nvSpPr>
        <p:spPr>
          <a:xfrm>
            <a:off x="618744" y="1014652"/>
            <a:ext cx="10954512" cy="492076"/>
          </a:xfrm>
          <a:prstGeom prst="rect">
            <a:avLst/>
          </a:prstGeom>
        </p:spPr>
        <p:txBody>
          <a:bodyPr lIns="0" tIns="0" rIns="0" bIns="0" anchor="t">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800" dirty="0">
                <a:solidFill>
                  <a:srgbClr val="004287"/>
                </a:solidFill>
                <a:latin typeface="Arial" panose="020B0604020202020204" pitchFamily="34" charset="0"/>
                <a:cs typeface="Arial" panose="020B0604020202020204" pitchFamily="34" charset="0"/>
              </a:rPr>
              <a:t>Introducing…..</a:t>
            </a:r>
            <a:endParaRPr lang="en-US" sz="2800" b="0" dirty="0">
              <a:latin typeface="Arial"/>
              <a:cs typeface="Arial"/>
            </a:endParaRPr>
          </a:p>
        </p:txBody>
      </p:sp>
    </p:spTree>
    <p:extLst>
      <p:ext uri="{BB962C8B-B14F-4D97-AF65-F5344CB8AC3E}">
        <p14:creationId xmlns:p14="http://schemas.microsoft.com/office/powerpoint/2010/main" val="2020051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Placeholder 1"/>
          <p:cNvSpPr txBox="1">
            <a:spLocks/>
          </p:cNvSpPr>
          <p:nvPr/>
        </p:nvSpPr>
        <p:spPr>
          <a:xfrm>
            <a:off x="3186545" y="13252"/>
            <a:ext cx="9005455" cy="68849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b="1" kern="1200">
                <a:solidFill>
                  <a:srgbClr val="304E96"/>
                </a:solidFill>
                <a:effectLst>
                  <a:outerShdw blurRad="38100" dist="38100" dir="2700000" algn="tl">
                    <a:srgbClr val="000000">
                      <a:alpha val="43137"/>
                    </a:srgbClr>
                  </a:outerShdw>
                </a:effectLst>
                <a:latin typeface="+mn-lt"/>
                <a:ea typeface="+mj-ea"/>
                <a:cs typeface="+mj-cs"/>
              </a:defRPr>
            </a:lvl1pPr>
          </a:lstStyle>
          <a:p>
            <a:endParaRPr lang="en-US" sz="2800"/>
          </a:p>
        </p:txBody>
      </p:sp>
      <p:sp>
        <p:nvSpPr>
          <p:cNvPr id="20" name="Slide Number Placeholder 19"/>
          <p:cNvSpPr>
            <a:spLocks noGrp="1"/>
          </p:cNvSpPr>
          <p:nvPr>
            <p:ph type="sldNum" sz="quarter" idx="12"/>
          </p:nvPr>
        </p:nvSpPr>
        <p:spPr/>
        <p:txBody>
          <a:bodyPr/>
          <a:lstStyle/>
          <a:p>
            <a:fld id="{D707304A-433C-4B5B-A507-AD407BE4ED27}" type="slidenum">
              <a:rPr lang="en-US" smtClean="0">
                <a:solidFill>
                  <a:schemeClr val="bg1"/>
                </a:solidFill>
              </a:rPr>
              <a:t>25</a:t>
            </a:fld>
            <a:endParaRPr lang="en-US">
              <a:solidFill>
                <a:schemeClr val="bg1"/>
              </a:solidFill>
            </a:endParaRPr>
          </a:p>
        </p:txBody>
      </p:sp>
      <p:sp>
        <p:nvSpPr>
          <p:cNvPr id="10" name="Title 1">
            <a:extLst>
              <a:ext uri="{FF2B5EF4-FFF2-40B4-BE49-F238E27FC236}">
                <a16:creationId xmlns:a16="http://schemas.microsoft.com/office/drawing/2014/main" id="{BA29AC06-555A-462E-3E04-6450E8E48140}"/>
              </a:ext>
            </a:extLst>
          </p:cNvPr>
          <p:cNvSpPr txBox="1">
            <a:spLocks/>
          </p:cNvSpPr>
          <p:nvPr/>
        </p:nvSpPr>
        <p:spPr>
          <a:xfrm>
            <a:off x="627889" y="1528491"/>
            <a:ext cx="10954512" cy="492076"/>
          </a:xfrm>
          <a:prstGeom prst="rect">
            <a:avLst/>
          </a:prstGeom>
        </p:spPr>
        <p:txBody>
          <a:bodyPr lIns="0" tIns="0" rIns="0" bIns="0" anchor="t">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000" b="0" dirty="0">
                <a:solidFill>
                  <a:srgbClr val="002060"/>
                </a:solidFill>
                <a:latin typeface="Arial"/>
                <a:cs typeface="Arial"/>
              </a:rPr>
              <a:t>Three different products combined into one simplified solution</a:t>
            </a:r>
          </a:p>
        </p:txBody>
      </p:sp>
      <p:grpSp>
        <p:nvGrpSpPr>
          <p:cNvPr id="2" name="Group 1">
            <a:extLst>
              <a:ext uri="{FF2B5EF4-FFF2-40B4-BE49-F238E27FC236}">
                <a16:creationId xmlns:a16="http://schemas.microsoft.com/office/drawing/2014/main" id="{16107A81-CDD3-04AE-4C14-971088F63E92}"/>
              </a:ext>
            </a:extLst>
          </p:cNvPr>
          <p:cNvGrpSpPr/>
          <p:nvPr/>
        </p:nvGrpSpPr>
        <p:grpSpPr>
          <a:xfrm rot="5400000">
            <a:off x="2881816" y="3121808"/>
            <a:ext cx="3122522" cy="1238688"/>
            <a:chOff x="1861566" y="3485712"/>
            <a:chExt cx="8468868" cy="1238688"/>
          </a:xfrm>
        </p:grpSpPr>
        <p:cxnSp>
          <p:nvCxnSpPr>
            <p:cNvPr id="17" name="Straight Connector 16">
              <a:extLst>
                <a:ext uri="{FF2B5EF4-FFF2-40B4-BE49-F238E27FC236}">
                  <a16:creationId xmlns:a16="http://schemas.microsoft.com/office/drawing/2014/main" id="{477D0569-07EF-4790-595E-A9AC72AB2912}"/>
                </a:ext>
              </a:extLst>
            </p:cNvPr>
            <p:cNvCxnSpPr>
              <a:cxnSpLocks/>
            </p:cNvCxnSpPr>
            <p:nvPr/>
          </p:nvCxnSpPr>
          <p:spPr>
            <a:xfrm>
              <a:off x="1861566" y="4123944"/>
              <a:ext cx="8468868"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30B95D4-436A-06D8-2B94-D024DA57F70B}"/>
                </a:ext>
              </a:extLst>
            </p:cNvPr>
            <p:cNvCxnSpPr>
              <a:cxnSpLocks/>
            </p:cNvCxnSpPr>
            <p:nvPr/>
          </p:nvCxnSpPr>
          <p:spPr>
            <a:xfrm flipV="1">
              <a:off x="1863090" y="4123944"/>
              <a:ext cx="0" cy="60045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256044-3D84-0402-6883-29AE97C83E3A}"/>
                </a:ext>
              </a:extLst>
            </p:cNvPr>
            <p:cNvCxnSpPr>
              <a:cxnSpLocks/>
            </p:cNvCxnSpPr>
            <p:nvPr/>
          </p:nvCxnSpPr>
          <p:spPr>
            <a:xfrm flipV="1">
              <a:off x="10330434" y="4123944"/>
              <a:ext cx="0" cy="60045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422CF9B-9EAE-058F-C2AE-BB8ED434044C}"/>
                </a:ext>
              </a:extLst>
            </p:cNvPr>
            <p:cNvCxnSpPr>
              <a:cxnSpLocks/>
            </p:cNvCxnSpPr>
            <p:nvPr/>
          </p:nvCxnSpPr>
          <p:spPr>
            <a:xfrm rot="16200000">
              <a:off x="5782981" y="3804828"/>
              <a:ext cx="63823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Rounded Rectangle 30">
            <a:extLst>
              <a:ext uri="{FF2B5EF4-FFF2-40B4-BE49-F238E27FC236}">
                <a16:creationId xmlns:a16="http://schemas.microsoft.com/office/drawing/2014/main" id="{94138308-639C-7928-1FC1-1774979B1889}"/>
              </a:ext>
            </a:extLst>
          </p:cNvPr>
          <p:cNvSpPr/>
          <p:nvPr/>
        </p:nvSpPr>
        <p:spPr>
          <a:xfrm>
            <a:off x="617092" y="4407972"/>
            <a:ext cx="3501710" cy="681463"/>
          </a:xfrm>
          <a:prstGeom prst="roundRect">
            <a:avLst>
              <a:gd name="adj" fmla="val 6107"/>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800" b="0" dirty="0">
                <a:solidFill>
                  <a:schemeClr val="bg1"/>
                </a:solidFill>
                <a:latin typeface="Arial"/>
                <a:cs typeface="Arial"/>
              </a:rPr>
              <a:t>First-Class Package Service</a:t>
            </a:r>
            <a:r>
              <a:rPr lang="en-US" sz="1800" b="0" baseline="30000" dirty="0">
                <a:solidFill>
                  <a:schemeClr val="bg1"/>
                </a:solidFill>
                <a:latin typeface="Arial"/>
                <a:cs typeface="Arial"/>
              </a:rPr>
              <a:t>®</a:t>
            </a:r>
          </a:p>
        </p:txBody>
      </p:sp>
      <p:sp>
        <p:nvSpPr>
          <p:cNvPr id="5" name="Title 1">
            <a:extLst>
              <a:ext uri="{FF2B5EF4-FFF2-40B4-BE49-F238E27FC236}">
                <a16:creationId xmlns:a16="http://schemas.microsoft.com/office/drawing/2014/main" id="{49F8E295-4A17-B394-5E2B-1C863A651329}"/>
              </a:ext>
            </a:extLst>
          </p:cNvPr>
          <p:cNvSpPr txBox="1">
            <a:spLocks/>
          </p:cNvSpPr>
          <p:nvPr/>
        </p:nvSpPr>
        <p:spPr>
          <a:xfrm>
            <a:off x="627888" y="426173"/>
            <a:ext cx="11564112" cy="1142744"/>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endParaRPr lang="en-US" spc="50">
              <a:latin typeface="Arial"/>
              <a:cs typeface="Arial"/>
            </a:endParaRPr>
          </a:p>
        </p:txBody>
      </p:sp>
      <p:sp>
        <p:nvSpPr>
          <p:cNvPr id="34" name="Rounded Rectangle 30">
            <a:extLst>
              <a:ext uri="{FF2B5EF4-FFF2-40B4-BE49-F238E27FC236}">
                <a16:creationId xmlns:a16="http://schemas.microsoft.com/office/drawing/2014/main" id="{C9BAD736-A8CD-D4F7-7A9C-7D4FEAB88A68}"/>
              </a:ext>
            </a:extLst>
          </p:cNvPr>
          <p:cNvSpPr/>
          <p:nvPr/>
        </p:nvSpPr>
        <p:spPr>
          <a:xfrm>
            <a:off x="617092" y="3398740"/>
            <a:ext cx="3501710" cy="681463"/>
          </a:xfrm>
          <a:prstGeom prst="roundRect">
            <a:avLst>
              <a:gd name="adj" fmla="val 6107"/>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800" b="0" dirty="0">
                <a:solidFill>
                  <a:schemeClr val="bg1"/>
                </a:solidFill>
                <a:latin typeface="Arial"/>
                <a:cs typeface="Arial"/>
              </a:rPr>
              <a:t>Parcel Select Ground</a:t>
            </a:r>
            <a:endParaRPr lang="en-US" sz="1800" b="0" baseline="30000" dirty="0">
              <a:solidFill>
                <a:schemeClr val="bg1"/>
              </a:solidFill>
              <a:latin typeface="Arial"/>
              <a:cs typeface="Arial"/>
            </a:endParaRPr>
          </a:p>
        </p:txBody>
      </p:sp>
      <p:sp>
        <p:nvSpPr>
          <p:cNvPr id="35" name="Rounded Rectangle 30">
            <a:extLst>
              <a:ext uri="{FF2B5EF4-FFF2-40B4-BE49-F238E27FC236}">
                <a16:creationId xmlns:a16="http://schemas.microsoft.com/office/drawing/2014/main" id="{491BF677-0914-E5A1-8726-85918A900D9A}"/>
              </a:ext>
            </a:extLst>
          </p:cNvPr>
          <p:cNvSpPr/>
          <p:nvPr/>
        </p:nvSpPr>
        <p:spPr>
          <a:xfrm>
            <a:off x="617092" y="2389507"/>
            <a:ext cx="3501710" cy="681463"/>
          </a:xfrm>
          <a:prstGeom prst="roundRect">
            <a:avLst>
              <a:gd name="adj" fmla="val 6107"/>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dirty="0">
                <a:solidFill>
                  <a:schemeClr val="bg1"/>
                </a:solidFill>
                <a:latin typeface="Arial"/>
                <a:cs typeface="Arial"/>
              </a:rPr>
              <a:t>Retail Ground</a:t>
            </a:r>
            <a:endParaRPr lang="en-US" sz="1800" b="0" dirty="0">
              <a:solidFill>
                <a:schemeClr val="bg1"/>
              </a:solidFill>
              <a:latin typeface="Arial"/>
              <a:cs typeface="Arial"/>
            </a:endParaRPr>
          </a:p>
        </p:txBody>
      </p:sp>
      <p:sp>
        <p:nvSpPr>
          <p:cNvPr id="36" name="Rounded Rectangle 35">
            <a:extLst>
              <a:ext uri="{FF2B5EF4-FFF2-40B4-BE49-F238E27FC236}">
                <a16:creationId xmlns:a16="http://schemas.microsoft.com/office/drawing/2014/main" id="{01F4E08C-29EA-475A-D42C-875C1D7BDDC6}"/>
              </a:ext>
            </a:extLst>
          </p:cNvPr>
          <p:cNvSpPr/>
          <p:nvPr/>
        </p:nvSpPr>
        <p:spPr>
          <a:xfrm>
            <a:off x="4749195" y="3263620"/>
            <a:ext cx="4872007" cy="968735"/>
          </a:xfrm>
          <a:prstGeom prst="roundRect">
            <a:avLst>
              <a:gd name="adj" fmla="val 6107"/>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74320" rIns="228600" bIns="228600" rtlCol="0" anchor="t" anchorCtr="0"/>
          <a:lstStyle/>
          <a:p>
            <a:pPr marL="228600"/>
            <a:endParaRPr lang="en-US">
              <a:solidFill>
                <a:srgbClr val="004B87"/>
              </a:solidFill>
            </a:endParaRPr>
          </a:p>
        </p:txBody>
      </p:sp>
      <p:sp>
        <p:nvSpPr>
          <p:cNvPr id="37" name="Title 1">
            <a:extLst>
              <a:ext uri="{FF2B5EF4-FFF2-40B4-BE49-F238E27FC236}">
                <a16:creationId xmlns:a16="http://schemas.microsoft.com/office/drawing/2014/main" id="{302ECC4F-DDC4-F6B5-36F9-FC472B77500A}"/>
              </a:ext>
            </a:extLst>
          </p:cNvPr>
          <p:cNvSpPr txBox="1">
            <a:spLocks/>
          </p:cNvSpPr>
          <p:nvPr/>
        </p:nvSpPr>
        <p:spPr>
          <a:xfrm>
            <a:off x="4749195" y="3614529"/>
            <a:ext cx="4299109" cy="492076"/>
          </a:xfrm>
          <a:prstGeom prst="rect">
            <a:avLst/>
          </a:prstGeom>
        </p:spPr>
        <p:txBody>
          <a:bodyPr lIns="0" tIns="0" rIns="0" bIns="0">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400" dirty="0">
                <a:solidFill>
                  <a:schemeClr val="bg1"/>
                </a:solidFill>
                <a:latin typeface="Arial"/>
                <a:cs typeface="Arial"/>
              </a:rPr>
              <a:t>USPS</a:t>
            </a:r>
            <a:r>
              <a:rPr lang="en-US" sz="2400" dirty="0">
                <a:solidFill>
                  <a:srgbClr val="004B87"/>
                </a:solidFill>
                <a:latin typeface="Arial"/>
                <a:cs typeface="Arial"/>
              </a:rPr>
              <a:t> </a:t>
            </a:r>
            <a:r>
              <a:rPr lang="en-US" sz="2400" dirty="0">
                <a:solidFill>
                  <a:schemeClr val="bg1"/>
                </a:solidFill>
                <a:latin typeface="Arial"/>
                <a:cs typeface="Arial"/>
              </a:rPr>
              <a:t>Ground Advantage™</a:t>
            </a:r>
            <a:endParaRPr lang="en-US" sz="2400" baseline="30000" dirty="0">
              <a:solidFill>
                <a:schemeClr val="bg1"/>
              </a:solidFill>
              <a:latin typeface="Arial"/>
              <a:cs typeface="Arial"/>
            </a:endParaRPr>
          </a:p>
        </p:txBody>
      </p:sp>
      <p:pic>
        <p:nvPicPr>
          <p:cNvPr id="38" name="Picture 7" descr="A picture containing icon&#10;&#10;Description automatically generated">
            <a:extLst>
              <a:ext uri="{FF2B5EF4-FFF2-40B4-BE49-F238E27FC236}">
                <a16:creationId xmlns:a16="http://schemas.microsoft.com/office/drawing/2014/main" id="{1DFBB0D1-BEB1-5DE5-49AA-E4CD879D79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30533" y="2926665"/>
            <a:ext cx="2910292" cy="1841529"/>
          </a:xfrm>
          <a:prstGeom prst="rect">
            <a:avLst/>
          </a:prstGeom>
        </p:spPr>
      </p:pic>
      <p:sp>
        <p:nvSpPr>
          <p:cNvPr id="3" name="Rectangle 2">
            <a:extLst>
              <a:ext uri="{FF2B5EF4-FFF2-40B4-BE49-F238E27FC236}">
                <a16:creationId xmlns:a16="http://schemas.microsoft.com/office/drawing/2014/main" id="{7E2BA2B6-A6F2-3379-30F7-7EE6287143DE}"/>
              </a:ext>
            </a:extLst>
          </p:cNvPr>
          <p:cNvSpPr/>
          <p:nvPr/>
        </p:nvSpPr>
        <p:spPr>
          <a:xfrm>
            <a:off x="26241" y="151889"/>
            <a:ext cx="274320" cy="1033758"/>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42">
            <a:extLst>
              <a:ext uri="{FF2B5EF4-FFF2-40B4-BE49-F238E27FC236}">
                <a16:creationId xmlns:a16="http://schemas.microsoft.com/office/drawing/2014/main" id="{9F7DFCA3-84AD-592D-2005-BE348F2EBD0E}"/>
              </a:ext>
            </a:extLst>
          </p:cNvPr>
          <p:cNvSpPr txBox="1">
            <a:spLocks/>
          </p:cNvSpPr>
          <p:nvPr/>
        </p:nvSpPr>
        <p:spPr>
          <a:xfrm>
            <a:off x="300561" y="191715"/>
            <a:ext cx="11676118"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USPS Connect™ National – A simplified solution for you and your customers</a:t>
            </a:r>
            <a:endParaRPr kumimoji="0" lang="en-US" sz="2800" b="0"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79511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city&#10;&#10;Description automatically generated with medium confidence">
            <a:extLst>
              <a:ext uri="{FF2B5EF4-FFF2-40B4-BE49-F238E27FC236}">
                <a16:creationId xmlns:a16="http://schemas.microsoft.com/office/drawing/2014/main" id="{86B4CC5E-C28B-FAFD-E825-FDE0D0343FB1}"/>
              </a:ext>
            </a:extLst>
          </p:cNvPr>
          <p:cNvPicPr>
            <a:picLocks noChangeAspect="1"/>
          </p:cNvPicPr>
          <p:nvPr/>
        </p:nvPicPr>
        <p:blipFill rotWithShape="1">
          <a:blip r:embed="rId3" cstate="email">
            <a:alphaModFix amt="19000"/>
            <a:extLst>
              <a:ext uri="{28A0092B-C50C-407E-A947-70E740481C1C}">
                <a14:useLocalDpi xmlns:a14="http://schemas.microsoft.com/office/drawing/2010/main"/>
              </a:ext>
            </a:extLst>
          </a:blip>
          <a:srcRect/>
          <a:stretch/>
        </p:blipFill>
        <p:spPr>
          <a:xfrm>
            <a:off x="-275303" y="136525"/>
            <a:ext cx="12192000" cy="6851958"/>
          </a:xfrm>
          <a:prstGeom prst="rect">
            <a:avLst/>
          </a:prstGeom>
        </p:spPr>
      </p:pic>
      <p:sp>
        <p:nvSpPr>
          <p:cNvPr id="19" name="Title Placeholder 1"/>
          <p:cNvSpPr txBox="1">
            <a:spLocks/>
          </p:cNvSpPr>
          <p:nvPr/>
        </p:nvSpPr>
        <p:spPr>
          <a:xfrm>
            <a:off x="3186545" y="109497"/>
            <a:ext cx="9005455" cy="688497"/>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b="1" kern="1200">
                <a:solidFill>
                  <a:srgbClr val="304E96"/>
                </a:solidFill>
                <a:effectLst>
                  <a:outerShdw blurRad="38100" dist="38100" dir="2700000" algn="tl">
                    <a:srgbClr val="000000">
                      <a:alpha val="43137"/>
                    </a:srgbClr>
                  </a:outerShdw>
                </a:effectLst>
                <a:latin typeface="+mn-lt"/>
                <a:ea typeface="+mj-ea"/>
                <a:cs typeface="+mj-cs"/>
              </a:defRPr>
            </a:lvl1pPr>
          </a:lstStyle>
          <a:p>
            <a:endParaRPr lang="en-US" sz="2800"/>
          </a:p>
        </p:txBody>
      </p:sp>
      <p:sp>
        <p:nvSpPr>
          <p:cNvPr id="9" name="Rectangle 3">
            <a:extLst>
              <a:ext uri="{FF2B5EF4-FFF2-40B4-BE49-F238E27FC236}">
                <a16:creationId xmlns:a16="http://schemas.microsoft.com/office/drawing/2014/main" id="{EAB77E98-6A76-7176-CC26-8A5110BD8C82}"/>
              </a:ext>
            </a:extLst>
          </p:cNvPr>
          <p:cNvSpPr>
            <a:spLocks noChangeArrowheads="1"/>
          </p:cNvSpPr>
          <p:nvPr/>
        </p:nvSpPr>
        <p:spPr bwMode="auto">
          <a:xfrm>
            <a:off x="2492375" y="2035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Slide Number Placeholder 19">
            <a:extLst>
              <a:ext uri="{FF2B5EF4-FFF2-40B4-BE49-F238E27FC236}">
                <a16:creationId xmlns:a16="http://schemas.microsoft.com/office/drawing/2014/main" id="{F20079DB-FD4E-BDEF-E240-EDF135F8A6A3}"/>
              </a:ext>
            </a:extLst>
          </p:cNvPr>
          <p:cNvSpPr>
            <a:spLocks noGrp="1"/>
          </p:cNvSpPr>
          <p:nvPr>
            <p:ph type="sldNum" sz="quarter" idx="12"/>
          </p:nvPr>
        </p:nvSpPr>
        <p:spPr/>
        <p:txBody>
          <a:bodyPr/>
          <a:lstStyle/>
          <a:p>
            <a:fld id="{D707304A-433C-4B5B-A507-AD407BE4ED27}" type="slidenum">
              <a:rPr lang="en-US" smtClean="0">
                <a:solidFill>
                  <a:schemeClr val="bg1"/>
                </a:solidFill>
              </a:rPr>
              <a:t>26</a:t>
            </a:fld>
            <a:endParaRPr lang="en-US">
              <a:solidFill>
                <a:schemeClr val="bg1"/>
              </a:solidFill>
            </a:endParaRPr>
          </a:p>
        </p:txBody>
      </p:sp>
      <p:sp>
        <p:nvSpPr>
          <p:cNvPr id="5" name="TextBox 4">
            <a:extLst>
              <a:ext uri="{FF2B5EF4-FFF2-40B4-BE49-F238E27FC236}">
                <a16:creationId xmlns:a16="http://schemas.microsoft.com/office/drawing/2014/main" id="{7A3570A6-F2BD-FBFA-CFA3-651DF52A35AD}"/>
              </a:ext>
            </a:extLst>
          </p:cNvPr>
          <p:cNvSpPr txBox="1"/>
          <p:nvPr/>
        </p:nvSpPr>
        <p:spPr>
          <a:xfrm>
            <a:off x="5921337" y="1652662"/>
            <a:ext cx="4909367" cy="646331"/>
          </a:xfrm>
          <a:prstGeom prst="rect">
            <a:avLst/>
          </a:prstGeom>
          <a:noFill/>
        </p:spPr>
        <p:txBody>
          <a:bodyPr wrap="square">
            <a:spAutoFit/>
          </a:bodyPr>
          <a:lstStyle/>
          <a:p>
            <a:pPr marL="285750" indent="-285750" rtl="0">
              <a:spcAft>
                <a:spcPts val="1200"/>
              </a:spcAft>
              <a:buFont typeface="Wingdings" panose="05000000000000000000" pitchFamily="2" charset="2"/>
              <a:buChar char="ü"/>
            </a:pPr>
            <a:r>
              <a:rPr lang="en-US" sz="1800" dirty="0">
                <a:solidFill>
                  <a:srgbClr val="002060"/>
                </a:solidFill>
              </a:rPr>
              <a:t>Packages delivered in 2-5 business days across the continental United States.</a:t>
            </a:r>
          </a:p>
        </p:txBody>
      </p:sp>
      <p:sp>
        <p:nvSpPr>
          <p:cNvPr id="7" name="TextBox 6">
            <a:extLst>
              <a:ext uri="{FF2B5EF4-FFF2-40B4-BE49-F238E27FC236}">
                <a16:creationId xmlns:a16="http://schemas.microsoft.com/office/drawing/2014/main" id="{4767A619-E853-9650-A4F8-686CC76946ED}"/>
              </a:ext>
            </a:extLst>
          </p:cNvPr>
          <p:cNvSpPr txBox="1"/>
          <p:nvPr/>
        </p:nvSpPr>
        <p:spPr>
          <a:xfrm>
            <a:off x="5963366" y="2484400"/>
            <a:ext cx="5351105" cy="369332"/>
          </a:xfrm>
          <a:prstGeom prst="rect">
            <a:avLst/>
          </a:prstGeom>
          <a:noFill/>
        </p:spPr>
        <p:txBody>
          <a:bodyPr wrap="square">
            <a:spAutoFit/>
          </a:bodyPr>
          <a:lstStyle/>
          <a:p>
            <a:pPr marL="285750" indent="-285750" rtl="0">
              <a:spcAft>
                <a:spcPts val="1200"/>
              </a:spcAft>
              <a:buFont typeface="Wingdings" panose="05000000000000000000" pitchFamily="2" charset="2"/>
              <a:buChar char="ü"/>
            </a:pPr>
            <a:r>
              <a:rPr lang="en-US" sz="1800" dirty="0">
                <a:solidFill>
                  <a:srgbClr val="002060"/>
                </a:solidFill>
              </a:rPr>
              <a:t>Free package pickup service at home or in-office.</a:t>
            </a:r>
          </a:p>
        </p:txBody>
      </p:sp>
      <p:sp>
        <p:nvSpPr>
          <p:cNvPr id="10" name="TextBox 9">
            <a:extLst>
              <a:ext uri="{FF2B5EF4-FFF2-40B4-BE49-F238E27FC236}">
                <a16:creationId xmlns:a16="http://schemas.microsoft.com/office/drawing/2014/main" id="{41179FB2-FA39-49D3-BDBA-4AA1FF5ADBF0}"/>
              </a:ext>
            </a:extLst>
          </p:cNvPr>
          <p:cNvSpPr txBox="1"/>
          <p:nvPr/>
        </p:nvSpPr>
        <p:spPr>
          <a:xfrm>
            <a:off x="5954467" y="3284842"/>
            <a:ext cx="5340062" cy="923330"/>
          </a:xfrm>
          <a:prstGeom prst="rect">
            <a:avLst/>
          </a:prstGeom>
          <a:noFill/>
        </p:spPr>
        <p:txBody>
          <a:bodyPr wrap="square">
            <a:spAutoFit/>
          </a:bodyPr>
          <a:lstStyle/>
          <a:p>
            <a:pPr marL="285750" indent="-285750" rtl="0">
              <a:spcAft>
                <a:spcPts val="1200"/>
              </a:spcAft>
              <a:buFont typeface="Wingdings" panose="05000000000000000000" pitchFamily="2" charset="2"/>
              <a:buChar char="ü"/>
            </a:pPr>
            <a:r>
              <a:rPr lang="en-US" sz="1800" dirty="0">
                <a:solidFill>
                  <a:srgbClr val="002060"/>
                </a:solidFill>
              </a:rPr>
              <a:t>Business customers can use USPS Ground Advantage return service as a convenient option for customers who need to send items back.</a:t>
            </a:r>
          </a:p>
        </p:txBody>
      </p:sp>
      <p:sp>
        <p:nvSpPr>
          <p:cNvPr id="11" name="TextBox 10">
            <a:extLst>
              <a:ext uri="{FF2B5EF4-FFF2-40B4-BE49-F238E27FC236}">
                <a16:creationId xmlns:a16="http://schemas.microsoft.com/office/drawing/2014/main" id="{F08B6592-1281-1901-94AA-AACCC790C01A}"/>
              </a:ext>
            </a:extLst>
          </p:cNvPr>
          <p:cNvSpPr txBox="1"/>
          <p:nvPr/>
        </p:nvSpPr>
        <p:spPr>
          <a:xfrm>
            <a:off x="5943424" y="4689626"/>
            <a:ext cx="5329018" cy="1200329"/>
          </a:xfrm>
          <a:prstGeom prst="rect">
            <a:avLst/>
          </a:prstGeom>
          <a:noFill/>
        </p:spPr>
        <p:txBody>
          <a:bodyPr wrap="square">
            <a:spAutoFit/>
          </a:bodyPr>
          <a:lstStyle/>
          <a:p>
            <a:pPr marL="285750" indent="-285750" rtl="0">
              <a:spcAft>
                <a:spcPts val="1200"/>
              </a:spcAft>
              <a:buFont typeface="Wingdings" panose="05000000000000000000" pitchFamily="2" charset="2"/>
              <a:buChar char="ü"/>
            </a:pPr>
            <a:r>
              <a:rPr lang="en-US" sz="1800" dirty="0"/>
              <a:t>$</a:t>
            </a:r>
            <a:r>
              <a:rPr lang="en-US" sz="1800" dirty="0">
                <a:solidFill>
                  <a:srgbClr val="002060"/>
                </a:solidFill>
              </a:rPr>
              <a:t>100 insurance included on USPS Ground Advantage and USPS Ground Advantage Return packages. Customers can purchase up to $5,000 in additional coverage.</a:t>
            </a:r>
          </a:p>
        </p:txBody>
      </p:sp>
      <p:sp>
        <p:nvSpPr>
          <p:cNvPr id="3" name="Rounded Rectangle 2">
            <a:extLst>
              <a:ext uri="{FF2B5EF4-FFF2-40B4-BE49-F238E27FC236}">
                <a16:creationId xmlns:a16="http://schemas.microsoft.com/office/drawing/2014/main" id="{04C4D915-D620-2124-7CD3-637828D1D9CD}"/>
              </a:ext>
            </a:extLst>
          </p:cNvPr>
          <p:cNvSpPr/>
          <p:nvPr/>
        </p:nvSpPr>
        <p:spPr>
          <a:xfrm>
            <a:off x="609599" y="2017746"/>
            <a:ext cx="4872007" cy="968735"/>
          </a:xfrm>
          <a:prstGeom prst="roundRect">
            <a:avLst>
              <a:gd name="adj" fmla="val 610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274320" rIns="228600" bIns="228600" rtlCol="0" anchor="t" anchorCtr="0"/>
          <a:lstStyle/>
          <a:p>
            <a:pPr marL="228600"/>
            <a:endParaRPr lang="en-US">
              <a:solidFill>
                <a:srgbClr val="004B87"/>
              </a:solidFill>
            </a:endParaRPr>
          </a:p>
        </p:txBody>
      </p:sp>
      <p:sp>
        <p:nvSpPr>
          <p:cNvPr id="6" name="Title 1">
            <a:extLst>
              <a:ext uri="{FF2B5EF4-FFF2-40B4-BE49-F238E27FC236}">
                <a16:creationId xmlns:a16="http://schemas.microsoft.com/office/drawing/2014/main" id="{2928B737-E813-95C6-7513-7111426B661D}"/>
              </a:ext>
            </a:extLst>
          </p:cNvPr>
          <p:cNvSpPr txBox="1">
            <a:spLocks/>
          </p:cNvSpPr>
          <p:nvPr/>
        </p:nvSpPr>
        <p:spPr>
          <a:xfrm>
            <a:off x="609599" y="2315490"/>
            <a:ext cx="4872005" cy="492076"/>
          </a:xfrm>
          <a:prstGeom prst="rect">
            <a:avLst/>
          </a:prstGeom>
        </p:spPr>
        <p:txBody>
          <a:bodyPr lIns="0" tIns="0" rIns="0" bIns="0">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US" sz="2700" dirty="0">
                <a:solidFill>
                  <a:schemeClr val="bg1"/>
                </a:solidFill>
                <a:latin typeface="Arial"/>
                <a:cs typeface="Arial"/>
              </a:rPr>
              <a:t>USPS Ground Advantage</a:t>
            </a:r>
            <a:r>
              <a:rPr lang="en-US" sz="2500" b="0" dirty="0">
                <a:solidFill>
                  <a:schemeClr val="bg1"/>
                </a:solidFill>
                <a:latin typeface="Arial"/>
                <a:cs typeface="Arial"/>
              </a:rPr>
              <a:t>™</a:t>
            </a:r>
            <a:endParaRPr lang="en-US" sz="2500" b="0" baseline="30000" dirty="0">
              <a:solidFill>
                <a:schemeClr val="bg1"/>
              </a:solidFill>
              <a:latin typeface="Arial"/>
              <a:cs typeface="Arial"/>
            </a:endParaRPr>
          </a:p>
        </p:txBody>
      </p:sp>
      <p:pic>
        <p:nvPicPr>
          <p:cNvPr id="12" name="Picture 7" descr="A picture containing icon&#10;&#10;Description automatically generated">
            <a:extLst>
              <a:ext uri="{FF2B5EF4-FFF2-40B4-BE49-F238E27FC236}">
                <a16:creationId xmlns:a16="http://schemas.microsoft.com/office/drawing/2014/main" id="{66999396-B61D-1418-0246-3DEDD6F4F5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54353" y="2679215"/>
            <a:ext cx="3782495" cy="2393428"/>
          </a:xfrm>
          <a:prstGeom prst="rect">
            <a:avLst/>
          </a:prstGeom>
        </p:spPr>
      </p:pic>
      <p:sp>
        <p:nvSpPr>
          <p:cNvPr id="4" name="Rectangle 3">
            <a:extLst>
              <a:ext uri="{FF2B5EF4-FFF2-40B4-BE49-F238E27FC236}">
                <a16:creationId xmlns:a16="http://schemas.microsoft.com/office/drawing/2014/main" id="{66279DB5-F4F2-E865-2191-0C0ABBCB3045}"/>
              </a:ext>
            </a:extLst>
          </p:cNvPr>
          <p:cNvSpPr/>
          <p:nvPr/>
        </p:nvSpPr>
        <p:spPr>
          <a:xfrm>
            <a:off x="28519" y="37958"/>
            <a:ext cx="274320" cy="83786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42">
            <a:extLst>
              <a:ext uri="{FF2B5EF4-FFF2-40B4-BE49-F238E27FC236}">
                <a16:creationId xmlns:a16="http://schemas.microsoft.com/office/drawing/2014/main" id="{575B41CE-0BC8-80D2-D469-9E16AFF8CB10}"/>
              </a:ext>
            </a:extLst>
          </p:cNvPr>
          <p:cNvSpPr txBox="1">
            <a:spLocks/>
          </p:cNvSpPr>
          <p:nvPr/>
        </p:nvSpPr>
        <p:spPr>
          <a:xfrm>
            <a:off x="300561" y="191715"/>
            <a:ext cx="1186292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USPS Connect™ National – </a:t>
            </a:r>
            <a:r>
              <a:rPr kumimoji="0" lang="en-US" sz="24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The Advantage of USPS Ground Advantage</a:t>
            </a:r>
            <a:r>
              <a:rPr kumimoji="0" lang="en-US" sz="2000" b="1" i="0" u="none" strike="noStrike" kern="1200" cap="none" spc="0" normalizeH="0" baseline="30000" noProof="0" dirty="0">
                <a:ln>
                  <a:noFill/>
                </a:ln>
                <a:solidFill>
                  <a:srgbClr val="004287"/>
                </a:solidFill>
                <a:effectLst/>
                <a:uLnTx/>
                <a:uFillTx/>
                <a:latin typeface="Arial" panose="020B0604020202020204" pitchFamily="34" charset="0"/>
                <a:ea typeface="+mj-ea"/>
                <a:cs typeface="Arial" panose="020B0604020202020204" pitchFamily="34" charset="0"/>
              </a:rPr>
              <a:t>TM</a:t>
            </a:r>
          </a:p>
        </p:txBody>
      </p:sp>
    </p:spTree>
    <p:extLst>
      <p:ext uri="{BB962C8B-B14F-4D97-AF65-F5344CB8AC3E}">
        <p14:creationId xmlns:p14="http://schemas.microsoft.com/office/powerpoint/2010/main" val="10966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DIANAPOLIS MP ANNEX 462KA.jpg">
            <a:extLst>
              <a:ext uri="{FF2B5EF4-FFF2-40B4-BE49-F238E27FC236}">
                <a16:creationId xmlns:a16="http://schemas.microsoft.com/office/drawing/2014/main" id="{1CDCB4FC-4703-A25D-7150-77129F0DB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8485" y="1652155"/>
            <a:ext cx="7538566" cy="4100945"/>
          </a:xfrm>
          <a:prstGeom prst="rect">
            <a:avLst/>
          </a:prstGeom>
        </p:spPr>
      </p:pic>
      <p:sp>
        <p:nvSpPr>
          <p:cNvPr id="13" name="TextBox 12">
            <a:extLst>
              <a:ext uri="{FF2B5EF4-FFF2-40B4-BE49-F238E27FC236}">
                <a16:creationId xmlns:a16="http://schemas.microsoft.com/office/drawing/2014/main" id="{37FA2276-68A4-3067-302E-078D6D888E76}"/>
              </a:ext>
            </a:extLst>
          </p:cNvPr>
          <p:cNvSpPr txBox="1"/>
          <p:nvPr/>
        </p:nvSpPr>
        <p:spPr>
          <a:xfrm>
            <a:off x="618485" y="874821"/>
            <a:ext cx="10345172" cy="496161"/>
          </a:xfrm>
          <a:prstGeom prst="rect">
            <a:avLst/>
          </a:prstGeom>
          <a:noFill/>
        </p:spPr>
        <p:txBody>
          <a:bodyPr wrap="square" lIns="0" tIns="45720" rIns="91440" bIns="45720" anchor="t">
            <a:spAutoFit/>
          </a:bodyPr>
          <a:lstStyle/>
          <a:p>
            <a:pPr marR="0" lvl="0" indent="0" fontAlgn="auto">
              <a:lnSpc>
                <a:spcPct val="80000"/>
              </a:lnSpc>
              <a:spcBef>
                <a:spcPts val="0"/>
              </a:spcBef>
              <a:spcAft>
                <a:spcPts val="0"/>
              </a:spcAft>
              <a:buClrTx/>
              <a:buSzTx/>
              <a:buFontTx/>
              <a:buNone/>
              <a:tabLst/>
              <a:defRPr sz="2400" b="1">
                <a:solidFill>
                  <a:srgbClr val="3A6783"/>
                </a:solidFill>
                <a:latin typeface="Calibri"/>
              </a:defRPr>
            </a:pPr>
            <a:r>
              <a:rPr lang="en-US" sz="3200" b="1" dirty="0">
                <a:solidFill>
                  <a:schemeClr val="tx2"/>
                </a:solidFill>
                <a:latin typeface="+mj-lt"/>
              </a:rPr>
              <a:t>SHIPPING FROM INDIANAPOLIS with USPS Ground Advantage</a:t>
            </a:r>
            <a:r>
              <a:rPr lang="en-US" sz="2000" b="1" dirty="0">
                <a:solidFill>
                  <a:schemeClr val="tx2"/>
                </a:solidFill>
                <a:latin typeface="+mj-lt"/>
              </a:rPr>
              <a:t>™</a:t>
            </a:r>
            <a:endParaRPr lang="en-US" sz="2000" b="1" dirty="0">
              <a:solidFill>
                <a:schemeClr val="tx2"/>
              </a:solidFill>
              <a:latin typeface="+mj-lt"/>
              <a:cs typeface="Arial"/>
            </a:endParaRPr>
          </a:p>
        </p:txBody>
      </p:sp>
      <p:sp>
        <p:nvSpPr>
          <p:cNvPr id="9" name="TextBox 8">
            <a:extLst>
              <a:ext uri="{FF2B5EF4-FFF2-40B4-BE49-F238E27FC236}">
                <a16:creationId xmlns:a16="http://schemas.microsoft.com/office/drawing/2014/main" id="{C5131A3E-835D-CB7C-EB46-B4AA00DAEC04}"/>
              </a:ext>
            </a:extLst>
          </p:cNvPr>
          <p:cNvSpPr txBox="1"/>
          <p:nvPr/>
        </p:nvSpPr>
        <p:spPr>
          <a:xfrm>
            <a:off x="697744" y="5081775"/>
            <a:ext cx="3373664" cy="577081"/>
          </a:xfrm>
          <a:prstGeom prst="rect">
            <a:avLst/>
          </a:prstGeom>
          <a:noFill/>
        </p:spPr>
        <p:txBody>
          <a:bodyPr wrap="square" rtlCol="0">
            <a:spAutoFit/>
          </a:bodyPr>
          <a:lstStyle/>
          <a:p>
            <a:r>
              <a:rPr lang="en-US" sz="1050">
                <a:solidFill>
                  <a:schemeClr val="tx1">
                    <a:lumMod val="75000"/>
                    <a:lumOff val="25000"/>
                  </a:schemeClr>
                </a:solidFill>
              </a:rPr>
              <a:t>*Note — Service standard information pulled on 12/2022 and originating facility information pulled from TOPS on 2/2023</a:t>
            </a:r>
          </a:p>
        </p:txBody>
      </p:sp>
      <p:sp>
        <p:nvSpPr>
          <p:cNvPr id="8" name="Rectangle 7">
            <a:extLst>
              <a:ext uri="{FF2B5EF4-FFF2-40B4-BE49-F238E27FC236}">
                <a16:creationId xmlns:a16="http://schemas.microsoft.com/office/drawing/2014/main" id="{AA57409D-EF05-3C5F-51D7-BD25F92764E3}"/>
              </a:ext>
            </a:extLst>
          </p:cNvPr>
          <p:cNvSpPr/>
          <p:nvPr/>
        </p:nvSpPr>
        <p:spPr>
          <a:xfrm>
            <a:off x="8883088" y="3282527"/>
            <a:ext cx="485554" cy="364067"/>
          </a:xfrm>
          <a:prstGeom prst="rect">
            <a:avLst/>
          </a:prstGeom>
          <a:solidFill>
            <a:srgbClr val="1F5FA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504E71C-179D-B896-37E6-1A322EE15E64}"/>
              </a:ext>
            </a:extLst>
          </p:cNvPr>
          <p:cNvSpPr/>
          <p:nvPr/>
        </p:nvSpPr>
        <p:spPr>
          <a:xfrm>
            <a:off x="8883088" y="3744295"/>
            <a:ext cx="485554" cy="364067"/>
          </a:xfrm>
          <a:prstGeom prst="rect">
            <a:avLst/>
          </a:prstGeom>
          <a:solidFill>
            <a:srgbClr val="3FB8C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50995A-7DC4-4E07-FB07-78962AC5F475}"/>
              </a:ext>
            </a:extLst>
          </p:cNvPr>
          <p:cNvSpPr/>
          <p:nvPr/>
        </p:nvSpPr>
        <p:spPr>
          <a:xfrm>
            <a:off x="8883088" y="4206063"/>
            <a:ext cx="485554" cy="364067"/>
          </a:xfrm>
          <a:prstGeom prst="rect">
            <a:avLst/>
          </a:prstGeom>
          <a:solidFill>
            <a:srgbClr val="A2DAB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0BE91-BCDF-7F92-4882-8780FC182EC7}"/>
              </a:ext>
            </a:extLst>
          </p:cNvPr>
          <p:cNvSpPr/>
          <p:nvPr/>
        </p:nvSpPr>
        <p:spPr>
          <a:xfrm>
            <a:off x="8883088" y="4667832"/>
            <a:ext cx="485554" cy="364067"/>
          </a:xfrm>
          <a:prstGeom prst="rect">
            <a:avLst/>
          </a:prstGeom>
          <a:solidFill>
            <a:srgbClr val="FFFFC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44AF4A-FA27-988C-6143-93A1C2A1B6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4743" y="5129601"/>
            <a:ext cx="261191" cy="408340"/>
          </a:xfrm>
          <a:prstGeom prst="rect">
            <a:avLst/>
          </a:prstGeom>
        </p:spPr>
      </p:pic>
      <p:sp>
        <p:nvSpPr>
          <p:cNvPr id="19" name="TextBox 3">
            <a:extLst>
              <a:ext uri="{FF2B5EF4-FFF2-40B4-BE49-F238E27FC236}">
                <a16:creationId xmlns:a16="http://schemas.microsoft.com/office/drawing/2014/main" id="{936F9FE2-5A16-0E8A-2C90-DEB9E142D3FA}"/>
              </a:ext>
            </a:extLst>
          </p:cNvPr>
          <p:cNvSpPr txBox="1">
            <a:spLocks noChangeArrowheads="1"/>
          </p:cNvSpPr>
          <p:nvPr/>
        </p:nvSpPr>
        <p:spPr bwMode="auto">
          <a:xfrm>
            <a:off x="9481957" y="3346704"/>
            <a:ext cx="1481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6pPr>
            <a:lvl7pPr marL="29718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7pPr>
            <a:lvl8pPr marL="34290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8pPr>
            <a:lvl9pPr marL="38862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9pPr>
          </a:lstStyle>
          <a:p>
            <a:pPr eaLnBrk="1" hangingPunct="1">
              <a:spcAft>
                <a:spcPts val="600"/>
              </a:spcAft>
            </a:pPr>
            <a:r>
              <a:rPr lang="en-US" sz="1400">
                <a:latin typeface="Arial"/>
                <a:cs typeface="Arial"/>
              </a:rPr>
              <a:t>2 – Day Reach</a:t>
            </a:r>
            <a:endParaRPr lang="en-US" sz="1400">
              <a:cs typeface="Arial"/>
            </a:endParaRPr>
          </a:p>
        </p:txBody>
      </p:sp>
      <p:sp>
        <p:nvSpPr>
          <p:cNvPr id="20" name="TextBox 3">
            <a:extLst>
              <a:ext uri="{FF2B5EF4-FFF2-40B4-BE49-F238E27FC236}">
                <a16:creationId xmlns:a16="http://schemas.microsoft.com/office/drawing/2014/main" id="{817E48BD-352A-A8D7-3607-9E5EF370803E}"/>
              </a:ext>
            </a:extLst>
          </p:cNvPr>
          <p:cNvSpPr txBox="1">
            <a:spLocks noChangeArrowheads="1"/>
          </p:cNvSpPr>
          <p:nvPr/>
        </p:nvSpPr>
        <p:spPr bwMode="auto">
          <a:xfrm>
            <a:off x="9481957" y="3816540"/>
            <a:ext cx="1481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6pPr>
            <a:lvl7pPr marL="29718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7pPr>
            <a:lvl8pPr marL="34290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8pPr>
            <a:lvl9pPr marL="38862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9pPr>
          </a:lstStyle>
          <a:p>
            <a:pPr eaLnBrk="1" hangingPunct="1">
              <a:spcAft>
                <a:spcPts val="600"/>
              </a:spcAft>
            </a:pPr>
            <a:r>
              <a:rPr lang="en-US" sz="1400">
                <a:latin typeface="Arial"/>
                <a:cs typeface="Arial"/>
              </a:rPr>
              <a:t>3 – Day Reach</a:t>
            </a:r>
            <a:endParaRPr lang="en-US" sz="1400">
              <a:cs typeface="Arial"/>
            </a:endParaRPr>
          </a:p>
        </p:txBody>
      </p:sp>
      <p:sp>
        <p:nvSpPr>
          <p:cNvPr id="21" name="TextBox 3">
            <a:extLst>
              <a:ext uri="{FF2B5EF4-FFF2-40B4-BE49-F238E27FC236}">
                <a16:creationId xmlns:a16="http://schemas.microsoft.com/office/drawing/2014/main" id="{7FE03DFF-816B-3D03-919A-17329DA01D0E}"/>
              </a:ext>
            </a:extLst>
          </p:cNvPr>
          <p:cNvSpPr txBox="1">
            <a:spLocks noChangeArrowheads="1"/>
          </p:cNvSpPr>
          <p:nvPr/>
        </p:nvSpPr>
        <p:spPr bwMode="auto">
          <a:xfrm>
            <a:off x="9481957" y="4286376"/>
            <a:ext cx="1481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6pPr>
            <a:lvl7pPr marL="29718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7pPr>
            <a:lvl8pPr marL="34290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8pPr>
            <a:lvl9pPr marL="38862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9pPr>
          </a:lstStyle>
          <a:p>
            <a:pPr eaLnBrk="1" hangingPunct="1">
              <a:spcAft>
                <a:spcPts val="600"/>
              </a:spcAft>
            </a:pPr>
            <a:r>
              <a:rPr lang="en-US" sz="1400">
                <a:latin typeface="Arial"/>
                <a:cs typeface="Arial"/>
              </a:rPr>
              <a:t>4 – Day Reach</a:t>
            </a:r>
            <a:endParaRPr lang="en-US" sz="1400">
              <a:cs typeface="Arial"/>
            </a:endParaRPr>
          </a:p>
        </p:txBody>
      </p:sp>
      <p:sp>
        <p:nvSpPr>
          <p:cNvPr id="22" name="TextBox 3">
            <a:extLst>
              <a:ext uri="{FF2B5EF4-FFF2-40B4-BE49-F238E27FC236}">
                <a16:creationId xmlns:a16="http://schemas.microsoft.com/office/drawing/2014/main" id="{C1B8C3F1-7FDE-413B-2CD9-4C9E3FAE66D4}"/>
              </a:ext>
            </a:extLst>
          </p:cNvPr>
          <p:cNvSpPr txBox="1">
            <a:spLocks noChangeArrowheads="1"/>
          </p:cNvSpPr>
          <p:nvPr/>
        </p:nvSpPr>
        <p:spPr bwMode="auto">
          <a:xfrm>
            <a:off x="9481957" y="4756212"/>
            <a:ext cx="1481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6pPr>
            <a:lvl7pPr marL="29718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7pPr>
            <a:lvl8pPr marL="34290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8pPr>
            <a:lvl9pPr marL="38862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9pPr>
          </a:lstStyle>
          <a:p>
            <a:pPr eaLnBrk="1" hangingPunct="1">
              <a:spcAft>
                <a:spcPts val="600"/>
              </a:spcAft>
            </a:pPr>
            <a:r>
              <a:rPr lang="en-US" sz="1400">
                <a:latin typeface="Arial"/>
                <a:cs typeface="Arial"/>
              </a:rPr>
              <a:t>5 – Day Reach</a:t>
            </a:r>
            <a:endParaRPr lang="en-US" sz="1400">
              <a:cs typeface="Arial"/>
            </a:endParaRPr>
          </a:p>
        </p:txBody>
      </p:sp>
      <p:sp>
        <p:nvSpPr>
          <p:cNvPr id="23" name="TextBox 3">
            <a:extLst>
              <a:ext uri="{FF2B5EF4-FFF2-40B4-BE49-F238E27FC236}">
                <a16:creationId xmlns:a16="http://schemas.microsoft.com/office/drawing/2014/main" id="{51DFED51-1B0E-4C21-4D17-5D6138C0CBCE}"/>
              </a:ext>
            </a:extLst>
          </p:cNvPr>
          <p:cNvSpPr txBox="1">
            <a:spLocks noChangeArrowheads="1"/>
          </p:cNvSpPr>
          <p:nvPr/>
        </p:nvSpPr>
        <p:spPr bwMode="auto">
          <a:xfrm>
            <a:off x="9481957" y="5226049"/>
            <a:ext cx="14817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6pPr>
            <a:lvl7pPr marL="29718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7pPr>
            <a:lvl8pPr marL="34290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8pPr>
            <a:lvl9pPr marL="3886200" indent="-228600" eaLnBrk="0" fontAlgn="base" hangingPunct="0">
              <a:spcBef>
                <a:spcPct val="0"/>
              </a:spcBef>
              <a:spcAft>
                <a:spcPct val="0"/>
              </a:spcAft>
              <a:buClr>
                <a:srgbClr val="0000CC"/>
              </a:buClr>
              <a:buSzPct val="80000"/>
              <a:buFont typeface="Wingdings" pitchFamily="2" charset="2"/>
              <a:defRPr b="1">
                <a:solidFill>
                  <a:schemeClr val="tx1"/>
                </a:solidFill>
                <a:latin typeface="Arial" charset="0"/>
              </a:defRPr>
            </a:lvl9pPr>
          </a:lstStyle>
          <a:p>
            <a:pPr eaLnBrk="1" hangingPunct="1">
              <a:spcAft>
                <a:spcPts val="600"/>
              </a:spcAft>
            </a:pPr>
            <a:r>
              <a:rPr lang="en-US" sz="1400">
                <a:latin typeface="Arial"/>
                <a:cs typeface="Arial"/>
              </a:rPr>
              <a:t>Original Facility</a:t>
            </a:r>
            <a:endParaRPr lang="en-US" sz="1400">
              <a:cs typeface="Arial"/>
            </a:endParaRPr>
          </a:p>
        </p:txBody>
      </p:sp>
      <p:sp>
        <p:nvSpPr>
          <p:cNvPr id="24" name="Rounded Rectangle 30">
            <a:extLst>
              <a:ext uri="{FF2B5EF4-FFF2-40B4-BE49-F238E27FC236}">
                <a16:creationId xmlns:a16="http://schemas.microsoft.com/office/drawing/2014/main" id="{EDF7AE17-E8D3-7CBC-D2BD-B1419FA9FC7B}"/>
              </a:ext>
            </a:extLst>
          </p:cNvPr>
          <p:cNvSpPr/>
          <p:nvPr/>
        </p:nvSpPr>
        <p:spPr>
          <a:xfrm>
            <a:off x="8419978" y="1984256"/>
            <a:ext cx="2899495" cy="909711"/>
          </a:xfrm>
          <a:prstGeom prst="roundRect">
            <a:avLst>
              <a:gd name="adj" fmla="val 61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b="1" dirty="0">
                <a:solidFill>
                  <a:schemeClr val="bg1"/>
                </a:solidFill>
                <a:latin typeface="Arial"/>
                <a:cs typeface="Arial"/>
              </a:rPr>
              <a:t>Reach 80% of the country in 2-3 days</a:t>
            </a:r>
            <a:endParaRPr lang="en-US" sz="1800" b="1" dirty="0">
              <a:solidFill>
                <a:schemeClr val="bg1"/>
              </a:solidFill>
              <a:latin typeface="Arial"/>
              <a:cs typeface="Arial"/>
            </a:endParaRPr>
          </a:p>
        </p:txBody>
      </p:sp>
      <p:sp>
        <p:nvSpPr>
          <p:cNvPr id="28" name="Slide Number Placeholder 3">
            <a:extLst>
              <a:ext uri="{FF2B5EF4-FFF2-40B4-BE49-F238E27FC236}">
                <a16:creationId xmlns:a16="http://schemas.microsoft.com/office/drawing/2014/main" id="{B6322E64-588C-5EBA-CD87-13A3D49C90A1}"/>
              </a:ext>
            </a:extLst>
          </p:cNvPr>
          <p:cNvSpPr>
            <a:spLocks noGrp="1"/>
          </p:cNvSpPr>
          <p:nvPr>
            <p:ph type="sldNum" sz="quarter" idx="12"/>
          </p:nvPr>
        </p:nvSpPr>
        <p:spPr>
          <a:xfrm>
            <a:off x="11472531" y="6356350"/>
            <a:ext cx="478465" cy="365125"/>
          </a:xfrm>
        </p:spPr>
        <p:txBody>
          <a:bodyPr/>
          <a:lstStyle/>
          <a:p>
            <a:fld id="{8C9B3EB8-8362-49AB-9755-4BCF42BAF22E}" type="slidenum">
              <a:rPr lang="en-US" smtClean="0">
                <a:solidFill>
                  <a:schemeClr val="bg1"/>
                </a:solidFill>
              </a:rPr>
              <a:pPr/>
              <a:t>27</a:t>
            </a:fld>
            <a:endParaRPr lang="en-US">
              <a:solidFill>
                <a:schemeClr val="bg1"/>
              </a:solidFill>
            </a:endParaRPr>
          </a:p>
        </p:txBody>
      </p:sp>
      <p:sp>
        <p:nvSpPr>
          <p:cNvPr id="29" name="Slide Number Placeholder 19">
            <a:extLst>
              <a:ext uri="{FF2B5EF4-FFF2-40B4-BE49-F238E27FC236}">
                <a16:creationId xmlns:a16="http://schemas.microsoft.com/office/drawing/2014/main" id="{D05CB3D7-41EF-892F-AE39-C1594CFC33A6}"/>
              </a:ext>
            </a:extLst>
          </p:cNvPr>
          <p:cNvSpPr txBox="1">
            <a:spLocks/>
          </p:cNvSpPr>
          <p:nvPr/>
        </p:nvSpPr>
        <p:spPr>
          <a:xfrm>
            <a:off x="11472531" y="6356350"/>
            <a:ext cx="47846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07304A-433C-4B5B-A507-AD407BE4ED27}" type="slidenum">
              <a:rPr lang="en-US" smtClean="0"/>
              <a:pPr/>
              <a:t>27</a:t>
            </a:fld>
            <a:endParaRPr lang="en-US"/>
          </a:p>
        </p:txBody>
      </p:sp>
      <p:pic>
        <p:nvPicPr>
          <p:cNvPr id="2" name="Picture 1">
            <a:extLst>
              <a:ext uri="{FF2B5EF4-FFF2-40B4-BE49-F238E27FC236}">
                <a16:creationId xmlns:a16="http://schemas.microsoft.com/office/drawing/2014/main" id="{DFD832B4-F891-7CB5-F0E5-9E813301D6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8444" y="3132471"/>
            <a:ext cx="137032" cy="214233"/>
          </a:xfrm>
          <a:prstGeom prst="rect">
            <a:avLst/>
          </a:prstGeom>
        </p:spPr>
      </p:pic>
      <p:sp>
        <p:nvSpPr>
          <p:cNvPr id="4" name="Rectangle 3">
            <a:extLst>
              <a:ext uri="{FF2B5EF4-FFF2-40B4-BE49-F238E27FC236}">
                <a16:creationId xmlns:a16="http://schemas.microsoft.com/office/drawing/2014/main" id="{6C55EB66-0851-6A48-4AF4-E3A6EDE3EEF8}"/>
              </a:ext>
            </a:extLst>
          </p:cNvPr>
          <p:cNvSpPr/>
          <p:nvPr/>
        </p:nvSpPr>
        <p:spPr>
          <a:xfrm>
            <a:off x="28519" y="37958"/>
            <a:ext cx="274320" cy="83786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42">
            <a:extLst>
              <a:ext uri="{FF2B5EF4-FFF2-40B4-BE49-F238E27FC236}">
                <a16:creationId xmlns:a16="http://schemas.microsoft.com/office/drawing/2014/main" id="{B385B52A-CE06-D97C-EC1B-8E8C28BD6249}"/>
              </a:ext>
            </a:extLst>
          </p:cNvPr>
          <p:cNvSpPr txBox="1">
            <a:spLocks/>
          </p:cNvSpPr>
          <p:nvPr/>
        </p:nvSpPr>
        <p:spPr>
          <a:xfrm>
            <a:off x="300561" y="191715"/>
            <a:ext cx="1186292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4287"/>
                </a:solidFill>
                <a:effectLst/>
                <a:uLnTx/>
                <a:uFillTx/>
                <a:latin typeface="Arial" panose="020B0604020202020204" pitchFamily="34" charset="0"/>
                <a:ea typeface="+mj-ea"/>
                <a:cs typeface="Arial" panose="020B0604020202020204" pitchFamily="34" charset="0"/>
              </a:rPr>
              <a:t>USPS Connect™ National – </a:t>
            </a:r>
            <a:r>
              <a:rPr lang="en-US" sz="2400" b="1" dirty="0">
                <a:solidFill>
                  <a:srgbClr val="004287"/>
                </a:solidFill>
                <a:latin typeface="Arial" panose="020B0604020202020204" pitchFamily="34" charset="0"/>
                <a:cs typeface="Arial" panose="020B0604020202020204" pitchFamily="34" charset="0"/>
              </a:rPr>
              <a:t>Reliable delivery within 2-5 days</a:t>
            </a:r>
            <a:endParaRPr kumimoji="0" lang="en-US" sz="2000" b="1" i="0" u="none" strike="noStrike" kern="1200" cap="none" spc="0" normalizeH="0" baseline="30000" noProof="0" dirty="0">
              <a:ln>
                <a:noFill/>
              </a:ln>
              <a:solidFill>
                <a:srgbClr val="004287"/>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2814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A51DC2-13F0-4A99-9631-FBB80210ECE1}"/>
              </a:ext>
            </a:extLst>
          </p:cNvPr>
          <p:cNvSpPr/>
          <p:nvPr/>
        </p:nvSpPr>
        <p:spPr>
          <a:xfrm>
            <a:off x="1" y="0"/>
            <a:ext cx="12192000" cy="6858000"/>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0" y="4168611"/>
            <a:ext cx="12192000" cy="1103310"/>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2" t="2272" r="2547" b="4969"/>
          <a:stretch/>
        </p:blipFill>
        <p:spPr>
          <a:xfrm>
            <a:off x="9406466" y="6108699"/>
            <a:ext cx="2713567" cy="711201"/>
          </a:xfrm>
          <a:prstGeom prst="rect">
            <a:avLst/>
          </a:prstGeom>
        </p:spPr>
      </p:pic>
      <p:sp>
        <p:nvSpPr>
          <p:cNvPr id="15" name="Text Placeholder 1">
            <a:extLst>
              <a:ext uri="{FF2B5EF4-FFF2-40B4-BE49-F238E27FC236}">
                <a16:creationId xmlns:a16="http://schemas.microsoft.com/office/drawing/2014/main" id="{FEBDF1AE-11A0-496A-B564-27A3FB76D455}"/>
              </a:ext>
            </a:extLst>
          </p:cNvPr>
          <p:cNvSpPr txBox="1">
            <a:spLocks/>
          </p:cNvSpPr>
          <p:nvPr/>
        </p:nvSpPr>
        <p:spPr>
          <a:xfrm>
            <a:off x="3726" y="1797371"/>
            <a:ext cx="12192000" cy="2638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9700" b="1" i="0" u="none" strike="noStrike" kern="1200" cap="none" spc="6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DELIVERING</a:t>
            </a:r>
            <a: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b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br>
            <a:r>
              <a:rPr kumimoji="0" lang="en-US" sz="8400" b="1" i="0" u="none" strike="noStrike" kern="1200" cap="none" spc="-3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FOR</a:t>
            </a:r>
            <a:r>
              <a:rPr kumimoji="0" lang="en-US" sz="84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8400" b="1" i="0" u="none" strike="noStrike" kern="1200" cap="none" spc="-150" normalizeH="0" baseline="0" noProof="0">
                <a:ln>
                  <a:noFill/>
                </a:ln>
                <a:solidFill>
                  <a:srgbClr val="C00000"/>
                </a:solidFill>
                <a:effectLst/>
                <a:uLnTx/>
                <a:uFillTx/>
                <a:latin typeface="Arial Black" panose="020B0A04020102020204" pitchFamily="34" charset="0"/>
                <a:ea typeface="+mj-ea"/>
                <a:cs typeface="Arial" panose="020B0604020202020204" pitchFamily="34" charset="0"/>
              </a:rPr>
              <a:t>AMERICA</a:t>
            </a:r>
          </a:p>
        </p:txBody>
      </p:sp>
      <p:sp>
        <p:nvSpPr>
          <p:cNvPr id="20" name="TextBox 19">
            <a:extLst>
              <a:ext uri="{FF2B5EF4-FFF2-40B4-BE49-F238E27FC236}">
                <a16:creationId xmlns:a16="http://schemas.microsoft.com/office/drawing/2014/main" id="{17FF6B49-8F89-4D25-AD79-20160CB50AD3}"/>
              </a:ext>
            </a:extLst>
          </p:cNvPr>
          <p:cNvSpPr txBox="1"/>
          <p:nvPr/>
        </p:nvSpPr>
        <p:spPr>
          <a:xfrm>
            <a:off x="-3726" y="4273646"/>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Holiday Season Preparations </a:t>
            </a: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666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25478-12EF-4FB4-89CE-11CE10CF5710}"/>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95E78CF-2CD5-436B-877A-F57217042FD9}"/>
              </a:ext>
            </a:extLst>
          </p:cNvPr>
          <p:cNvSpPr/>
          <p:nvPr/>
        </p:nvSpPr>
        <p:spPr>
          <a:xfrm>
            <a:off x="0" y="252543"/>
            <a:ext cx="274320" cy="9652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 Placeholder 3">
            <a:extLst>
              <a:ext uri="{FF2B5EF4-FFF2-40B4-BE49-F238E27FC236}">
                <a16:creationId xmlns:a16="http://schemas.microsoft.com/office/drawing/2014/main" id="{00D4FB66-AE5E-47DA-9751-91A1B09B11B0}"/>
              </a:ext>
            </a:extLst>
          </p:cNvPr>
          <p:cNvSpPr txBox="1">
            <a:spLocks/>
          </p:cNvSpPr>
          <p:nvPr/>
        </p:nvSpPr>
        <p:spPr>
          <a:xfrm>
            <a:off x="293808" y="1628084"/>
            <a:ext cx="11072100" cy="3229762"/>
          </a:xfrm>
          <a:prstGeom prst="rect">
            <a:avLst/>
          </a:prstGeom>
        </p:spPr>
        <p:txBody>
          <a:bodyPr vert="horz" lIns="91440" tIns="45720" rIns="91440" bIns="45720" rtlCol="0" anchor="t">
            <a:noAutofit/>
          </a:bodyPr>
          <a:lstStyle>
            <a:lvl1pPr marL="0" indent="0" algn="l" defTabSz="914126" rtl="0" eaLnBrk="1" latinLnBrk="0" hangingPunct="1">
              <a:lnSpc>
                <a:spcPct val="90000"/>
              </a:lnSpc>
              <a:spcBef>
                <a:spcPts val="1000"/>
              </a:spcBef>
              <a:buFont typeface="Arial" panose="020B0604020202020204" pitchFamily="34" charset="0"/>
              <a:buNone/>
              <a:defRPr sz="2400" b="1" kern="1200">
                <a:solidFill>
                  <a:schemeClr val="bg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399"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en-US" sz="3200" b="1" i="0" u="none" strike="noStrike" kern="1200" cap="none" spc="-80" normalizeH="0" noProof="0">
                <a:ln>
                  <a:noFill/>
                </a:ln>
                <a:solidFill>
                  <a:srgbClr val="0B4C87"/>
                </a:solidFill>
                <a:effectLst/>
                <a:uLnTx/>
                <a:uFillTx/>
                <a:latin typeface="Arial" panose="020B0604020202020204" pitchFamily="34" charset="0"/>
                <a:ea typeface="Arial Unicode MS" panose="020B0604020202020204" pitchFamily="34" charset="-128"/>
                <a:cs typeface="Arial" panose="020B0604020202020204" pitchFamily="34" charset="0"/>
              </a:rPr>
              <a:t>The 2020 holiday season demonstrated a need for change:</a:t>
            </a: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endParaRPr kumimoji="0" lang="en-US" sz="100" b="0"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just" defTabSz="914126" rtl="0" eaLnBrk="1" fontAlgn="auto" latinLnBrk="0" hangingPunct="1">
              <a:lnSpc>
                <a:spcPct val="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Arial Unicode MS" panose="020B0604020202020204" pitchFamily="34" charset="-128"/>
                <a:cs typeface="Arial" panose="020B0604020202020204" pitchFamily="34" charset="0"/>
              </a:rPr>
              <a:t>The result was a severely overcapacity Postal system with inadequate levels of resources - space, people, and equipment.</a:t>
            </a:r>
          </a:p>
        </p:txBody>
      </p:sp>
      <p:sp>
        <p:nvSpPr>
          <p:cNvPr id="15" name="Title 25">
            <a:extLst>
              <a:ext uri="{FF2B5EF4-FFF2-40B4-BE49-F238E27FC236}">
                <a16:creationId xmlns:a16="http://schemas.microsoft.com/office/drawing/2014/main" id="{6D5EA78D-6B4F-405A-BA17-06313F2A990D}"/>
              </a:ext>
            </a:extLst>
          </p:cNvPr>
          <p:cNvSpPr txBox="1">
            <a:spLocks/>
          </p:cNvSpPr>
          <p:nvPr/>
        </p:nvSpPr>
        <p:spPr>
          <a:xfrm>
            <a:off x="274320" y="476290"/>
            <a:ext cx="10733226" cy="7174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Understanding 2020</a:t>
            </a:r>
            <a:r>
              <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Challenges</a:t>
            </a:r>
            <a:endParaRPr kumimoji="0" lang="en-US" sz="6600" b="0"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17" name="Rectangle 16">
            <a:extLst>
              <a:ext uri="{FF2B5EF4-FFF2-40B4-BE49-F238E27FC236}">
                <a16:creationId xmlns:a16="http://schemas.microsoft.com/office/drawing/2014/main" id="{E13CAB0F-452C-4BC5-A557-C01CD336DFE1}"/>
              </a:ext>
            </a:extLst>
          </p:cNvPr>
          <p:cNvSpPr/>
          <p:nvPr/>
        </p:nvSpPr>
        <p:spPr>
          <a:xfrm>
            <a:off x="482219" y="2162495"/>
            <a:ext cx="10654353" cy="2285241"/>
          </a:xfrm>
          <a:prstGeom prst="rect">
            <a:avLst/>
          </a:prstGeom>
        </p:spPr>
        <p:txBody>
          <a:bodyPr wrap="square">
            <a:spAutoFit/>
          </a:bodyPr>
          <a:lstStyle/>
          <a:p>
            <a:pPr marL="285750" marR="0" lvl="0" indent="-285750" algn="just" defTabSz="914400" rtl="0" eaLnBrk="1" fontAlgn="auto" latinLnBrk="0" hangingPunct="1">
              <a:spcBef>
                <a:spcPts val="3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B4C87"/>
                </a:solidFill>
                <a:effectLst/>
                <a:uLnTx/>
                <a:uFillTx/>
                <a:latin typeface="Arial" panose="020B0604020202020204"/>
                <a:ea typeface="Arial Unicode MS" panose="020B0604020202020204" pitchFamily="34" charset="-128"/>
                <a:cs typeface="+mn-cs"/>
              </a:rPr>
              <a:t>Changing consumer demand, accelerated by the pandemic, yielded historic package volumes.</a:t>
            </a:r>
          </a:p>
          <a:p>
            <a:pPr marL="285750" marR="0" lvl="0" indent="-285750" algn="just" defTabSz="914400" rtl="0" eaLnBrk="1" fontAlgn="auto" latinLnBrk="0" hangingPunct="1">
              <a:spcBef>
                <a:spcPts val="3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B4C87"/>
                </a:solidFill>
                <a:effectLst/>
                <a:uLnTx/>
                <a:uFillTx/>
                <a:latin typeface="Arial" panose="020B0604020202020204"/>
                <a:ea typeface="Arial Unicode MS" panose="020B0604020202020204" pitchFamily="34" charset="-128"/>
                <a:cs typeface="+mn-cs"/>
              </a:rPr>
              <a:t>Those volumes overwhelmed our network, a network that was originally built for high volumes of letters and flats, and one that has been underinvested in across the last decade.</a:t>
            </a:r>
          </a:p>
        </p:txBody>
      </p:sp>
    </p:spTree>
    <p:extLst>
      <p:ext uri="{BB962C8B-B14F-4D97-AF65-F5344CB8AC3E}">
        <p14:creationId xmlns:p14="http://schemas.microsoft.com/office/powerpoint/2010/main" val="342786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8559363-38D3-42DC-A94D-2664E4ABFC13}"/>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5">
            <a:extLst>
              <a:ext uri="{FF2B5EF4-FFF2-40B4-BE49-F238E27FC236}">
                <a16:creationId xmlns:a16="http://schemas.microsoft.com/office/drawing/2014/main" id="{F5A608C9-21E8-4BF0-B0D2-A45E9EE4B5F0}"/>
              </a:ext>
            </a:extLst>
          </p:cNvPr>
          <p:cNvSpPr txBox="1">
            <a:spLocks/>
          </p:cNvSpPr>
          <p:nvPr/>
        </p:nvSpPr>
        <p:spPr>
          <a:xfrm>
            <a:off x="433381" y="1260625"/>
            <a:ext cx="5550324" cy="11579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5400" b="1" i="0" u="none" strike="noStrike" kern="1200" cap="none" spc="12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Noteworthy</a:t>
            </a:r>
            <a:r>
              <a:rPr kumimoji="0" lang="en-US" sz="4400" b="1" i="0" u="none" strike="noStrike" kern="1200" cap="none" spc="3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4200" b="1" i="0" u="none" strike="noStrike" kern="1200" cap="none" spc="3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Accomplishments</a:t>
            </a:r>
            <a:endParaRPr kumimoji="0" lang="en-US" sz="4200" b="0" i="0" u="none" strike="noStrike" kern="1200" cap="none" spc="300" normalizeH="0" baseline="3000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25" name="Rectangle 24">
            <a:extLst>
              <a:ext uri="{FF2B5EF4-FFF2-40B4-BE49-F238E27FC236}">
                <a16:creationId xmlns:a16="http://schemas.microsoft.com/office/drawing/2014/main" id="{816CCE77-1F49-40CF-AEC2-32BFD8F7AE0F}"/>
              </a:ext>
            </a:extLst>
          </p:cNvPr>
          <p:cNvSpPr/>
          <p:nvPr/>
        </p:nvSpPr>
        <p:spPr>
          <a:xfrm>
            <a:off x="525122" y="2598084"/>
            <a:ext cx="577516" cy="1347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25">
            <a:extLst>
              <a:ext uri="{FF2B5EF4-FFF2-40B4-BE49-F238E27FC236}">
                <a16:creationId xmlns:a16="http://schemas.microsoft.com/office/drawing/2014/main" id="{9652E8A9-CE69-4ACC-83BC-2ADFE63D1FFB}"/>
              </a:ext>
            </a:extLst>
          </p:cNvPr>
          <p:cNvSpPr txBox="1">
            <a:spLocks/>
          </p:cNvSpPr>
          <p:nvPr/>
        </p:nvSpPr>
        <p:spPr>
          <a:xfrm>
            <a:off x="433381" y="3035355"/>
            <a:ext cx="5322440" cy="27853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1800"/>
              </a:spcAft>
              <a:buClrTx/>
              <a:buSzTx/>
              <a:buFontTx/>
              <a:buNone/>
              <a:tabLst/>
              <a:defRPr/>
            </a:pPr>
            <a:r>
              <a:rPr kumimoji="0" lang="en-US" sz="20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Since last year, we have aggressively advanced core </a:t>
            </a:r>
            <a:r>
              <a:rPr lang="en-US" sz="2000" spc="-30">
                <a:solidFill>
                  <a:srgbClr val="004287"/>
                </a:solidFill>
                <a:latin typeface="Arial" panose="020B0604020202020204" pitchFamily="34" charset="0"/>
                <a:cs typeface="Arial" panose="020B0604020202020204" pitchFamily="34" charset="0"/>
              </a:rPr>
              <a:t>Delivering for America</a:t>
            </a:r>
            <a:r>
              <a:rPr kumimoji="0" lang="en-US" sz="20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strategies. While much work remains to be done, the 10-year transformation plan has already demonstrated the path forward is achievable. </a:t>
            </a:r>
            <a:endParaRPr lang="en-US" sz="2000" spc="-30">
              <a:solidFill>
                <a:srgbClr val="004287"/>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80000"/>
              </a:lnSpc>
              <a:spcBef>
                <a:spcPts val="0"/>
              </a:spcBef>
              <a:spcAft>
                <a:spcPts val="1800"/>
              </a:spcAft>
              <a:buClrTx/>
              <a:buSzTx/>
              <a:buFontTx/>
              <a:buNone/>
              <a:tabLst/>
              <a:defRPr/>
            </a:pPr>
            <a:r>
              <a:rPr kumimoji="0" lang="en-US" sz="2000" b="0" i="0" u="none" strike="noStrike" kern="1200" cap="none" spc="-30" normalizeH="0" noProof="0">
                <a:ln>
                  <a:noFill/>
                </a:ln>
                <a:solidFill>
                  <a:srgbClr val="004287"/>
                </a:solidFill>
                <a:effectLst/>
                <a:uLnTx/>
                <a:uFillTx/>
                <a:latin typeface="Arial" panose="020B0604020202020204" pitchFamily="34" charset="0"/>
                <a:ea typeface="+mj-ea"/>
                <a:cs typeface="Arial" panose="020B0604020202020204" pitchFamily="34" charset="0"/>
              </a:rPr>
              <a:t>By realizing the totality of the plan, we will generate enough revenue to cover our costs, while providing the American people with the reliable service they expect and deserve. </a:t>
            </a:r>
          </a:p>
        </p:txBody>
      </p:sp>
      <p:grpSp>
        <p:nvGrpSpPr>
          <p:cNvPr id="3" name="Group 2">
            <a:extLst>
              <a:ext uri="{FF2B5EF4-FFF2-40B4-BE49-F238E27FC236}">
                <a16:creationId xmlns:a16="http://schemas.microsoft.com/office/drawing/2014/main" id="{15F1133E-6E35-4264-A87F-ABC92FC156B2}"/>
              </a:ext>
            </a:extLst>
          </p:cNvPr>
          <p:cNvGrpSpPr/>
          <p:nvPr/>
        </p:nvGrpSpPr>
        <p:grpSpPr>
          <a:xfrm>
            <a:off x="6119480" y="1376472"/>
            <a:ext cx="5777495" cy="863826"/>
            <a:chOff x="6310873" y="1708085"/>
            <a:chExt cx="5777495" cy="863826"/>
          </a:xfrm>
        </p:grpSpPr>
        <p:sp>
          <p:nvSpPr>
            <p:cNvPr id="23" name="Shape 1155">
              <a:extLst>
                <a:ext uri="{FF2B5EF4-FFF2-40B4-BE49-F238E27FC236}">
                  <a16:creationId xmlns:a16="http://schemas.microsoft.com/office/drawing/2014/main" id="{63328FFD-3026-4979-A24C-0AB448FF209F}"/>
                </a:ext>
              </a:extLst>
            </p:cNvPr>
            <p:cNvSpPr/>
            <p:nvPr/>
          </p:nvSpPr>
          <p:spPr>
            <a:xfrm>
              <a:off x="6965860" y="1708085"/>
              <a:ext cx="5122508" cy="86382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Secured enactment of the </a:t>
              </a:r>
              <a:r>
                <a:rPr kumimoji="0" lang="en-US" sz="2200" b="1"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Postal Service Reform Act into law </a:t>
              </a: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to reduce expenses by $48 billion over 10 years</a:t>
              </a:r>
              <a:endParaRPr kumimoji="0" lang="en-US" sz="2200" b="1"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31" name="Oval 30">
              <a:extLst>
                <a:ext uri="{FF2B5EF4-FFF2-40B4-BE49-F238E27FC236}">
                  <a16:creationId xmlns:a16="http://schemas.microsoft.com/office/drawing/2014/main" id="{78E2CC63-C44E-4380-819E-8166F7068818}"/>
                </a:ext>
              </a:extLst>
            </p:cNvPr>
            <p:cNvSpPr/>
            <p:nvPr/>
          </p:nvSpPr>
          <p:spPr>
            <a:xfrm>
              <a:off x="6310873" y="1779135"/>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600"/>
                </a:spcBef>
              </a:pPr>
              <a:r>
                <a:rPr lang="en-US" sz="2800">
                  <a:sym typeface="Wingdings" panose="05000000000000000000" pitchFamily="2" charset="2"/>
                </a:rPr>
                <a:t></a:t>
              </a:r>
              <a:endParaRPr lang="en-US" sz="2800"/>
            </a:p>
          </p:txBody>
        </p:sp>
      </p:grpSp>
      <p:grpSp>
        <p:nvGrpSpPr>
          <p:cNvPr id="7" name="Group 6">
            <a:extLst>
              <a:ext uri="{FF2B5EF4-FFF2-40B4-BE49-F238E27FC236}">
                <a16:creationId xmlns:a16="http://schemas.microsoft.com/office/drawing/2014/main" id="{FF5F001A-80CA-4992-8DD5-177431106507}"/>
              </a:ext>
            </a:extLst>
          </p:cNvPr>
          <p:cNvGrpSpPr/>
          <p:nvPr/>
        </p:nvGrpSpPr>
        <p:grpSpPr>
          <a:xfrm>
            <a:off x="6119480" y="4885373"/>
            <a:ext cx="5881126" cy="1134670"/>
            <a:chOff x="6310873" y="5038435"/>
            <a:chExt cx="5764117" cy="1134670"/>
          </a:xfrm>
        </p:grpSpPr>
        <p:sp>
          <p:nvSpPr>
            <p:cNvPr id="18" name="Shape 1155">
              <a:extLst>
                <a:ext uri="{FF2B5EF4-FFF2-40B4-BE49-F238E27FC236}">
                  <a16:creationId xmlns:a16="http://schemas.microsoft.com/office/drawing/2014/main" id="{5A028CA6-4C1F-4F56-93A4-448D5A34F109}"/>
                </a:ext>
              </a:extLst>
            </p:cNvPr>
            <p:cNvSpPr/>
            <p:nvPr/>
          </p:nvSpPr>
          <p:spPr>
            <a:xfrm>
              <a:off x="6972111" y="5038435"/>
              <a:ext cx="5102879" cy="113467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Implemented </a:t>
              </a:r>
              <a:r>
                <a:rPr kumimoji="0" lang="en-US" sz="2200" b="1"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new</a:t>
              </a:r>
              <a:r>
                <a:rPr kumimoji="0" lang="en-US" sz="2200" b="0"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200" b="1"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service standards </a:t>
              </a:r>
              <a:r>
                <a:rPr kumimoji="0" lang="en-US" sz="2200" b="0"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for First-Class Mail, Periodicals, </a:t>
              </a:r>
              <a:r>
                <a:rPr kumimoji="0" lang="en-US" sz="2200" b="0" i="0" u="none" strike="noStrike" kern="1200" cap="none" spc="-10" normalizeH="0" noProof="0">
                  <a:ln>
                    <a:noFill/>
                  </a:ln>
                  <a:solidFill>
                    <a:srgbClr val="004287"/>
                  </a:solidFill>
                  <a:effectLst/>
                  <a:uLnTx/>
                  <a:uFillTx/>
                  <a:latin typeface="Arial" panose="020B0604020202020204" pitchFamily="34" charset="0"/>
                  <a:ea typeface="+mn-ea"/>
                  <a:cs typeface="Arial" panose="020B0604020202020204" pitchFamily="34" charset="0"/>
                </a:rPr>
                <a:t>First Class Package Service, and Retail Ground/Parcel Select Ground</a:t>
              </a:r>
              <a:endParaRPr kumimoji="0" lang="en-US" sz="2200" b="0"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endParaRPr>
            </a:p>
          </p:txBody>
        </p:sp>
        <p:sp>
          <p:nvSpPr>
            <p:cNvPr id="40" name="Oval 39">
              <a:extLst>
                <a:ext uri="{FF2B5EF4-FFF2-40B4-BE49-F238E27FC236}">
                  <a16:creationId xmlns:a16="http://schemas.microsoft.com/office/drawing/2014/main" id="{1236A102-B33A-4071-9E77-40A3671FEC8C}"/>
                </a:ext>
              </a:extLst>
            </p:cNvPr>
            <p:cNvSpPr/>
            <p:nvPr/>
          </p:nvSpPr>
          <p:spPr>
            <a:xfrm>
              <a:off x="6310873" y="5321491"/>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600"/>
                </a:spcBef>
              </a:pPr>
              <a:r>
                <a:rPr lang="en-US" sz="2800">
                  <a:sym typeface="Wingdings" panose="05000000000000000000" pitchFamily="2" charset="2"/>
                </a:rPr>
                <a:t></a:t>
              </a:r>
              <a:endParaRPr lang="en-US" sz="2800"/>
            </a:p>
          </p:txBody>
        </p:sp>
      </p:grpSp>
      <p:grpSp>
        <p:nvGrpSpPr>
          <p:cNvPr id="5" name="Group 4">
            <a:extLst>
              <a:ext uri="{FF2B5EF4-FFF2-40B4-BE49-F238E27FC236}">
                <a16:creationId xmlns:a16="http://schemas.microsoft.com/office/drawing/2014/main" id="{7A7FDFEE-88CB-45C7-A09E-E51345A6D29F}"/>
              </a:ext>
            </a:extLst>
          </p:cNvPr>
          <p:cNvGrpSpPr/>
          <p:nvPr/>
        </p:nvGrpSpPr>
        <p:grpSpPr>
          <a:xfrm>
            <a:off x="6119480" y="3257114"/>
            <a:ext cx="5775120" cy="592983"/>
            <a:chOff x="6310873" y="3428022"/>
            <a:chExt cx="5775120" cy="592983"/>
          </a:xfrm>
        </p:grpSpPr>
        <p:sp>
          <p:nvSpPr>
            <p:cNvPr id="29" name="Oval 28">
              <a:extLst>
                <a:ext uri="{FF2B5EF4-FFF2-40B4-BE49-F238E27FC236}">
                  <a16:creationId xmlns:a16="http://schemas.microsoft.com/office/drawing/2014/main" id="{E1BEDF0A-7708-4D2D-8759-4EF4EAD22103}"/>
                </a:ext>
              </a:extLst>
            </p:cNvPr>
            <p:cNvSpPr/>
            <p:nvPr/>
          </p:nvSpPr>
          <p:spPr>
            <a:xfrm>
              <a:off x="6310873" y="3483130"/>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600"/>
                </a:spcBef>
              </a:pPr>
              <a:r>
                <a:rPr lang="en-US" sz="2800">
                  <a:sym typeface="Wingdings" panose="05000000000000000000" pitchFamily="2" charset="2"/>
                </a:rPr>
                <a:t></a:t>
              </a:r>
              <a:endParaRPr lang="en-US" sz="2800"/>
            </a:p>
          </p:txBody>
        </p:sp>
        <p:sp>
          <p:nvSpPr>
            <p:cNvPr id="44" name="Shape 1155">
              <a:extLst>
                <a:ext uri="{FF2B5EF4-FFF2-40B4-BE49-F238E27FC236}">
                  <a16:creationId xmlns:a16="http://schemas.microsoft.com/office/drawing/2014/main" id="{8C7CC723-F84B-4093-AA51-8A26250D553A}"/>
                </a:ext>
              </a:extLst>
            </p:cNvPr>
            <p:cNvSpPr/>
            <p:nvPr/>
          </p:nvSpPr>
          <p:spPr>
            <a:xfrm>
              <a:off x="6983114" y="3428022"/>
              <a:ext cx="5102879" cy="5929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lvl="0">
                <a:lnSpc>
                  <a:spcPct val="80000"/>
                </a:lnSpc>
                <a:defRPr/>
              </a:pP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Converted over </a:t>
              </a:r>
              <a:r>
                <a:rPr lang="en-US" sz="2200" b="1">
                  <a:solidFill>
                    <a:srgbClr val="024B88"/>
                  </a:solidFill>
                  <a:latin typeface="Arial" panose="020B0604020202020204" pitchFamily="34" charset="0"/>
                  <a:ea typeface="Segoe UI" panose="020B0502040204020203" pitchFamily="34" charset="0"/>
                  <a:cs typeface="Arial" panose="020B0604020202020204" pitchFamily="34" charset="0"/>
                </a:rPr>
                <a:t>102,287</a:t>
              </a:r>
              <a:r>
                <a:rPr kumimoji="0" lang="en-US" sz="2200" b="1"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 pre-career employees</a:t>
              </a:r>
              <a:r>
                <a:rPr lang="en-US" sz="2200" b="1" baseline="30000">
                  <a:solidFill>
                    <a:srgbClr val="024B88"/>
                  </a:solidFill>
                  <a:latin typeface="Arial" panose="020B0604020202020204" pitchFamily="34" charset="0"/>
                  <a:ea typeface="Segoe UI" panose="020B0502040204020203" pitchFamily="34" charset="0"/>
                  <a:cs typeface="Arial" panose="020B0604020202020204" pitchFamily="34" charset="0"/>
                </a:rPr>
                <a:t>1</a:t>
              </a: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 to career status</a:t>
              </a:r>
              <a:endParaRPr kumimoji="0" lang="en-US" sz="2200" b="0" i="0" u="none" strike="noStrike" kern="1200" cap="none" spc="0" normalizeH="0" baseline="3000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8273509E-AD83-429B-948A-6DB837A8A14C}"/>
              </a:ext>
            </a:extLst>
          </p:cNvPr>
          <p:cNvSpPr/>
          <p:nvPr/>
        </p:nvSpPr>
        <p:spPr>
          <a:xfrm>
            <a:off x="3022825" y="6419327"/>
            <a:ext cx="4795835" cy="276999"/>
          </a:xfrm>
          <a:prstGeom prst="rect">
            <a:avLst/>
          </a:prstGeom>
        </p:spPr>
        <p:txBody>
          <a:bodyPr wrap="square" lIns="91440" tIns="45720" rIns="91440" bIns="45720" anchor="t">
            <a:spAutoFit/>
          </a:bodyPr>
          <a:lstStyle/>
          <a:p>
            <a:pPr>
              <a:defRPr/>
            </a:pPr>
            <a:r>
              <a:rPr kumimoji="0" lang="en-US" sz="1200" b="0" i="0" u="none" strike="noStrike" kern="1200" cap="none" spc="0" normalizeH="0" baseline="0" noProof="0">
                <a:ln>
                  <a:noFill/>
                </a:ln>
                <a:solidFill>
                  <a:srgbClr val="024B88"/>
                </a:solidFill>
                <a:effectLst/>
                <a:uLnTx/>
                <a:uFillTx/>
                <a:latin typeface="Arial"/>
                <a:cs typeface="Arial"/>
              </a:rPr>
              <a:t>[1]</a:t>
            </a:r>
            <a:r>
              <a:rPr lang="en-US" sz="1200">
                <a:solidFill>
                  <a:srgbClr val="024B88"/>
                </a:solidFill>
                <a:latin typeface="Arial"/>
                <a:cs typeface="Arial"/>
              </a:rPr>
              <a:t> </a:t>
            </a:r>
            <a:r>
              <a:rPr kumimoji="0" lang="en-US" sz="1200" b="0" i="0" u="none" strike="noStrike" kern="1200" cap="none" spc="0" normalizeH="0" baseline="0" noProof="0">
                <a:ln>
                  <a:noFill/>
                </a:ln>
                <a:solidFill>
                  <a:srgbClr val="024B88"/>
                </a:solidFill>
                <a:effectLst/>
                <a:uLnTx/>
                <a:uFillTx/>
                <a:latin typeface="Arial"/>
                <a:cs typeface="Arial"/>
              </a:rPr>
              <a:t> Conversations from October 1, </a:t>
            </a:r>
            <a:r>
              <a:rPr lang="en-US" sz="1200">
                <a:solidFill>
                  <a:srgbClr val="024B88"/>
                </a:solidFill>
                <a:latin typeface="Arial"/>
                <a:cs typeface="Arial"/>
              </a:rPr>
              <a:t>2020</a:t>
            </a:r>
            <a:r>
              <a:rPr kumimoji="0" lang="en-US" sz="1200" b="0" i="0" u="none" strike="noStrike" kern="1200" cap="none" spc="0" normalizeH="0" baseline="0" noProof="0">
                <a:ln>
                  <a:noFill/>
                </a:ln>
                <a:solidFill>
                  <a:srgbClr val="024B88"/>
                </a:solidFill>
                <a:effectLst/>
                <a:uLnTx/>
                <a:uFillTx/>
                <a:latin typeface="Arial"/>
                <a:cs typeface="Arial"/>
              </a:rPr>
              <a:t>, to </a:t>
            </a:r>
            <a:r>
              <a:rPr lang="en-US" sz="1200">
                <a:solidFill>
                  <a:srgbClr val="024B88"/>
                </a:solidFill>
                <a:latin typeface="Arial"/>
                <a:cs typeface="Arial"/>
              </a:rPr>
              <a:t>August 30</a:t>
            </a:r>
            <a:r>
              <a:rPr kumimoji="0" lang="en-US" sz="1200" b="0" i="0" u="none" strike="noStrike" kern="1200" cap="none" spc="0" normalizeH="0" baseline="0" noProof="0">
                <a:ln>
                  <a:noFill/>
                </a:ln>
                <a:solidFill>
                  <a:srgbClr val="024B88"/>
                </a:solidFill>
                <a:effectLst/>
                <a:uLnTx/>
                <a:uFillTx/>
                <a:latin typeface="Arial"/>
                <a:cs typeface="Arial"/>
              </a:rPr>
              <a:t>, 2022</a:t>
            </a:r>
            <a:r>
              <a:rPr lang="en-US" sz="1200">
                <a:solidFill>
                  <a:srgbClr val="024B88"/>
                </a:solidFill>
                <a:latin typeface="Arial"/>
                <a:cs typeface="Arial"/>
              </a:rPr>
              <a:t> </a:t>
            </a:r>
            <a:endParaRPr kumimoji="0" lang="en-US" sz="1200" b="0" i="0" u="none" strike="noStrike" kern="1200" cap="none" spc="0" normalizeH="0" baseline="0" noProof="0">
              <a:ln>
                <a:noFill/>
              </a:ln>
              <a:solidFill>
                <a:srgbClr val="024B88"/>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386368DB-8228-427F-A66A-716BE70330E0}"/>
              </a:ext>
            </a:extLst>
          </p:cNvPr>
          <p:cNvGrpSpPr/>
          <p:nvPr/>
        </p:nvGrpSpPr>
        <p:grpSpPr>
          <a:xfrm>
            <a:off x="6114730" y="529943"/>
            <a:ext cx="5777495" cy="600204"/>
            <a:chOff x="6306123" y="911604"/>
            <a:chExt cx="5777495" cy="600204"/>
          </a:xfrm>
        </p:grpSpPr>
        <p:sp>
          <p:nvSpPr>
            <p:cNvPr id="27" name="Shape 1155">
              <a:extLst>
                <a:ext uri="{FF2B5EF4-FFF2-40B4-BE49-F238E27FC236}">
                  <a16:creationId xmlns:a16="http://schemas.microsoft.com/office/drawing/2014/main" id="{1BE117A3-EA72-4A2F-9B8B-592F667C606E}"/>
                </a:ext>
              </a:extLst>
            </p:cNvPr>
            <p:cNvSpPr/>
            <p:nvPr/>
          </p:nvSpPr>
          <p:spPr>
            <a:xfrm>
              <a:off x="6961110" y="918825"/>
              <a:ext cx="5122508" cy="5929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Decreased our projected losses from $160 billion to $70 billion </a:t>
              </a:r>
              <a:r>
                <a:rPr kumimoji="0" lang="en-US" sz="2200" b="0" i="0" u="none" strike="noStrike" kern="1200" cap="none" spc="-10" normalizeH="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over 10 years</a:t>
              </a:r>
            </a:p>
          </p:txBody>
        </p:sp>
        <p:sp>
          <p:nvSpPr>
            <p:cNvPr id="32" name="Oval 31">
              <a:extLst>
                <a:ext uri="{FF2B5EF4-FFF2-40B4-BE49-F238E27FC236}">
                  <a16:creationId xmlns:a16="http://schemas.microsoft.com/office/drawing/2014/main" id="{8F3058F8-2A4C-4E46-A586-1EC185F94968}"/>
                </a:ext>
              </a:extLst>
            </p:cNvPr>
            <p:cNvSpPr/>
            <p:nvPr/>
          </p:nvSpPr>
          <p:spPr>
            <a:xfrm>
              <a:off x="6306123" y="911604"/>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600"/>
                </a:spcBef>
              </a:pPr>
              <a:r>
                <a:rPr lang="en-US" sz="2800">
                  <a:sym typeface="Wingdings" panose="05000000000000000000" pitchFamily="2" charset="2"/>
                </a:rPr>
                <a:t></a:t>
              </a:r>
              <a:endParaRPr lang="en-US" sz="2800"/>
            </a:p>
          </p:txBody>
        </p:sp>
      </p:grpSp>
      <p:sp>
        <p:nvSpPr>
          <p:cNvPr id="35" name="Shape 1155">
            <a:extLst>
              <a:ext uri="{FF2B5EF4-FFF2-40B4-BE49-F238E27FC236}">
                <a16:creationId xmlns:a16="http://schemas.microsoft.com/office/drawing/2014/main" id="{39A015B0-7806-4EEE-9D60-03EDACFCBB20}"/>
              </a:ext>
            </a:extLst>
          </p:cNvPr>
          <p:cNvSpPr/>
          <p:nvPr/>
        </p:nvSpPr>
        <p:spPr>
          <a:xfrm>
            <a:off x="6777531" y="4123552"/>
            <a:ext cx="5122508" cy="5929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ct val="80000"/>
              </a:lnSpc>
              <a:defRPr/>
            </a:pP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Improved and stabilized </a:t>
            </a:r>
            <a:r>
              <a:rPr kumimoji="0" lang="en-US" sz="2200" b="1"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service performance</a:t>
            </a:r>
          </a:p>
        </p:txBody>
      </p:sp>
      <p:sp>
        <p:nvSpPr>
          <p:cNvPr id="37" name="Oval 36">
            <a:extLst>
              <a:ext uri="{FF2B5EF4-FFF2-40B4-BE49-F238E27FC236}">
                <a16:creationId xmlns:a16="http://schemas.microsoft.com/office/drawing/2014/main" id="{665C1BCA-70C2-40ED-9102-EF0F0321FD91}"/>
              </a:ext>
            </a:extLst>
          </p:cNvPr>
          <p:cNvSpPr/>
          <p:nvPr/>
        </p:nvSpPr>
        <p:spPr>
          <a:xfrm>
            <a:off x="6124919" y="4140926"/>
            <a:ext cx="457200"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600"/>
              </a:spcBef>
            </a:pPr>
            <a:r>
              <a:rPr lang="en-US" sz="2800">
                <a:sym typeface="Wingdings" panose="05000000000000000000" pitchFamily="2" charset="2"/>
              </a:rPr>
              <a:t></a:t>
            </a:r>
            <a:endParaRPr lang="en-US" sz="2800"/>
          </a:p>
        </p:txBody>
      </p:sp>
      <p:sp>
        <p:nvSpPr>
          <p:cNvPr id="47" name="Shape 1155">
            <a:extLst>
              <a:ext uri="{FF2B5EF4-FFF2-40B4-BE49-F238E27FC236}">
                <a16:creationId xmlns:a16="http://schemas.microsoft.com/office/drawing/2014/main" id="{8879CE62-47B7-4E20-A2B5-4C947D183896}"/>
              </a:ext>
            </a:extLst>
          </p:cNvPr>
          <p:cNvSpPr/>
          <p:nvPr/>
        </p:nvSpPr>
        <p:spPr>
          <a:xfrm>
            <a:off x="6801993" y="2391794"/>
            <a:ext cx="5198613" cy="5929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Packaged and delivered </a:t>
            </a:r>
            <a:r>
              <a:rPr lang="en-US" sz="2200" b="1">
                <a:solidFill>
                  <a:srgbClr val="024B88"/>
                </a:solidFill>
                <a:latin typeface="Arial" panose="020B0604020202020204" pitchFamily="34" charset="0"/>
                <a:ea typeface="Segoe UI" panose="020B0502040204020203" pitchFamily="34" charset="0"/>
                <a:cs typeface="Arial" panose="020B0604020202020204" pitchFamily="34" charset="0"/>
              </a:rPr>
              <a:t>600</a:t>
            </a:r>
            <a:r>
              <a:rPr kumimoji="0" lang="en-US" sz="2200" b="1" i="0" u="none" strike="noStrike" kern="1200" cap="none" spc="0" normalizeH="0" baseline="3000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a:t>
            </a:r>
            <a:r>
              <a:rPr kumimoji="0" lang="en-US" sz="2200" b="1"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 million </a:t>
            </a:r>
            <a:r>
              <a:rPr kumimoji="0" lang="en-US" sz="2200" b="0" i="0" u="none" strike="noStrike" kern="1200" cap="none" spc="0" normalizeH="0" baseline="0" noProof="0">
                <a:ln>
                  <a:noFill/>
                </a:ln>
                <a:solidFill>
                  <a:srgbClr val="024B88"/>
                </a:solidFill>
                <a:effectLst/>
                <a:uLnTx/>
                <a:uFillTx/>
                <a:latin typeface="Arial" panose="020B0604020202020204" pitchFamily="34" charset="0"/>
                <a:ea typeface="Segoe UI" panose="020B0502040204020203" pitchFamily="34" charset="0"/>
                <a:cs typeface="Arial" panose="020B0604020202020204" pitchFamily="34" charset="0"/>
              </a:rPr>
              <a:t>COVID test kits to American households</a:t>
            </a:r>
          </a:p>
        </p:txBody>
      </p:sp>
      <p:sp>
        <p:nvSpPr>
          <p:cNvPr id="48" name="Oval 47">
            <a:extLst>
              <a:ext uri="{FF2B5EF4-FFF2-40B4-BE49-F238E27FC236}">
                <a16:creationId xmlns:a16="http://schemas.microsoft.com/office/drawing/2014/main" id="{F4ACB3FA-4A49-468A-9DAC-9FB4409F4904}"/>
              </a:ext>
            </a:extLst>
          </p:cNvPr>
          <p:cNvSpPr/>
          <p:nvPr/>
        </p:nvSpPr>
        <p:spPr>
          <a:xfrm>
            <a:off x="6119480" y="2451939"/>
            <a:ext cx="479894" cy="457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spcBef>
                <a:spcPts val="600"/>
              </a:spcBef>
            </a:pPr>
            <a:r>
              <a:rPr lang="en-US" sz="2800">
                <a:sym typeface="Wingdings" panose="05000000000000000000" pitchFamily="2" charset="2"/>
              </a:rPr>
              <a:t></a:t>
            </a:r>
            <a:endParaRPr lang="en-US" sz="2800"/>
          </a:p>
        </p:txBody>
      </p:sp>
    </p:spTree>
    <p:extLst>
      <p:ext uri="{BB962C8B-B14F-4D97-AF65-F5344CB8AC3E}">
        <p14:creationId xmlns:p14="http://schemas.microsoft.com/office/powerpoint/2010/main" val="4278006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25478-12EF-4FB4-89CE-11CE10CF5710}"/>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5">
            <a:extLst>
              <a:ext uri="{FF2B5EF4-FFF2-40B4-BE49-F238E27FC236}">
                <a16:creationId xmlns:a16="http://schemas.microsoft.com/office/drawing/2014/main" id="{18FB66CD-B101-44DF-933A-5B1A2C2E01FF}"/>
              </a:ext>
            </a:extLst>
          </p:cNvPr>
          <p:cNvSpPr txBox="1">
            <a:spLocks/>
          </p:cNvSpPr>
          <p:nvPr/>
        </p:nvSpPr>
        <p:spPr>
          <a:xfrm>
            <a:off x="260672" y="578861"/>
            <a:ext cx="11209225" cy="532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000" b="1" i="0" u="none" strike="noStrike" kern="1200" cap="none" spc="-40" normalizeH="0" noProof="0">
                <a:ln>
                  <a:noFill/>
                </a:ln>
                <a:solidFill>
                  <a:srgbClr val="0B4C87"/>
                </a:solidFill>
                <a:effectLst/>
                <a:uLnTx/>
                <a:uFillTx/>
                <a:latin typeface="Arial" panose="020B0604020202020204" pitchFamily="34" charset="0"/>
                <a:ea typeface="+mj-ea"/>
                <a:cs typeface="Arial" panose="020B0604020202020204" pitchFamily="34" charset="0"/>
              </a:rPr>
              <a:t>Capacity planning for holiday season success</a:t>
            </a:r>
            <a:endParaRPr kumimoji="0" lang="en-US" sz="4000" b="0" i="0" u="none" strike="noStrike" kern="1200" cap="none" spc="-40" normalizeH="0" noProof="0">
              <a:ln>
                <a:noFill/>
              </a:ln>
              <a:solidFill>
                <a:srgbClr val="0B4C87"/>
              </a:solidFill>
              <a:effectLst/>
              <a:uLnTx/>
              <a:uFillTx/>
              <a:latin typeface="Arial" panose="020B0604020202020204" pitchFamily="34" charset="0"/>
              <a:ea typeface="+mj-ea"/>
              <a:cs typeface="Arial" panose="020B0604020202020204" pitchFamily="34" charset="0"/>
            </a:endParaRPr>
          </a:p>
        </p:txBody>
      </p:sp>
      <p:sp>
        <p:nvSpPr>
          <p:cNvPr id="6" name="Content Placeholder 5">
            <a:extLst>
              <a:ext uri="{FF2B5EF4-FFF2-40B4-BE49-F238E27FC236}">
                <a16:creationId xmlns:a16="http://schemas.microsoft.com/office/drawing/2014/main" id="{DF46D19E-7630-486F-A68A-DBFE5433E9EC}"/>
              </a:ext>
            </a:extLst>
          </p:cNvPr>
          <p:cNvSpPr txBox="1">
            <a:spLocks/>
          </p:cNvSpPr>
          <p:nvPr/>
        </p:nvSpPr>
        <p:spPr>
          <a:xfrm>
            <a:off x="274320" y="1210363"/>
            <a:ext cx="10871475" cy="11764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500"/>
              </a:spcBef>
              <a:spcAft>
                <a:spcPts val="0"/>
              </a:spcAft>
              <a:buClr>
                <a:prstClr val="white"/>
              </a:buClr>
              <a:buSzTx/>
              <a:buFont typeface="Arial" panose="020B0604020202020204" pitchFamily="34" charset="0"/>
              <a:buNone/>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We began planning for this upcoming holiday season earlier. We have accelerated key processing, logistics, and delivery investments to meet customers' evolving mail and package needs. Our proactive measures not only correspond to challenges faced in 2020 but also align to our Delivering for America plan. The organization is executing on strategies to pull together people, technology, transportation, equipment, and facilities into a well-integrated and streamlined mail and package network. </a:t>
            </a:r>
          </a:p>
        </p:txBody>
      </p:sp>
      <p:sp>
        <p:nvSpPr>
          <p:cNvPr id="7" name="Content Placeholder 5">
            <a:extLst>
              <a:ext uri="{FF2B5EF4-FFF2-40B4-BE49-F238E27FC236}">
                <a16:creationId xmlns:a16="http://schemas.microsoft.com/office/drawing/2014/main" id="{291AD236-6D6D-468A-9FBA-41D8D8ECA249}"/>
              </a:ext>
            </a:extLst>
          </p:cNvPr>
          <p:cNvSpPr txBox="1">
            <a:spLocks/>
          </p:cNvSpPr>
          <p:nvPr/>
        </p:nvSpPr>
        <p:spPr>
          <a:xfrm>
            <a:off x="274320" y="4357145"/>
            <a:ext cx="3007723" cy="89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nationwide effort to hire new employees</a:t>
            </a:r>
            <a:r>
              <a:rPr kumimoji="0" lang="en-US" sz="16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a:ln>
                  <a:noFill/>
                </a:ln>
                <a:solidFill>
                  <a:srgbClr val="0B4C87"/>
                </a:solidFill>
                <a:effectLst/>
                <a:uLnTx/>
                <a:uFillTx/>
                <a:latin typeface="Arial" panose="020B0604020202020204" pitchFamily="34" charset="0"/>
                <a:ea typeface="+mn-ea"/>
                <a:cs typeface="Arial" panose="020B0604020202020204" pitchFamily="34" charset="0"/>
              </a:rPr>
              <a:t>including over 28,000 seasonal employees. We also converted more than 100,000 non-career employees into career status since January 2021.</a:t>
            </a:r>
          </a:p>
        </p:txBody>
      </p:sp>
      <p:sp>
        <p:nvSpPr>
          <p:cNvPr id="8" name="Content Placeholder 5">
            <a:extLst>
              <a:ext uri="{FF2B5EF4-FFF2-40B4-BE49-F238E27FC236}">
                <a16:creationId xmlns:a16="http://schemas.microsoft.com/office/drawing/2014/main" id="{EAF0F837-A610-46AF-8F03-4E5A9077FB05}"/>
              </a:ext>
            </a:extLst>
          </p:cNvPr>
          <p:cNvSpPr txBox="1">
            <a:spLocks/>
          </p:cNvSpPr>
          <p:nvPr/>
        </p:nvSpPr>
        <p:spPr>
          <a:xfrm>
            <a:off x="3544742" y="4357145"/>
            <a:ext cx="2551259" cy="89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Leasing additional square feet in facility annexes </a:t>
            </a:r>
            <a:r>
              <a:rPr kumimoji="0" lang="en-US" sz="1600" b="0" i="0" u="none" strike="noStrike" kern="1200" cap="none" spc="0" normalizeH="0" baseline="0" noProof="0">
                <a:ln>
                  <a:noFill/>
                </a:ln>
                <a:solidFill>
                  <a:srgbClr val="0B4C87"/>
                </a:solidFill>
                <a:effectLst/>
                <a:uLnTx/>
                <a:uFillTx/>
                <a:latin typeface="Arial" panose="020B0604020202020204" pitchFamily="34" charset="0"/>
                <a:ea typeface="+mn-ea"/>
                <a:cs typeface="Arial" panose="020B0604020202020204" pitchFamily="34" charset="0"/>
              </a:rPr>
              <a:t>to prevent bottlenecks by creating more space for package processing.</a:t>
            </a:r>
          </a:p>
        </p:txBody>
      </p:sp>
      <p:sp>
        <p:nvSpPr>
          <p:cNvPr id="10" name="Content Placeholder 5">
            <a:extLst>
              <a:ext uri="{FF2B5EF4-FFF2-40B4-BE49-F238E27FC236}">
                <a16:creationId xmlns:a16="http://schemas.microsoft.com/office/drawing/2014/main" id="{7FB4CFB5-F849-48A7-866D-D1081DF7DD9F}"/>
              </a:ext>
            </a:extLst>
          </p:cNvPr>
          <p:cNvSpPr txBox="1">
            <a:spLocks/>
          </p:cNvSpPr>
          <p:nvPr/>
        </p:nvSpPr>
        <p:spPr>
          <a:xfrm>
            <a:off x="6436224" y="4357145"/>
            <a:ext cx="2304123" cy="89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Installing 250 new package sorting machines </a:t>
            </a:r>
            <a:r>
              <a:rPr kumimoji="0" lang="en-US" sz="1600" b="0" i="0" u="none" strike="noStrike" kern="1200" cap="none" spc="0" normalizeH="0" baseline="0" noProof="0">
                <a:ln>
                  <a:noFill/>
                </a:ln>
                <a:solidFill>
                  <a:srgbClr val="0B4C87"/>
                </a:solidFill>
                <a:effectLst/>
                <a:uLnTx/>
                <a:uFillTx/>
                <a:latin typeface="Arial" panose="020B0604020202020204" pitchFamily="34" charset="0"/>
                <a:ea typeface="+mn-ea"/>
                <a:cs typeface="Arial" panose="020B0604020202020204" pitchFamily="34" charset="0"/>
              </a:rPr>
              <a:t>to process higher volumes – 137 are being installed this</a:t>
            </a:r>
            <a:r>
              <a:rPr lang="en-US" sz="1600">
                <a:solidFill>
                  <a:srgbClr val="0B4C87"/>
                </a:solidFill>
                <a:latin typeface="Arial" panose="020B0604020202020204" pitchFamily="34" charset="0"/>
                <a:cs typeface="Arial" panose="020B0604020202020204" pitchFamily="34" charset="0"/>
              </a:rPr>
              <a:t> year.</a:t>
            </a:r>
            <a:endParaRPr kumimoji="0" lang="en-US" sz="1600" b="0" i="0" u="none" strike="noStrike" kern="1200" cap="none" spc="0" normalizeH="0" baseline="0" noProof="0">
              <a:ln>
                <a:noFill/>
              </a:ln>
              <a:solidFill>
                <a:srgbClr val="0B4C87"/>
              </a:solidFill>
              <a:effectLst/>
              <a:uLnTx/>
              <a:uFillTx/>
              <a:latin typeface="Arial" panose="020B0604020202020204" pitchFamily="34" charset="0"/>
              <a:ea typeface="+mn-ea"/>
              <a:cs typeface="Arial" panose="020B0604020202020204" pitchFamily="34" charset="0"/>
            </a:endParaRPr>
          </a:p>
        </p:txBody>
      </p:sp>
      <p:sp>
        <p:nvSpPr>
          <p:cNvPr id="11" name="Content Placeholder 5">
            <a:extLst>
              <a:ext uri="{FF2B5EF4-FFF2-40B4-BE49-F238E27FC236}">
                <a16:creationId xmlns:a16="http://schemas.microsoft.com/office/drawing/2014/main" id="{9E48A116-8330-446F-A194-B8D5AFD8CEEC}"/>
              </a:ext>
            </a:extLst>
          </p:cNvPr>
          <p:cNvSpPr txBox="1">
            <a:spLocks/>
          </p:cNvSpPr>
          <p:nvPr/>
        </p:nvSpPr>
        <p:spPr>
          <a:xfrm>
            <a:off x="9080570" y="4357145"/>
            <a:ext cx="2304123" cy="89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500"/>
              </a:spcBef>
              <a:spcAft>
                <a:spcPts val="0"/>
              </a:spcAft>
              <a:buClr>
                <a:prstClr val="white"/>
              </a:buClr>
              <a:buSzTx/>
              <a:buFont typeface="Arial" panose="020B0604020202020204" pitchFamily="34" charset="0"/>
              <a:buNone/>
              <a:tabLst/>
              <a:defRPr/>
            </a:pPr>
            <a:r>
              <a:rPr kumimoji="0" lang="en-US" sz="1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Adapting our transportation and logistics processes </a:t>
            </a:r>
            <a:r>
              <a:rPr kumimoji="0" lang="en-US" sz="1600" b="0" i="0" u="none" strike="noStrike" kern="1200" cap="none" spc="0" normalizeH="0" baseline="0" noProof="0">
                <a:ln>
                  <a:noFill/>
                </a:ln>
                <a:solidFill>
                  <a:srgbClr val="0B4C87"/>
                </a:solidFill>
                <a:effectLst/>
                <a:uLnTx/>
                <a:uFillTx/>
                <a:latin typeface="Arial" panose="020B0604020202020204" pitchFamily="34" charset="0"/>
                <a:ea typeface="+mn-ea"/>
                <a:cs typeface="Arial" panose="020B0604020202020204" pitchFamily="34" charset="0"/>
              </a:rPr>
              <a:t>to handle the high mail and package volumes we expect to deliver during peak.</a:t>
            </a:r>
          </a:p>
        </p:txBody>
      </p:sp>
      <p:sp>
        <p:nvSpPr>
          <p:cNvPr id="12" name="Rectangle 11">
            <a:extLst>
              <a:ext uri="{FF2B5EF4-FFF2-40B4-BE49-F238E27FC236}">
                <a16:creationId xmlns:a16="http://schemas.microsoft.com/office/drawing/2014/main" id="{292294D3-4CAC-4DC8-92F4-FD63A87CF2F7}"/>
              </a:ext>
            </a:extLst>
          </p:cNvPr>
          <p:cNvSpPr/>
          <p:nvPr/>
        </p:nvSpPr>
        <p:spPr>
          <a:xfrm>
            <a:off x="349575" y="2767799"/>
            <a:ext cx="1181608" cy="1643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8B96EFB-CD69-4B1C-B24B-F009B6D52D68}"/>
              </a:ext>
            </a:extLst>
          </p:cNvPr>
          <p:cNvPicPr>
            <a:picLocks noChangeAspect="1"/>
          </p:cNvPicPr>
          <p:nvPr/>
        </p:nvPicPr>
        <p:blipFill>
          <a:blip r:embed="rId3"/>
          <a:stretch>
            <a:fillRect/>
          </a:stretch>
        </p:blipFill>
        <p:spPr>
          <a:xfrm>
            <a:off x="494097" y="2820820"/>
            <a:ext cx="10175106" cy="1536325"/>
          </a:xfrm>
          <a:prstGeom prst="rect">
            <a:avLst/>
          </a:prstGeom>
        </p:spPr>
      </p:pic>
      <p:sp>
        <p:nvSpPr>
          <p:cNvPr id="14" name="Rectangle 13">
            <a:extLst>
              <a:ext uri="{FF2B5EF4-FFF2-40B4-BE49-F238E27FC236}">
                <a16:creationId xmlns:a16="http://schemas.microsoft.com/office/drawing/2014/main" id="{329308AA-E0AB-4942-98F5-20330A717C60}"/>
              </a:ext>
            </a:extLst>
          </p:cNvPr>
          <p:cNvSpPr/>
          <p:nvPr/>
        </p:nvSpPr>
        <p:spPr>
          <a:xfrm>
            <a:off x="0" y="252543"/>
            <a:ext cx="260672" cy="117647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20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0" y="4168611"/>
            <a:ext cx="12192000" cy="1103310"/>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2" t="2272" r="2547" b="4969"/>
          <a:stretch/>
        </p:blipFill>
        <p:spPr>
          <a:xfrm>
            <a:off x="9406466" y="6108699"/>
            <a:ext cx="2713567" cy="711201"/>
          </a:xfrm>
          <a:prstGeom prst="rect">
            <a:avLst/>
          </a:prstGeom>
        </p:spPr>
      </p:pic>
      <p:sp>
        <p:nvSpPr>
          <p:cNvPr id="15" name="Text Placeholder 1">
            <a:extLst>
              <a:ext uri="{FF2B5EF4-FFF2-40B4-BE49-F238E27FC236}">
                <a16:creationId xmlns:a16="http://schemas.microsoft.com/office/drawing/2014/main" id="{FEBDF1AE-11A0-496A-B564-27A3FB76D455}"/>
              </a:ext>
            </a:extLst>
          </p:cNvPr>
          <p:cNvSpPr txBox="1">
            <a:spLocks/>
          </p:cNvSpPr>
          <p:nvPr/>
        </p:nvSpPr>
        <p:spPr>
          <a:xfrm>
            <a:off x="3726" y="1797371"/>
            <a:ext cx="12192000" cy="2638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9700" b="1" i="0" u="none" strike="noStrike" kern="1200" cap="none" spc="6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DELIVERING</a:t>
            </a:r>
            <a: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b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br>
            <a:r>
              <a:rPr kumimoji="0" lang="en-US" sz="8400" b="1" i="0" u="none" strike="noStrike" kern="1200" cap="none" spc="-3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FOR</a:t>
            </a:r>
            <a:r>
              <a:rPr kumimoji="0" lang="en-US" sz="84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8400" b="1" i="0" u="none" strike="noStrike" kern="1200" cap="none" spc="-150" normalizeH="0" baseline="0" noProof="0">
                <a:ln>
                  <a:noFill/>
                </a:ln>
                <a:solidFill>
                  <a:srgbClr val="C00000"/>
                </a:solidFill>
                <a:effectLst/>
                <a:uLnTx/>
                <a:uFillTx/>
                <a:latin typeface="Arial Black" panose="020B0A04020102020204" pitchFamily="34" charset="0"/>
                <a:ea typeface="+mj-ea"/>
                <a:cs typeface="Arial" panose="020B0604020202020204" pitchFamily="34" charset="0"/>
              </a:rPr>
              <a:t>AMERICA</a:t>
            </a:r>
          </a:p>
        </p:txBody>
      </p:sp>
      <p:sp>
        <p:nvSpPr>
          <p:cNvPr id="20" name="TextBox 19">
            <a:extLst>
              <a:ext uri="{FF2B5EF4-FFF2-40B4-BE49-F238E27FC236}">
                <a16:creationId xmlns:a16="http://schemas.microsoft.com/office/drawing/2014/main" id="{17FF6B49-8F89-4D25-AD79-20160CB50AD3}"/>
              </a:ext>
            </a:extLst>
          </p:cNvPr>
          <p:cNvSpPr txBox="1"/>
          <p:nvPr/>
        </p:nvSpPr>
        <p:spPr>
          <a:xfrm>
            <a:off x="-3726" y="4273646"/>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Investments for Our Future</a:t>
            </a: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921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3F92B01-AB64-4E0F-A18A-7D0DA0DD1D08}"/>
              </a:ext>
            </a:extLst>
          </p:cNvPr>
          <p:cNvSpPr/>
          <p:nvPr/>
        </p:nvSpPr>
        <p:spPr>
          <a:xfrm>
            <a:off x="1" y="0"/>
            <a:ext cx="12192000" cy="620126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391EE1D2-20B1-41FA-A9FD-B2529B796DB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26" name="Slide Number Placeholder 11">
            <a:extLst>
              <a:ext uri="{FF2B5EF4-FFF2-40B4-BE49-F238E27FC236}">
                <a16:creationId xmlns:a16="http://schemas.microsoft.com/office/drawing/2014/main" id="{AAB8A069-CF8C-4D3F-9278-BAAFB495D114}"/>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cxnSp>
        <p:nvCxnSpPr>
          <p:cNvPr id="27" name="Straight Connector 26">
            <a:extLst>
              <a:ext uri="{FF2B5EF4-FFF2-40B4-BE49-F238E27FC236}">
                <a16:creationId xmlns:a16="http://schemas.microsoft.com/office/drawing/2014/main" id="{D10BCCD2-F86A-44C6-833B-9A3673C95871}"/>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23" name="Title 25">
            <a:extLst>
              <a:ext uri="{FF2B5EF4-FFF2-40B4-BE49-F238E27FC236}">
                <a16:creationId xmlns:a16="http://schemas.microsoft.com/office/drawing/2014/main" id="{1CACEB7D-7EA9-472C-BB06-E396B50FDA4D}"/>
              </a:ext>
            </a:extLst>
          </p:cNvPr>
          <p:cNvSpPr txBox="1">
            <a:spLocks/>
          </p:cNvSpPr>
          <p:nvPr/>
        </p:nvSpPr>
        <p:spPr>
          <a:xfrm>
            <a:off x="337248" y="264220"/>
            <a:ext cx="11664251" cy="12741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8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Poor Conditions after Decades of Underinvestment</a:t>
            </a:r>
          </a:p>
        </p:txBody>
      </p:sp>
      <p:sp>
        <p:nvSpPr>
          <p:cNvPr id="30" name="Rectangle 29">
            <a:extLst>
              <a:ext uri="{FF2B5EF4-FFF2-40B4-BE49-F238E27FC236}">
                <a16:creationId xmlns:a16="http://schemas.microsoft.com/office/drawing/2014/main" id="{4C19A911-B4F1-4C7B-8BB0-B28449886998}"/>
              </a:ext>
            </a:extLst>
          </p:cNvPr>
          <p:cNvSpPr/>
          <p:nvPr/>
        </p:nvSpPr>
        <p:spPr>
          <a:xfrm>
            <a:off x="0" y="254098"/>
            <a:ext cx="274320" cy="11259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0CE8622-47AD-450E-909F-45420DBFDDD1}"/>
              </a:ext>
            </a:extLst>
          </p:cNvPr>
          <p:cNvGrpSpPr/>
          <p:nvPr/>
        </p:nvGrpSpPr>
        <p:grpSpPr>
          <a:xfrm>
            <a:off x="3086359" y="4159642"/>
            <a:ext cx="2891814" cy="1718102"/>
            <a:chOff x="9517970" y="3925619"/>
            <a:chExt cx="2891814" cy="1840381"/>
          </a:xfrm>
        </p:grpSpPr>
        <p:pic>
          <p:nvPicPr>
            <p:cNvPr id="10242" name="Picture 2" descr="Derry&amp;#x20;Post&amp;#x20;Office">
              <a:extLst>
                <a:ext uri="{FF2B5EF4-FFF2-40B4-BE49-F238E27FC236}">
                  <a16:creationId xmlns:a16="http://schemas.microsoft.com/office/drawing/2014/main" id="{BD3C1AA4-4395-4A6D-A53F-2F39EBA0FF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03" t="15958" r="21711" b="34413"/>
            <a:stretch/>
          </p:blipFill>
          <p:spPr bwMode="auto">
            <a:xfrm>
              <a:off x="9517971" y="3925619"/>
              <a:ext cx="2891813" cy="1840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7DFDE701-CE18-4601-8001-0C382CEC0E31}"/>
                </a:ext>
              </a:extLst>
            </p:cNvPr>
            <p:cNvSpPr/>
            <p:nvPr/>
          </p:nvSpPr>
          <p:spPr>
            <a:xfrm>
              <a:off x="9517970" y="5537400"/>
              <a:ext cx="2870228"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black"/>
                  </a:solidFill>
                  <a:latin typeface="Calibri" panose="020F0502020204030204"/>
                </a:rPr>
                <a:t>R</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oofs need replacing</a:t>
              </a:r>
            </a:p>
          </p:txBody>
        </p:sp>
      </p:grpSp>
      <p:grpSp>
        <p:nvGrpSpPr>
          <p:cNvPr id="4" name="Group 3">
            <a:extLst>
              <a:ext uri="{FF2B5EF4-FFF2-40B4-BE49-F238E27FC236}">
                <a16:creationId xmlns:a16="http://schemas.microsoft.com/office/drawing/2014/main" id="{D0A595C6-C5DD-46F1-8C44-5BFFC71AF632}"/>
              </a:ext>
            </a:extLst>
          </p:cNvPr>
          <p:cNvGrpSpPr/>
          <p:nvPr/>
        </p:nvGrpSpPr>
        <p:grpSpPr>
          <a:xfrm>
            <a:off x="337248" y="4175701"/>
            <a:ext cx="2627484" cy="1702043"/>
            <a:chOff x="5632560" y="1798768"/>
            <a:chExt cx="2627484" cy="1702043"/>
          </a:xfrm>
        </p:grpSpPr>
        <p:pic>
          <p:nvPicPr>
            <p:cNvPr id="10244" name="Picture 4">
              <a:extLst>
                <a:ext uri="{FF2B5EF4-FFF2-40B4-BE49-F238E27FC236}">
                  <a16:creationId xmlns:a16="http://schemas.microsoft.com/office/drawing/2014/main" id="{D0BA9B28-DFF5-449A-8C79-08F5E9F353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52" t="-1" r="17803" b="33732"/>
            <a:stretch/>
          </p:blipFill>
          <p:spPr bwMode="auto">
            <a:xfrm>
              <a:off x="5632560" y="1798768"/>
              <a:ext cx="2627484" cy="1546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CD3E618F-6969-4171-A45C-C1D0EF8CB5EF}"/>
                </a:ext>
              </a:extLst>
            </p:cNvPr>
            <p:cNvSpPr/>
            <p:nvPr/>
          </p:nvSpPr>
          <p:spPr>
            <a:xfrm>
              <a:off x="5632560" y="3272211"/>
              <a:ext cx="2627484"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 roof collapses</a:t>
              </a:r>
            </a:p>
          </p:txBody>
        </p:sp>
      </p:grpSp>
      <p:grpSp>
        <p:nvGrpSpPr>
          <p:cNvPr id="3" name="Group 2">
            <a:extLst>
              <a:ext uri="{FF2B5EF4-FFF2-40B4-BE49-F238E27FC236}">
                <a16:creationId xmlns:a16="http://schemas.microsoft.com/office/drawing/2014/main" id="{D97F654F-A32C-4CDB-93E5-55A13E55C642}"/>
              </a:ext>
            </a:extLst>
          </p:cNvPr>
          <p:cNvGrpSpPr/>
          <p:nvPr/>
        </p:nvGrpSpPr>
        <p:grpSpPr>
          <a:xfrm>
            <a:off x="274320" y="1975417"/>
            <a:ext cx="2926080" cy="1836964"/>
            <a:chOff x="5601681" y="3915772"/>
            <a:chExt cx="2926080" cy="1836964"/>
          </a:xfrm>
        </p:grpSpPr>
        <p:pic>
          <p:nvPicPr>
            <p:cNvPr id="10246" name="Picture 6" descr="US Postal Service’s Aging Trucks Keep Catching Fire">
              <a:extLst>
                <a:ext uri="{FF2B5EF4-FFF2-40B4-BE49-F238E27FC236}">
                  <a16:creationId xmlns:a16="http://schemas.microsoft.com/office/drawing/2014/main" id="{A9D73BE0-B6DD-4BF5-996A-09F88128470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75"/>
            <a:stretch/>
          </p:blipFill>
          <p:spPr bwMode="auto">
            <a:xfrm>
              <a:off x="5601681" y="3923936"/>
              <a:ext cx="2923634"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B7D2868-3577-4280-B974-745F3A33D33F}"/>
                </a:ext>
              </a:extLst>
            </p:cNvPr>
            <p:cNvSpPr/>
            <p:nvPr/>
          </p:nvSpPr>
          <p:spPr>
            <a:xfrm>
              <a:off x="5601681" y="3915772"/>
              <a:ext cx="2926080"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Vehicles catch on fire</a:t>
              </a:r>
            </a:p>
          </p:txBody>
        </p:sp>
      </p:grpSp>
      <p:grpSp>
        <p:nvGrpSpPr>
          <p:cNvPr id="38" name="Group 37">
            <a:extLst>
              <a:ext uri="{FF2B5EF4-FFF2-40B4-BE49-F238E27FC236}">
                <a16:creationId xmlns:a16="http://schemas.microsoft.com/office/drawing/2014/main" id="{3A677E9F-DDDF-43E8-90C0-2BE42D32F6BF}"/>
              </a:ext>
            </a:extLst>
          </p:cNvPr>
          <p:cNvGrpSpPr/>
          <p:nvPr/>
        </p:nvGrpSpPr>
        <p:grpSpPr>
          <a:xfrm>
            <a:off x="9280378" y="1975417"/>
            <a:ext cx="2508069" cy="1850779"/>
            <a:chOff x="6165122" y="3856299"/>
            <a:chExt cx="2508069" cy="1850779"/>
          </a:xfrm>
        </p:grpSpPr>
        <p:pic>
          <p:nvPicPr>
            <p:cNvPr id="39" name="Picture 2" descr="Spotty mail service continues: the Baltimore postal codes with the most USPS  complaints">
              <a:extLst>
                <a:ext uri="{FF2B5EF4-FFF2-40B4-BE49-F238E27FC236}">
                  <a16:creationId xmlns:a16="http://schemas.microsoft.com/office/drawing/2014/main" id="{F17F49FF-E1FA-44E8-9154-DAFC3AA7B35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t="8870" r="29557" b="7581"/>
            <a:stretch/>
          </p:blipFill>
          <p:spPr bwMode="auto">
            <a:xfrm>
              <a:off x="6165122" y="4027570"/>
              <a:ext cx="2508069" cy="167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5D2D1483-86DE-4F7B-83BC-1B19413189FA}"/>
                </a:ext>
              </a:extLst>
            </p:cNvPr>
            <p:cNvSpPr/>
            <p:nvPr/>
          </p:nvSpPr>
          <p:spPr>
            <a:xfrm>
              <a:off x="6169373" y="3856299"/>
              <a:ext cx="2503818"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Poor lighting</a:t>
              </a:r>
            </a:p>
          </p:txBody>
        </p:sp>
      </p:grpSp>
      <p:grpSp>
        <p:nvGrpSpPr>
          <p:cNvPr id="41" name="Group 40">
            <a:extLst>
              <a:ext uri="{FF2B5EF4-FFF2-40B4-BE49-F238E27FC236}">
                <a16:creationId xmlns:a16="http://schemas.microsoft.com/office/drawing/2014/main" id="{3FEF3FEA-125B-4915-8A4F-BAB0D424A3C5}"/>
              </a:ext>
            </a:extLst>
          </p:cNvPr>
          <p:cNvGrpSpPr/>
          <p:nvPr/>
        </p:nvGrpSpPr>
        <p:grpSpPr>
          <a:xfrm>
            <a:off x="6099800" y="4150742"/>
            <a:ext cx="2439515" cy="1727002"/>
            <a:chOff x="8869786" y="3978278"/>
            <a:chExt cx="2439515" cy="1727002"/>
          </a:xfrm>
        </p:grpSpPr>
        <p:pic>
          <p:nvPicPr>
            <p:cNvPr id="42" name="Content Placeholder 3">
              <a:extLst>
                <a:ext uri="{FF2B5EF4-FFF2-40B4-BE49-F238E27FC236}">
                  <a16:creationId xmlns:a16="http://schemas.microsoft.com/office/drawing/2014/main" id="{61D6AC03-B0AE-427E-ADF9-F8FCA6850C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8280"/>
            <a:stretch/>
          </p:blipFill>
          <p:spPr>
            <a:xfrm>
              <a:off x="8869786" y="3978278"/>
              <a:ext cx="2431351" cy="1568014"/>
            </a:xfrm>
            <a:prstGeom prst="rect">
              <a:avLst/>
            </a:prstGeom>
            <a:ln>
              <a:noFill/>
            </a:ln>
            <a:effectLst>
              <a:outerShdw blurRad="292100" dist="139700" dir="2700000" algn="tl" rotWithShape="0">
                <a:srgbClr val="333333">
                  <a:alpha val="65000"/>
                </a:srgbClr>
              </a:outerShdw>
            </a:effectLst>
          </p:spPr>
        </p:pic>
        <p:sp>
          <p:nvSpPr>
            <p:cNvPr id="43" name="Rectangle 42">
              <a:extLst>
                <a:ext uri="{FF2B5EF4-FFF2-40B4-BE49-F238E27FC236}">
                  <a16:creationId xmlns:a16="http://schemas.microsoft.com/office/drawing/2014/main" id="{D9066C65-4C63-4E5B-B96D-A95DBA4E9D3C}"/>
                </a:ext>
              </a:extLst>
            </p:cNvPr>
            <p:cNvSpPr/>
            <p:nvPr/>
          </p:nvSpPr>
          <p:spPr>
            <a:xfrm>
              <a:off x="8869786" y="5476680"/>
              <a:ext cx="2439515"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Not enough space</a:t>
              </a:r>
            </a:p>
          </p:txBody>
        </p:sp>
      </p:grpSp>
      <p:grpSp>
        <p:nvGrpSpPr>
          <p:cNvPr id="44" name="Group 43">
            <a:extLst>
              <a:ext uri="{FF2B5EF4-FFF2-40B4-BE49-F238E27FC236}">
                <a16:creationId xmlns:a16="http://schemas.microsoft.com/office/drawing/2014/main" id="{A23BF024-9ABF-4D4E-95FC-F88A10BEA5AE}"/>
              </a:ext>
            </a:extLst>
          </p:cNvPr>
          <p:cNvGrpSpPr/>
          <p:nvPr/>
        </p:nvGrpSpPr>
        <p:grpSpPr>
          <a:xfrm>
            <a:off x="3352751" y="1975417"/>
            <a:ext cx="3545868" cy="1845304"/>
            <a:chOff x="738521" y="1824078"/>
            <a:chExt cx="3545868" cy="1845304"/>
          </a:xfrm>
        </p:grpSpPr>
        <p:pic>
          <p:nvPicPr>
            <p:cNvPr id="45" name="Picture 44">
              <a:extLst>
                <a:ext uri="{FF2B5EF4-FFF2-40B4-BE49-F238E27FC236}">
                  <a16:creationId xmlns:a16="http://schemas.microsoft.com/office/drawing/2014/main" id="{38892D88-61B6-4BFF-9010-741CFE7EF0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Lst>
            </a:blip>
            <a:srcRect l="7252" r="963" b="6393"/>
            <a:stretch/>
          </p:blipFill>
          <p:spPr>
            <a:xfrm>
              <a:off x="740967" y="1824078"/>
              <a:ext cx="3543422" cy="1845304"/>
            </a:xfrm>
            <a:prstGeom prst="rect">
              <a:avLst/>
            </a:prstGeom>
            <a:ln>
              <a:noFill/>
            </a:ln>
            <a:effectLst>
              <a:outerShdw blurRad="292100" dist="139700" dir="2700000" algn="tl" rotWithShape="0">
                <a:srgbClr val="333333">
                  <a:alpha val="65000"/>
                </a:srgbClr>
              </a:outerShdw>
            </a:effectLst>
          </p:spPr>
        </p:pic>
        <p:sp>
          <p:nvSpPr>
            <p:cNvPr id="46" name="Rectangle 45">
              <a:extLst>
                <a:ext uri="{FF2B5EF4-FFF2-40B4-BE49-F238E27FC236}">
                  <a16:creationId xmlns:a16="http://schemas.microsoft.com/office/drawing/2014/main" id="{50E443D6-D1AA-4DAC-8815-DD145F54725D}"/>
                </a:ext>
              </a:extLst>
            </p:cNvPr>
            <p:cNvSpPr/>
            <p:nvPr/>
          </p:nvSpPr>
          <p:spPr>
            <a:xfrm>
              <a:off x="738521" y="1824078"/>
              <a:ext cx="3545867"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Poor facades</a:t>
              </a:r>
            </a:p>
          </p:txBody>
        </p:sp>
      </p:grpSp>
      <p:grpSp>
        <p:nvGrpSpPr>
          <p:cNvPr id="9" name="Group 8">
            <a:extLst>
              <a:ext uri="{FF2B5EF4-FFF2-40B4-BE49-F238E27FC236}">
                <a16:creationId xmlns:a16="http://schemas.microsoft.com/office/drawing/2014/main" id="{36CAAA8F-4EFB-445C-8669-1FEBC4B921B1}"/>
              </a:ext>
            </a:extLst>
          </p:cNvPr>
          <p:cNvGrpSpPr/>
          <p:nvPr/>
        </p:nvGrpSpPr>
        <p:grpSpPr>
          <a:xfrm>
            <a:off x="9467214" y="4123816"/>
            <a:ext cx="2321233" cy="1697363"/>
            <a:chOff x="9467214" y="3993182"/>
            <a:chExt cx="2321233" cy="1697363"/>
          </a:xfrm>
        </p:grpSpPr>
        <p:pic>
          <p:nvPicPr>
            <p:cNvPr id="8" name="Picture 7" descr="A picture containing indoor, ceiling, floor&#10;&#10;Description automatically generated">
              <a:extLst>
                <a:ext uri="{FF2B5EF4-FFF2-40B4-BE49-F238E27FC236}">
                  <a16:creationId xmlns:a16="http://schemas.microsoft.com/office/drawing/2014/main" id="{50379071-26DC-49E4-971F-D996AB631F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9662" r="52826" b="12268"/>
            <a:stretch/>
          </p:blipFill>
          <p:spPr>
            <a:xfrm>
              <a:off x="9490077" y="3993182"/>
              <a:ext cx="2298370" cy="1625984"/>
            </a:xfrm>
            <a:prstGeom prst="rect">
              <a:avLst/>
            </a:prstGeom>
          </p:spPr>
        </p:pic>
        <p:sp>
          <p:nvSpPr>
            <p:cNvPr id="50" name="Rectangle 49">
              <a:extLst>
                <a:ext uri="{FF2B5EF4-FFF2-40B4-BE49-F238E27FC236}">
                  <a16:creationId xmlns:a16="http://schemas.microsoft.com/office/drawing/2014/main" id="{8A50FDBF-8A79-4717-99A4-B0241F0DD260}"/>
                </a:ext>
              </a:extLst>
            </p:cNvPr>
            <p:cNvSpPr/>
            <p:nvPr/>
          </p:nvSpPr>
          <p:spPr>
            <a:xfrm>
              <a:off x="9467214" y="5461945"/>
              <a:ext cx="2321233"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Old dark facilities</a:t>
              </a:r>
            </a:p>
          </p:txBody>
        </p:sp>
      </p:grpSp>
      <p:grpSp>
        <p:nvGrpSpPr>
          <p:cNvPr id="35" name="Group 34">
            <a:extLst>
              <a:ext uri="{FF2B5EF4-FFF2-40B4-BE49-F238E27FC236}">
                <a16:creationId xmlns:a16="http://schemas.microsoft.com/office/drawing/2014/main" id="{9817B076-41EB-413B-8A76-2F5CC7614C95}"/>
              </a:ext>
            </a:extLst>
          </p:cNvPr>
          <p:cNvGrpSpPr/>
          <p:nvPr/>
        </p:nvGrpSpPr>
        <p:grpSpPr>
          <a:xfrm>
            <a:off x="7050970" y="1975417"/>
            <a:ext cx="2077058" cy="1857331"/>
            <a:chOff x="9785790" y="1284585"/>
            <a:chExt cx="2077058" cy="1857331"/>
          </a:xfrm>
        </p:grpSpPr>
        <p:pic>
          <p:nvPicPr>
            <p:cNvPr id="36" name="Picture 10" descr="Photos: Behind the Scenes of Des Moines' US Postal Service">
              <a:extLst>
                <a:ext uri="{FF2B5EF4-FFF2-40B4-BE49-F238E27FC236}">
                  <a16:creationId xmlns:a16="http://schemas.microsoft.com/office/drawing/2014/main" id="{DA74B9B6-17D0-4B4A-9DBB-447AF8AEB27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9027" t="6713"/>
            <a:stretch/>
          </p:blipFill>
          <p:spPr bwMode="auto">
            <a:xfrm>
              <a:off x="9785791" y="1321877"/>
              <a:ext cx="2077057" cy="1820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65D64BB0-8294-40FE-914D-DCDD57A80D2D}"/>
                </a:ext>
              </a:extLst>
            </p:cNvPr>
            <p:cNvSpPr/>
            <p:nvPr/>
          </p:nvSpPr>
          <p:spPr>
            <a:xfrm>
              <a:off x="9785790" y="1284585"/>
              <a:ext cx="2068803"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Lack of equipment</a:t>
              </a:r>
            </a:p>
          </p:txBody>
        </p:sp>
      </p:grpSp>
      <p:grpSp>
        <p:nvGrpSpPr>
          <p:cNvPr id="5" name="Group 4">
            <a:extLst>
              <a:ext uri="{FF2B5EF4-FFF2-40B4-BE49-F238E27FC236}">
                <a16:creationId xmlns:a16="http://schemas.microsoft.com/office/drawing/2014/main" id="{50BA6B94-1571-4A14-90D4-C7AA635B996D}"/>
              </a:ext>
            </a:extLst>
          </p:cNvPr>
          <p:cNvGrpSpPr/>
          <p:nvPr/>
        </p:nvGrpSpPr>
        <p:grpSpPr>
          <a:xfrm>
            <a:off x="8660941" y="4049115"/>
            <a:ext cx="3127506" cy="1828629"/>
            <a:chOff x="820783" y="3848373"/>
            <a:chExt cx="3127506" cy="1828629"/>
          </a:xfrm>
        </p:grpSpPr>
        <p:pic>
          <p:nvPicPr>
            <p:cNvPr id="52" name="Content Placeholder 4" descr="A picture containing text, outdoor, road, truck&#10;&#10;Description automatically generated">
              <a:extLst>
                <a:ext uri="{FF2B5EF4-FFF2-40B4-BE49-F238E27FC236}">
                  <a16:creationId xmlns:a16="http://schemas.microsoft.com/office/drawing/2014/main" id="{A7EED6CC-10B7-47DA-8D2A-AC56D6DF274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8616"/>
            <a:stretch/>
          </p:blipFill>
          <p:spPr>
            <a:xfrm>
              <a:off x="842369" y="3848373"/>
              <a:ext cx="3105920" cy="1791243"/>
            </a:xfrm>
            <a:prstGeom prst="rect">
              <a:avLst/>
            </a:prstGeom>
            <a:ln>
              <a:noFill/>
            </a:ln>
            <a:effectLst>
              <a:outerShdw blurRad="292100" dist="139700" dir="2700000" algn="tl" rotWithShape="0">
                <a:srgbClr val="333333">
                  <a:alpha val="65000"/>
                </a:srgbClr>
              </a:outerShdw>
            </a:effectLst>
          </p:spPr>
        </p:pic>
        <p:sp>
          <p:nvSpPr>
            <p:cNvPr id="53" name="Rectangle 52">
              <a:extLst>
                <a:ext uri="{FF2B5EF4-FFF2-40B4-BE49-F238E27FC236}">
                  <a16:creationId xmlns:a16="http://schemas.microsoft.com/office/drawing/2014/main" id="{6A8876A8-05C3-404A-8397-D4A491145AFD}"/>
                </a:ext>
              </a:extLst>
            </p:cNvPr>
            <p:cNvSpPr/>
            <p:nvPr/>
          </p:nvSpPr>
          <p:spPr>
            <a:xfrm>
              <a:off x="820783" y="5448402"/>
              <a:ext cx="3127505" cy="2286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Lack of parking leads to congestion</a:t>
              </a:r>
            </a:p>
          </p:txBody>
        </p:sp>
      </p:grpSp>
    </p:spTree>
    <p:extLst>
      <p:ext uri="{BB962C8B-B14F-4D97-AF65-F5344CB8AC3E}">
        <p14:creationId xmlns:p14="http://schemas.microsoft.com/office/powerpoint/2010/main" val="1069705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10B652E7-D37D-45E9-A24D-0730BB438C29}"/>
              </a:ext>
            </a:extLst>
          </p:cNvPr>
          <p:cNvSpPr/>
          <p:nvPr/>
        </p:nvSpPr>
        <p:spPr>
          <a:xfrm>
            <a:off x="1" y="10890"/>
            <a:ext cx="12192000" cy="617725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25">
            <a:extLst>
              <a:ext uri="{FF2B5EF4-FFF2-40B4-BE49-F238E27FC236}">
                <a16:creationId xmlns:a16="http://schemas.microsoft.com/office/drawing/2014/main" id="{2462DC94-1B3F-466A-8CCF-45315684876A}"/>
              </a:ext>
            </a:extLst>
          </p:cNvPr>
          <p:cNvSpPr txBox="1">
            <a:spLocks/>
          </p:cNvSpPr>
          <p:nvPr/>
        </p:nvSpPr>
        <p:spPr>
          <a:xfrm>
            <a:off x="330319" y="1353438"/>
            <a:ext cx="5923007" cy="1528728"/>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70000"/>
              </a:lnSpc>
              <a:spcBef>
                <a:spcPts val="0"/>
              </a:spcBef>
              <a:spcAft>
                <a:spcPts val="0"/>
              </a:spcAft>
              <a:buClrTx/>
              <a:buSzTx/>
              <a:buFontTx/>
              <a:buNone/>
              <a:tabLst/>
              <a:defRPr/>
            </a:pPr>
            <a:r>
              <a:rPr kumimoji="0" lang="en-US" sz="6598" b="1" i="0" u="none" strike="noStrike" kern="1200" cap="none" spc="6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by the numbers</a:t>
            </a:r>
            <a:endParaRPr kumimoji="0" lang="en-US" sz="3599"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30" name="Title 25">
            <a:extLst>
              <a:ext uri="{FF2B5EF4-FFF2-40B4-BE49-F238E27FC236}">
                <a16:creationId xmlns:a16="http://schemas.microsoft.com/office/drawing/2014/main" id="{7006C74B-2796-410E-8DF8-A18D70EF56B9}"/>
              </a:ext>
            </a:extLst>
          </p:cNvPr>
          <p:cNvSpPr txBox="1">
            <a:spLocks/>
          </p:cNvSpPr>
          <p:nvPr/>
        </p:nvSpPr>
        <p:spPr>
          <a:xfrm>
            <a:off x="330319" y="639127"/>
            <a:ext cx="6591111" cy="55423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126" rtl="0" eaLnBrk="1" fontAlgn="auto" latinLnBrk="0" hangingPunct="1">
              <a:lnSpc>
                <a:spcPct val="70000"/>
              </a:lnSpc>
              <a:spcBef>
                <a:spcPts val="0"/>
              </a:spcBef>
              <a:spcAft>
                <a:spcPts val="2400"/>
              </a:spcAft>
              <a:buClrTx/>
              <a:buSzTx/>
              <a:buFontTx/>
              <a:buNone/>
              <a:tabLst/>
              <a:defRPr/>
            </a:pP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DFA Investments</a:t>
            </a:r>
            <a:endParaRPr kumimoji="0" lang="en-US" sz="42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25" name="Title 25">
            <a:extLst>
              <a:ext uri="{FF2B5EF4-FFF2-40B4-BE49-F238E27FC236}">
                <a16:creationId xmlns:a16="http://schemas.microsoft.com/office/drawing/2014/main" id="{454AE1FF-86C2-4262-A6AA-C2779D263B18}"/>
              </a:ext>
            </a:extLst>
          </p:cNvPr>
          <p:cNvSpPr txBox="1">
            <a:spLocks/>
          </p:cNvSpPr>
          <p:nvPr/>
        </p:nvSpPr>
        <p:spPr>
          <a:xfrm>
            <a:off x="8588858" y="3237716"/>
            <a:ext cx="2985365" cy="891182"/>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839" b="1" i="0" u="none" strike="noStrike" kern="1200" cap="none" spc="-1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Greater Package Capacity</a:t>
            </a:r>
            <a:endParaRPr kumimoji="0" lang="en-US" sz="1550" b="1" i="0" u="none" strike="noStrike" kern="1200" cap="none" spc="-10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expansion by acquiring new equipment and modernizing distribution centers</a:t>
            </a:r>
          </a:p>
        </p:txBody>
      </p:sp>
      <p:sp>
        <p:nvSpPr>
          <p:cNvPr id="33" name="Title 25">
            <a:extLst>
              <a:ext uri="{FF2B5EF4-FFF2-40B4-BE49-F238E27FC236}">
                <a16:creationId xmlns:a16="http://schemas.microsoft.com/office/drawing/2014/main" id="{A08CA65F-1932-4D37-B6E1-0DA5852BB942}"/>
              </a:ext>
            </a:extLst>
          </p:cNvPr>
          <p:cNvSpPr txBox="1">
            <a:spLocks/>
          </p:cNvSpPr>
          <p:nvPr/>
        </p:nvSpPr>
        <p:spPr>
          <a:xfrm>
            <a:off x="379272" y="3595821"/>
            <a:ext cx="5549439" cy="2369855"/>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2399"/>
              </a:spcAft>
              <a:buClrTx/>
              <a:buSzTx/>
              <a:buFontTx/>
              <a:buNone/>
              <a:tabLst/>
              <a:defRPr/>
            </a:pPr>
            <a:r>
              <a:rPr kumimoji="0" lang="en-US" sz="2000" b="0" i="0" u="none" strike="noStrike" kern="1200" cap="none" spc="-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The DFA Plan commits to $40 billion in investments over 10 years with a deliberate, strategic approach to updating or replacing our facilities, equipment, and technologies that will enable us to serve customers long into the future.</a:t>
            </a:r>
          </a:p>
          <a:p>
            <a:pPr marL="0" marR="0" lvl="0" indent="0" algn="just" defTabSz="914400" rtl="0" eaLnBrk="1" fontAlgn="auto" latinLnBrk="0" hangingPunct="1">
              <a:lnSpc>
                <a:spcPct val="80000"/>
              </a:lnSpc>
              <a:spcBef>
                <a:spcPts val="0"/>
              </a:spcBef>
              <a:spcAft>
                <a:spcPts val="2399"/>
              </a:spcAft>
              <a:buClrTx/>
              <a:buSzTx/>
              <a:buFontTx/>
              <a:buNone/>
              <a:tabLst/>
              <a:defRPr/>
            </a:pPr>
            <a:r>
              <a:rPr kumimoji="0" lang="en-US" sz="2000" b="0" i="0" u="none" strike="noStrike" kern="1200" cap="none" spc="-4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Only through these investments will we achieve financial sustainability, grow our business, and deliver service excellence over the next decade. </a:t>
            </a:r>
          </a:p>
        </p:txBody>
      </p:sp>
      <p:sp>
        <p:nvSpPr>
          <p:cNvPr id="38" name="Title 25">
            <a:extLst>
              <a:ext uri="{FF2B5EF4-FFF2-40B4-BE49-F238E27FC236}">
                <a16:creationId xmlns:a16="http://schemas.microsoft.com/office/drawing/2014/main" id="{EEDAC4C6-D2C3-4F4D-815C-52EB12038449}"/>
              </a:ext>
            </a:extLst>
          </p:cNvPr>
          <p:cNvSpPr txBox="1">
            <a:spLocks/>
          </p:cNvSpPr>
          <p:nvPr/>
        </p:nvSpPr>
        <p:spPr>
          <a:xfrm>
            <a:off x="5796547" y="3354638"/>
            <a:ext cx="2718856" cy="68324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80000"/>
              </a:lnSpc>
              <a:spcBef>
                <a:spcPts val="0"/>
              </a:spcBef>
              <a:spcAft>
                <a:spcPts val="2399"/>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$3.8 B</a:t>
            </a:r>
            <a:endPar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47" name="Title 25">
            <a:extLst>
              <a:ext uri="{FF2B5EF4-FFF2-40B4-BE49-F238E27FC236}">
                <a16:creationId xmlns:a16="http://schemas.microsoft.com/office/drawing/2014/main" id="{8EF6B70F-F576-4E70-BB5F-F80081BFEA89}"/>
              </a:ext>
            </a:extLst>
          </p:cNvPr>
          <p:cNvSpPr txBox="1">
            <a:spLocks/>
          </p:cNvSpPr>
          <p:nvPr/>
        </p:nvSpPr>
        <p:spPr>
          <a:xfrm>
            <a:off x="6004439" y="4322578"/>
            <a:ext cx="2510964" cy="68324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80000"/>
              </a:lnSpc>
              <a:spcBef>
                <a:spcPts val="0"/>
              </a:spcBef>
              <a:spcAft>
                <a:spcPts val="2399"/>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$3.1 B</a:t>
            </a:r>
            <a:endPar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50" name="Title 25">
            <a:extLst>
              <a:ext uri="{FF2B5EF4-FFF2-40B4-BE49-F238E27FC236}">
                <a16:creationId xmlns:a16="http://schemas.microsoft.com/office/drawing/2014/main" id="{C8D1E222-6838-4131-BD3D-4314E9C84E96}"/>
              </a:ext>
            </a:extLst>
          </p:cNvPr>
          <p:cNvSpPr txBox="1">
            <a:spLocks/>
          </p:cNvSpPr>
          <p:nvPr/>
        </p:nvSpPr>
        <p:spPr>
          <a:xfrm>
            <a:off x="8591131" y="4251715"/>
            <a:ext cx="3086695" cy="891182"/>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839" b="1" i="0" u="none" strike="noStrike" kern="1200" cap="none" spc="-1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Retail &amp; Delivery Redesign </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to expand and replace space-deficient Delivery Units to support the future delivery model</a:t>
            </a:r>
          </a:p>
        </p:txBody>
      </p:sp>
      <p:sp>
        <p:nvSpPr>
          <p:cNvPr id="52" name="Title 25">
            <a:extLst>
              <a:ext uri="{FF2B5EF4-FFF2-40B4-BE49-F238E27FC236}">
                <a16:creationId xmlns:a16="http://schemas.microsoft.com/office/drawing/2014/main" id="{05CD9A86-718E-41B5-A8D9-BA3C872318EF}"/>
              </a:ext>
            </a:extLst>
          </p:cNvPr>
          <p:cNvSpPr txBox="1">
            <a:spLocks/>
          </p:cNvSpPr>
          <p:nvPr/>
        </p:nvSpPr>
        <p:spPr>
          <a:xfrm>
            <a:off x="5796547" y="5290517"/>
            <a:ext cx="2718856" cy="68324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80000"/>
              </a:lnSpc>
              <a:spcBef>
                <a:spcPts val="0"/>
              </a:spcBef>
              <a:spcAft>
                <a:spcPts val="2399"/>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$2.2 B</a:t>
            </a:r>
            <a:endPar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53" name="Title 25">
            <a:extLst>
              <a:ext uri="{FF2B5EF4-FFF2-40B4-BE49-F238E27FC236}">
                <a16:creationId xmlns:a16="http://schemas.microsoft.com/office/drawing/2014/main" id="{4415A9A5-43FF-4517-B5DD-483180D33025}"/>
              </a:ext>
            </a:extLst>
          </p:cNvPr>
          <p:cNvSpPr txBox="1">
            <a:spLocks/>
          </p:cNvSpPr>
          <p:nvPr/>
        </p:nvSpPr>
        <p:spPr>
          <a:xfrm>
            <a:off x="8588857" y="5287148"/>
            <a:ext cx="3160115" cy="688049"/>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839" b="1" i="0" u="none" strike="noStrike" kern="1200" cap="none" spc="-1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Operational Tech &amp; Support</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in enterprise analytics, real-time tracking technology &amp; data collection</a:t>
            </a:r>
          </a:p>
        </p:txBody>
      </p:sp>
      <p:sp>
        <p:nvSpPr>
          <p:cNvPr id="62" name="Title 25">
            <a:extLst>
              <a:ext uri="{FF2B5EF4-FFF2-40B4-BE49-F238E27FC236}">
                <a16:creationId xmlns:a16="http://schemas.microsoft.com/office/drawing/2014/main" id="{7FAC1A71-570B-44E6-9809-D9C406F5C205}"/>
              </a:ext>
            </a:extLst>
          </p:cNvPr>
          <p:cNvSpPr txBox="1">
            <a:spLocks/>
          </p:cNvSpPr>
          <p:nvPr/>
        </p:nvSpPr>
        <p:spPr>
          <a:xfrm>
            <a:off x="5796547" y="1418758"/>
            <a:ext cx="2718856" cy="68324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80000"/>
              </a:lnSpc>
              <a:spcBef>
                <a:spcPts val="0"/>
              </a:spcBef>
              <a:spcAft>
                <a:spcPts val="2399"/>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$8.6 B</a:t>
            </a:r>
            <a:endPar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63" name="Title 25">
            <a:extLst>
              <a:ext uri="{FF2B5EF4-FFF2-40B4-BE49-F238E27FC236}">
                <a16:creationId xmlns:a16="http://schemas.microsoft.com/office/drawing/2014/main" id="{66BD855A-2F53-4ABC-808E-17918E9D2A29}"/>
              </a:ext>
            </a:extLst>
          </p:cNvPr>
          <p:cNvSpPr txBox="1">
            <a:spLocks/>
          </p:cNvSpPr>
          <p:nvPr/>
        </p:nvSpPr>
        <p:spPr>
          <a:xfrm>
            <a:off x="8588858" y="1209718"/>
            <a:ext cx="3088968" cy="891182"/>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839"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Network Redesign</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to replace &amp; upgrade facilities, streamline operations, and reduce transportation</a:t>
            </a:r>
          </a:p>
        </p:txBody>
      </p:sp>
      <p:sp>
        <p:nvSpPr>
          <p:cNvPr id="65" name="Title 25">
            <a:extLst>
              <a:ext uri="{FF2B5EF4-FFF2-40B4-BE49-F238E27FC236}">
                <a16:creationId xmlns:a16="http://schemas.microsoft.com/office/drawing/2014/main" id="{E6590049-6E9A-41E7-9F07-F785DB2D1BCF}"/>
              </a:ext>
            </a:extLst>
          </p:cNvPr>
          <p:cNvSpPr txBox="1">
            <a:spLocks/>
          </p:cNvSpPr>
          <p:nvPr/>
        </p:nvSpPr>
        <p:spPr>
          <a:xfrm>
            <a:off x="5686752" y="501618"/>
            <a:ext cx="2828651" cy="68324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80000"/>
              </a:lnSpc>
              <a:spcBef>
                <a:spcPts val="0"/>
              </a:spcBef>
              <a:spcAft>
                <a:spcPts val="2399"/>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$18.0 B</a:t>
            </a:r>
            <a:endPar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66" name="Title 25">
            <a:extLst>
              <a:ext uri="{FF2B5EF4-FFF2-40B4-BE49-F238E27FC236}">
                <a16:creationId xmlns:a16="http://schemas.microsoft.com/office/drawing/2014/main" id="{02CCAB1E-0D55-4FF9-98A2-BE482F4DB7EA}"/>
              </a:ext>
            </a:extLst>
          </p:cNvPr>
          <p:cNvSpPr txBox="1">
            <a:spLocks/>
          </p:cNvSpPr>
          <p:nvPr/>
        </p:nvSpPr>
        <p:spPr>
          <a:xfrm>
            <a:off x="8588857" y="533059"/>
            <a:ext cx="2828651" cy="509539"/>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839"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New Delivery Vehicles</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to replace our aging fleet </a:t>
            </a:r>
          </a:p>
        </p:txBody>
      </p:sp>
      <p:sp>
        <p:nvSpPr>
          <p:cNvPr id="69" name="Title 25">
            <a:extLst>
              <a:ext uri="{FF2B5EF4-FFF2-40B4-BE49-F238E27FC236}">
                <a16:creationId xmlns:a16="http://schemas.microsoft.com/office/drawing/2014/main" id="{6CAF643D-A21A-46BB-A864-5E8AAC7A2ABE}"/>
              </a:ext>
            </a:extLst>
          </p:cNvPr>
          <p:cNvSpPr txBox="1">
            <a:spLocks/>
          </p:cNvSpPr>
          <p:nvPr/>
        </p:nvSpPr>
        <p:spPr>
          <a:xfrm>
            <a:off x="5796547" y="2386698"/>
            <a:ext cx="2718856" cy="68324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80000"/>
              </a:lnSpc>
              <a:spcBef>
                <a:spcPts val="0"/>
              </a:spcBef>
              <a:spcAft>
                <a:spcPts val="2399"/>
              </a:spcAft>
              <a:buClrTx/>
              <a:buSzTx/>
              <a:buFontTx/>
              <a:buNone/>
              <a:tabLst/>
              <a:defRPr/>
            </a:pP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$4.2 B</a:t>
            </a:r>
            <a:endParaRPr kumimoji="0" lang="en-US" sz="4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70" name="Title 25">
            <a:extLst>
              <a:ext uri="{FF2B5EF4-FFF2-40B4-BE49-F238E27FC236}">
                <a16:creationId xmlns:a16="http://schemas.microsoft.com/office/drawing/2014/main" id="{B730CBFA-061B-45BE-A22A-17315476A1EF}"/>
              </a:ext>
            </a:extLst>
          </p:cNvPr>
          <p:cNvSpPr txBox="1">
            <a:spLocks/>
          </p:cNvSpPr>
          <p:nvPr/>
        </p:nvSpPr>
        <p:spPr>
          <a:xfrm>
            <a:off x="8591130" y="2223717"/>
            <a:ext cx="3086695" cy="891182"/>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839" b="1" i="0" u="none" strike="noStrike" kern="1200" cap="none" spc="-1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Technology Modernization</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to upgrade software systems, improve computing performance, and invest in e-commerce tech</a:t>
            </a:r>
          </a:p>
        </p:txBody>
      </p:sp>
      <p:grpSp>
        <p:nvGrpSpPr>
          <p:cNvPr id="19" name="Group 18">
            <a:extLst>
              <a:ext uri="{FF2B5EF4-FFF2-40B4-BE49-F238E27FC236}">
                <a16:creationId xmlns:a16="http://schemas.microsoft.com/office/drawing/2014/main" id="{B422D8EC-7B78-42C5-8E45-E4D7D57939DD}"/>
              </a:ext>
            </a:extLst>
          </p:cNvPr>
          <p:cNvGrpSpPr/>
          <p:nvPr/>
        </p:nvGrpSpPr>
        <p:grpSpPr>
          <a:xfrm>
            <a:off x="479549" y="2989621"/>
            <a:ext cx="1895109" cy="365760"/>
            <a:chOff x="2130554" y="3092133"/>
            <a:chExt cx="1895109" cy="365760"/>
          </a:xfrm>
        </p:grpSpPr>
        <p:pic>
          <p:nvPicPr>
            <p:cNvPr id="20" name="Graphic 19" descr="Star">
              <a:extLst>
                <a:ext uri="{FF2B5EF4-FFF2-40B4-BE49-F238E27FC236}">
                  <a16:creationId xmlns:a16="http://schemas.microsoft.com/office/drawing/2014/main" id="{5AD53A69-20E8-4820-99B1-F90BCC06F2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0554" y="3092133"/>
              <a:ext cx="365760" cy="365760"/>
            </a:xfrm>
            <a:prstGeom prst="rect">
              <a:avLst/>
            </a:prstGeom>
          </p:spPr>
        </p:pic>
        <p:pic>
          <p:nvPicPr>
            <p:cNvPr id="21" name="Graphic 20" descr="Star">
              <a:extLst>
                <a:ext uri="{FF2B5EF4-FFF2-40B4-BE49-F238E27FC236}">
                  <a16:creationId xmlns:a16="http://schemas.microsoft.com/office/drawing/2014/main" id="{166BBF2A-9EC3-4A3F-801F-90A62ECFDF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5229" y="3092133"/>
              <a:ext cx="365760" cy="365760"/>
            </a:xfrm>
            <a:prstGeom prst="rect">
              <a:avLst/>
            </a:prstGeom>
          </p:spPr>
        </p:pic>
        <p:pic>
          <p:nvPicPr>
            <p:cNvPr id="22" name="Graphic 21" descr="Star">
              <a:extLst>
                <a:ext uri="{FF2B5EF4-FFF2-40B4-BE49-F238E27FC236}">
                  <a16:creationId xmlns:a16="http://schemas.microsoft.com/office/drawing/2014/main" id="{2B326072-9B7C-45FC-9B2F-A3EA41DAA3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59903" y="3092133"/>
              <a:ext cx="365760" cy="365760"/>
            </a:xfrm>
            <a:prstGeom prst="rect">
              <a:avLst/>
            </a:prstGeom>
          </p:spPr>
        </p:pic>
      </p:grpSp>
    </p:spTree>
    <p:extLst>
      <p:ext uri="{BB962C8B-B14F-4D97-AF65-F5344CB8AC3E}">
        <p14:creationId xmlns:p14="http://schemas.microsoft.com/office/powerpoint/2010/main" val="4234540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FABE0A-8E81-4C99-AF31-5445E1A10727}"/>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itle 25">
            <a:extLst>
              <a:ext uri="{FF2B5EF4-FFF2-40B4-BE49-F238E27FC236}">
                <a16:creationId xmlns:a16="http://schemas.microsoft.com/office/drawing/2014/main" id="{D8AA04FB-90E3-4287-A4FA-7058C3224168}"/>
              </a:ext>
            </a:extLst>
          </p:cNvPr>
          <p:cNvSpPr txBox="1">
            <a:spLocks/>
          </p:cNvSpPr>
          <p:nvPr/>
        </p:nvSpPr>
        <p:spPr>
          <a:xfrm>
            <a:off x="6572250" y="1678656"/>
            <a:ext cx="5120904" cy="978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ts val="0"/>
              </a:spcBef>
              <a:spcAft>
                <a:spcPts val="2000"/>
              </a:spcAft>
              <a:buClrTx/>
              <a:buSzTx/>
              <a:buFontTx/>
              <a:buNone/>
              <a:tabLst/>
              <a:defRPr/>
            </a:pPr>
            <a:r>
              <a:rPr kumimoji="0" lang="en-US" sz="24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As part of a major effort to logically </a:t>
            </a:r>
            <a:r>
              <a:rPr kumimoji="0" lang="en-US" sz="2400" b="1" i="0" u="none" strike="noStrike" kern="1200" cap="none" spc="-3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sequence mail and package flows</a:t>
            </a:r>
            <a:r>
              <a:rPr kumimoji="0" lang="en-US" sz="24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we plan to:</a:t>
            </a:r>
          </a:p>
        </p:txBody>
      </p:sp>
      <p:sp>
        <p:nvSpPr>
          <p:cNvPr id="9" name="Title 25">
            <a:extLst>
              <a:ext uri="{FF2B5EF4-FFF2-40B4-BE49-F238E27FC236}">
                <a16:creationId xmlns:a16="http://schemas.microsoft.com/office/drawing/2014/main" id="{299FFFC0-B515-4167-A305-0DF15BB57406}"/>
              </a:ext>
            </a:extLst>
          </p:cNvPr>
          <p:cNvSpPr txBox="1">
            <a:spLocks/>
          </p:cNvSpPr>
          <p:nvPr/>
        </p:nvSpPr>
        <p:spPr>
          <a:xfrm>
            <a:off x="392600" y="4127939"/>
            <a:ext cx="5942352" cy="18897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Redesigning and rebalancing our processing network is the most efficient and enduring way to improve reliability and predictability for our customers.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We will integrate mail and package movement along with processing functions in a logical sequence. We will simplify our network and identify the right locations that will process our products in a complete manner. These efforts will result in increased processing capacities and productivities.</a:t>
            </a:r>
          </a:p>
        </p:txBody>
      </p:sp>
      <p:sp>
        <p:nvSpPr>
          <p:cNvPr id="10" name="Title 25">
            <a:extLst>
              <a:ext uri="{FF2B5EF4-FFF2-40B4-BE49-F238E27FC236}">
                <a16:creationId xmlns:a16="http://schemas.microsoft.com/office/drawing/2014/main" id="{26111EBE-E92C-41FC-B520-B8F7D56EADB4}"/>
              </a:ext>
            </a:extLst>
          </p:cNvPr>
          <p:cNvSpPr txBox="1">
            <a:spLocks/>
          </p:cNvSpPr>
          <p:nvPr/>
        </p:nvSpPr>
        <p:spPr>
          <a:xfrm>
            <a:off x="6817185" y="4647319"/>
            <a:ext cx="498280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Organize transportation and operations for a logical flow of mail and packages</a:t>
            </a:r>
            <a:endParaRPr kumimoji="0" lang="en-US" sz="20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pic>
        <p:nvPicPr>
          <p:cNvPr id="19" name="Picture 18">
            <a:extLst>
              <a:ext uri="{FF2B5EF4-FFF2-40B4-BE49-F238E27FC236}">
                <a16:creationId xmlns:a16="http://schemas.microsoft.com/office/drawing/2014/main" id="{DF8BA85F-186A-42C7-A794-C5C9B42C7BC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20" name="Slide Number Placeholder 11">
            <a:extLst>
              <a:ext uri="{FF2B5EF4-FFF2-40B4-BE49-F238E27FC236}">
                <a16:creationId xmlns:a16="http://schemas.microsoft.com/office/drawing/2014/main" id="{D0388975-CA7C-4AE1-8844-EC738C3C2378}"/>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cxnSp>
        <p:nvCxnSpPr>
          <p:cNvPr id="21" name="Straight Connector 20">
            <a:extLst>
              <a:ext uri="{FF2B5EF4-FFF2-40B4-BE49-F238E27FC236}">
                <a16:creationId xmlns:a16="http://schemas.microsoft.com/office/drawing/2014/main" id="{8ECE036E-4F15-4E83-BAA3-D75DA3552E6B}"/>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D73D2B0-DDB7-4C0B-A914-BBC4BCFB34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181791">
            <a:off x="590016" y="660271"/>
            <a:ext cx="4947662" cy="2754069"/>
          </a:xfrm>
          <a:prstGeom prst="rect">
            <a:avLst/>
          </a:prstGeom>
        </p:spPr>
      </p:pic>
      <p:sp>
        <p:nvSpPr>
          <p:cNvPr id="24" name="Title 25">
            <a:extLst>
              <a:ext uri="{FF2B5EF4-FFF2-40B4-BE49-F238E27FC236}">
                <a16:creationId xmlns:a16="http://schemas.microsoft.com/office/drawing/2014/main" id="{AD53992B-24C0-4833-B4E3-EBB2005B4A5D}"/>
              </a:ext>
            </a:extLst>
          </p:cNvPr>
          <p:cNvSpPr txBox="1">
            <a:spLocks/>
          </p:cNvSpPr>
          <p:nvPr/>
        </p:nvSpPr>
        <p:spPr>
          <a:xfrm>
            <a:off x="261048" y="429506"/>
            <a:ext cx="11930951" cy="66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5200" b="1"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$8.6 Billion for a Network Redesign</a:t>
            </a:r>
            <a:endParaRPr kumimoji="0" lang="en-US" sz="52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25" name="Rectangle 24">
            <a:extLst>
              <a:ext uri="{FF2B5EF4-FFF2-40B4-BE49-F238E27FC236}">
                <a16:creationId xmlns:a16="http://schemas.microsoft.com/office/drawing/2014/main" id="{D5C545AC-7A41-4F72-BE44-849471BD9CC8}"/>
              </a:ext>
            </a:extLst>
          </p:cNvPr>
          <p:cNvSpPr/>
          <p:nvPr/>
        </p:nvSpPr>
        <p:spPr>
          <a:xfrm>
            <a:off x="0" y="254098"/>
            <a:ext cx="274320" cy="1125970"/>
          </a:xfrm>
          <a:prstGeom prst="rect">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25">
            <a:extLst>
              <a:ext uri="{FF2B5EF4-FFF2-40B4-BE49-F238E27FC236}">
                <a16:creationId xmlns:a16="http://schemas.microsoft.com/office/drawing/2014/main" id="{39AC4A38-3E16-4277-8165-972A39FDC4E7}"/>
              </a:ext>
            </a:extLst>
          </p:cNvPr>
          <p:cNvSpPr txBox="1">
            <a:spLocks/>
          </p:cNvSpPr>
          <p:nvPr/>
        </p:nvSpPr>
        <p:spPr>
          <a:xfrm>
            <a:off x="6817185" y="5364575"/>
            <a:ext cx="498280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Reduce transportation nationally and locally</a:t>
            </a:r>
            <a:endParaRPr kumimoji="0" lang="en-US" sz="20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27" name="Title 25">
            <a:extLst>
              <a:ext uri="{FF2B5EF4-FFF2-40B4-BE49-F238E27FC236}">
                <a16:creationId xmlns:a16="http://schemas.microsoft.com/office/drawing/2014/main" id="{974D82E8-A468-4ED4-AED0-7A240C9FCD2D}"/>
              </a:ext>
            </a:extLst>
          </p:cNvPr>
          <p:cNvSpPr txBox="1">
            <a:spLocks/>
          </p:cNvSpPr>
          <p:nvPr/>
        </p:nvSpPr>
        <p:spPr>
          <a:xfrm>
            <a:off x="6817185" y="2765609"/>
            <a:ext cx="498280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20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Upgrade facilities by replacing or repurposing old, deficient facilities</a:t>
            </a:r>
          </a:p>
        </p:txBody>
      </p:sp>
      <p:sp>
        <p:nvSpPr>
          <p:cNvPr id="44" name="Title 25">
            <a:extLst>
              <a:ext uri="{FF2B5EF4-FFF2-40B4-BE49-F238E27FC236}">
                <a16:creationId xmlns:a16="http://schemas.microsoft.com/office/drawing/2014/main" id="{3406D434-5B27-4F59-BFFD-8F63772AE078}"/>
              </a:ext>
            </a:extLst>
          </p:cNvPr>
          <p:cNvSpPr txBox="1">
            <a:spLocks/>
          </p:cNvSpPr>
          <p:nvPr/>
        </p:nvSpPr>
        <p:spPr>
          <a:xfrm>
            <a:off x="6817185" y="4102156"/>
            <a:ext cx="4982808"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Set an achievable operating plan</a:t>
            </a:r>
            <a:endParaRPr kumimoji="0" lang="en-US" sz="20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45" name="TextBox 44">
            <a:extLst>
              <a:ext uri="{FF2B5EF4-FFF2-40B4-BE49-F238E27FC236}">
                <a16:creationId xmlns:a16="http://schemas.microsoft.com/office/drawing/2014/main" id="{C00F49C6-20A7-4F3B-A83A-70089E406DCA}"/>
              </a:ext>
            </a:extLst>
          </p:cNvPr>
          <p:cNvSpPr txBox="1"/>
          <p:nvPr/>
        </p:nvSpPr>
        <p:spPr>
          <a:xfrm>
            <a:off x="366148" y="3397842"/>
            <a:ext cx="6266122" cy="6882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Build an Integrated Mail &amp; Package Network to Handle Increased Demand</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itle 25">
            <a:extLst>
              <a:ext uri="{FF2B5EF4-FFF2-40B4-BE49-F238E27FC236}">
                <a16:creationId xmlns:a16="http://schemas.microsoft.com/office/drawing/2014/main" id="{51D5C2D5-5F8C-4FBA-AF0C-2B3482F169EB}"/>
              </a:ext>
            </a:extLst>
          </p:cNvPr>
          <p:cNvSpPr txBox="1">
            <a:spLocks/>
          </p:cNvSpPr>
          <p:nvPr/>
        </p:nvSpPr>
        <p:spPr>
          <a:xfrm>
            <a:off x="6817185" y="3556993"/>
            <a:ext cx="4982808"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Standardize plant operations </a:t>
            </a:r>
          </a:p>
        </p:txBody>
      </p:sp>
    </p:spTree>
    <p:extLst>
      <p:ext uri="{BB962C8B-B14F-4D97-AF65-F5344CB8AC3E}">
        <p14:creationId xmlns:p14="http://schemas.microsoft.com/office/powerpoint/2010/main" val="1085371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9667807-2C00-4402-9675-F3E69FFAC6F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20" name="Slide Number Placeholder 11">
            <a:extLst>
              <a:ext uri="{FF2B5EF4-FFF2-40B4-BE49-F238E27FC236}">
                <a16:creationId xmlns:a16="http://schemas.microsoft.com/office/drawing/2014/main" id="{F6C9711F-031A-43C3-B22E-A9134F8517F1}"/>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DF2F09DA-80AF-4FA7-A0DE-7270F0818A02}"/>
              </a:ext>
            </a:extLst>
          </p:cNvPr>
          <p:cNvSpPr/>
          <p:nvPr/>
        </p:nvSpPr>
        <p:spPr>
          <a:xfrm>
            <a:off x="1" y="10633"/>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25">
            <a:extLst>
              <a:ext uri="{FF2B5EF4-FFF2-40B4-BE49-F238E27FC236}">
                <a16:creationId xmlns:a16="http://schemas.microsoft.com/office/drawing/2014/main" id="{1427ACC0-3B34-4C59-9642-769B5B68EB31}"/>
              </a:ext>
            </a:extLst>
          </p:cNvPr>
          <p:cNvSpPr txBox="1">
            <a:spLocks/>
          </p:cNvSpPr>
          <p:nvPr/>
        </p:nvSpPr>
        <p:spPr>
          <a:xfrm>
            <a:off x="732386" y="2134252"/>
            <a:ext cx="10232250" cy="13388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000"/>
              </a:spcAft>
              <a:buClrTx/>
              <a:buSzTx/>
              <a:buFontTx/>
              <a:buNone/>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We will improve our delivery footprint to align with emerging market demand. By aggregating more Delivery Units (DUs) into larger facilities in the right locations, we will grow our same-day and next-day reach by providing businesses with greater access to direct entry of their shipments. To improve our capacity in large DUs, we will add more automated package sorting equipment there by optimizing our efficiencies, resiliency, and customer service offering.</a:t>
            </a:r>
          </a:p>
        </p:txBody>
      </p:sp>
      <p:cxnSp>
        <p:nvCxnSpPr>
          <p:cNvPr id="32" name="Straight Connector 31">
            <a:extLst>
              <a:ext uri="{FF2B5EF4-FFF2-40B4-BE49-F238E27FC236}">
                <a16:creationId xmlns:a16="http://schemas.microsoft.com/office/drawing/2014/main" id="{78B64F05-7A5B-4CB7-AD3D-8AE415997089}"/>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40" name="Title 25">
            <a:extLst>
              <a:ext uri="{FF2B5EF4-FFF2-40B4-BE49-F238E27FC236}">
                <a16:creationId xmlns:a16="http://schemas.microsoft.com/office/drawing/2014/main" id="{C1ABE1ED-3F4E-4343-80FD-8AD39C2C79F9}"/>
              </a:ext>
            </a:extLst>
          </p:cNvPr>
          <p:cNvSpPr txBox="1">
            <a:spLocks/>
          </p:cNvSpPr>
          <p:nvPr/>
        </p:nvSpPr>
        <p:spPr>
          <a:xfrm>
            <a:off x="261048" y="451500"/>
            <a:ext cx="11930951" cy="6202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800" b="1" i="0" u="none" strike="noStrike" kern="1200" cap="none" spc="-2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$3.1 Billion for Retail &amp; Delivery Redesign</a:t>
            </a:r>
            <a:endParaRPr kumimoji="0" lang="en-US" sz="4800" b="0" i="0" u="none" strike="noStrike" kern="1200" cap="none" spc="-20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41" name="Rectangle 40">
            <a:extLst>
              <a:ext uri="{FF2B5EF4-FFF2-40B4-BE49-F238E27FC236}">
                <a16:creationId xmlns:a16="http://schemas.microsoft.com/office/drawing/2014/main" id="{46EE9944-B6C0-49CA-B2DB-C3B3454FE7F8}"/>
              </a:ext>
            </a:extLst>
          </p:cNvPr>
          <p:cNvSpPr/>
          <p:nvPr/>
        </p:nvSpPr>
        <p:spPr>
          <a:xfrm>
            <a:off x="0" y="254098"/>
            <a:ext cx="274320" cy="1125970"/>
          </a:xfrm>
          <a:prstGeom prst="rect">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B1C9A23-9B56-4BB3-92D9-20F2D0C43B74}"/>
              </a:ext>
            </a:extLst>
          </p:cNvPr>
          <p:cNvSpPr txBox="1"/>
          <p:nvPr/>
        </p:nvSpPr>
        <p:spPr>
          <a:xfrm>
            <a:off x="732386" y="1358873"/>
            <a:ext cx="9877200" cy="688265"/>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1" i="0" u="none" strike="noStrike" kern="1200" cap="none" spc="5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Expand and Replace Space-Deficient Delivery Units to Support the Future Delivery Model and Grow Our Reach</a:t>
            </a:r>
            <a:endParaRPr kumimoji="0" lang="en-US" sz="2400" b="0" i="0" u="none" strike="noStrike" kern="1200" cap="none" spc="5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6036FD17-8102-4757-9D5B-D3633E5F0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4967" y="3636359"/>
            <a:ext cx="3000114" cy="2608731"/>
          </a:xfrm>
          <a:prstGeom prst="rect">
            <a:avLst/>
          </a:prstGeom>
        </p:spPr>
      </p:pic>
      <p:sp>
        <p:nvSpPr>
          <p:cNvPr id="25" name="Title 25">
            <a:extLst>
              <a:ext uri="{FF2B5EF4-FFF2-40B4-BE49-F238E27FC236}">
                <a16:creationId xmlns:a16="http://schemas.microsoft.com/office/drawing/2014/main" id="{B42BADFE-D6E3-4F0F-9FF2-DE6D1A57AF4B}"/>
              </a:ext>
            </a:extLst>
          </p:cNvPr>
          <p:cNvSpPr txBox="1">
            <a:spLocks/>
          </p:cNvSpPr>
          <p:nvPr/>
        </p:nvSpPr>
        <p:spPr>
          <a:xfrm>
            <a:off x="1037729" y="4293197"/>
            <a:ext cx="7657238" cy="3139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Upgrade facilities by replacing or repurposing old, deficient facilities</a:t>
            </a:r>
            <a:endParaRPr kumimoji="0" lang="en-US" sz="1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26" name="Title 25">
            <a:extLst>
              <a:ext uri="{FF2B5EF4-FFF2-40B4-BE49-F238E27FC236}">
                <a16:creationId xmlns:a16="http://schemas.microsoft.com/office/drawing/2014/main" id="{437AB785-3161-40A3-B971-D476FE3089D9}"/>
              </a:ext>
            </a:extLst>
          </p:cNvPr>
          <p:cNvSpPr txBox="1">
            <a:spLocks/>
          </p:cNvSpPr>
          <p:nvPr/>
        </p:nvSpPr>
        <p:spPr>
          <a:xfrm>
            <a:off x="1037729" y="4660781"/>
            <a:ext cx="7853180" cy="3139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20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Procure and install more autonomous package sortation equipment</a:t>
            </a:r>
          </a:p>
        </p:txBody>
      </p:sp>
      <p:sp>
        <p:nvSpPr>
          <p:cNvPr id="27" name="Title 25">
            <a:extLst>
              <a:ext uri="{FF2B5EF4-FFF2-40B4-BE49-F238E27FC236}">
                <a16:creationId xmlns:a16="http://schemas.microsoft.com/office/drawing/2014/main" id="{57200A1B-920B-47DA-A689-62CC4BA8E04B}"/>
              </a:ext>
            </a:extLst>
          </p:cNvPr>
          <p:cNvSpPr txBox="1">
            <a:spLocks/>
          </p:cNvSpPr>
          <p:nvPr/>
        </p:nvSpPr>
        <p:spPr>
          <a:xfrm>
            <a:off x="1037729" y="3925613"/>
            <a:ext cx="4982808" cy="3139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20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Combine delivery units to expand reach</a:t>
            </a:r>
          </a:p>
        </p:txBody>
      </p:sp>
      <p:sp>
        <p:nvSpPr>
          <p:cNvPr id="29" name="Title 25">
            <a:extLst>
              <a:ext uri="{FF2B5EF4-FFF2-40B4-BE49-F238E27FC236}">
                <a16:creationId xmlns:a16="http://schemas.microsoft.com/office/drawing/2014/main" id="{83806E3A-0455-473C-BB8A-EA605860A7DD}"/>
              </a:ext>
            </a:extLst>
          </p:cNvPr>
          <p:cNvSpPr txBox="1">
            <a:spLocks/>
          </p:cNvSpPr>
          <p:nvPr/>
        </p:nvSpPr>
        <p:spPr>
          <a:xfrm>
            <a:off x="1037728" y="5028365"/>
            <a:ext cx="6604045" cy="3139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Improve building and operating conditions for employees</a:t>
            </a:r>
            <a:endParaRPr kumimoji="0" lang="en-US" sz="1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30" name="Title 25">
            <a:extLst>
              <a:ext uri="{FF2B5EF4-FFF2-40B4-BE49-F238E27FC236}">
                <a16:creationId xmlns:a16="http://schemas.microsoft.com/office/drawing/2014/main" id="{3569D5B3-8389-401B-8C08-9BBA3263375F}"/>
              </a:ext>
            </a:extLst>
          </p:cNvPr>
          <p:cNvSpPr txBox="1">
            <a:spLocks/>
          </p:cNvSpPr>
          <p:nvPr/>
        </p:nvSpPr>
        <p:spPr>
          <a:xfrm>
            <a:off x="1037728" y="5395949"/>
            <a:ext cx="6775495" cy="3139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Remarket available space created to grow our revenue</a:t>
            </a:r>
            <a:endParaRPr kumimoji="0" lang="en-US" sz="1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16" name="Title 25">
            <a:extLst>
              <a:ext uri="{FF2B5EF4-FFF2-40B4-BE49-F238E27FC236}">
                <a16:creationId xmlns:a16="http://schemas.microsoft.com/office/drawing/2014/main" id="{1219BFCC-F899-4D1D-94AB-6C23FB1B97F8}"/>
              </a:ext>
            </a:extLst>
          </p:cNvPr>
          <p:cNvSpPr txBox="1">
            <a:spLocks/>
          </p:cNvSpPr>
          <p:nvPr/>
        </p:nvSpPr>
        <p:spPr>
          <a:xfrm>
            <a:off x="1037728" y="5763534"/>
            <a:ext cx="7472285" cy="3139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342900" lvl="0" indent="-342900">
              <a:lnSpc>
                <a:spcPct val="80000"/>
              </a:lnSpc>
              <a:spcBef>
                <a:spcPts val="0"/>
              </a:spcBef>
              <a:spcAft>
                <a:spcPts val="1200"/>
              </a:spcAft>
              <a:buFont typeface="Wingdings" panose="05000000000000000000" pitchFamily="2" charset="2"/>
              <a:buChar char="§"/>
              <a:defRPr>
                <a:solidFill>
                  <a:srgbClr val="004287"/>
                </a:solidFill>
                <a:latin typeface="Arial" panose="020B0604020202020204" pitchFamily="34" charset="0"/>
                <a:ea typeface="+mj-ea"/>
                <a:cs typeface="Arial" panose="020B0604020202020204" pitchFamily="34" charset="0"/>
              </a:defRPr>
            </a:lvl1pPr>
          </a:lstStyle>
          <a:p>
            <a:pPr marL="342900" marR="0" lvl="0" indent="-342900" algn="l" defTabSz="914400" rtl="0" eaLnBrk="1" fontAlgn="auto" latinLnBrk="0" hangingPunct="1">
              <a:lnSpc>
                <a:spcPct val="8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Enable vehicle electrification through a concurrent rollout</a:t>
            </a:r>
          </a:p>
        </p:txBody>
      </p:sp>
      <p:sp>
        <p:nvSpPr>
          <p:cNvPr id="21" name="TextBox 20">
            <a:extLst>
              <a:ext uri="{FF2B5EF4-FFF2-40B4-BE49-F238E27FC236}">
                <a16:creationId xmlns:a16="http://schemas.microsoft.com/office/drawing/2014/main" id="{1631BD19-24A6-4CF6-8048-1D23BB2BE7C8}"/>
              </a:ext>
            </a:extLst>
          </p:cNvPr>
          <p:cNvSpPr txBox="1"/>
          <p:nvPr/>
        </p:nvSpPr>
        <p:spPr>
          <a:xfrm>
            <a:off x="732386" y="3522404"/>
            <a:ext cx="61264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Specific Retail &amp; Delivery Investment Initiatives:</a:t>
            </a:r>
            <a:endParaRPr kumimoji="0" lang="en-US" sz="1800" b="1"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664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3B796D-22CD-4829-9378-F79ACEE686B1}"/>
              </a:ext>
            </a:extLst>
          </p:cNvPr>
          <p:cNvSpPr/>
          <p:nvPr/>
        </p:nvSpPr>
        <p:spPr>
          <a:xfrm>
            <a:off x="1" y="0"/>
            <a:ext cx="12192000" cy="6193842"/>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itle 25">
            <a:extLst>
              <a:ext uri="{FF2B5EF4-FFF2-40B4-BE49-F238E27FC236}">
                <a16:creationId xmlns:a16="http://schemas.microsoft.com/office/drawing/2014/main" id="{945FF30E-D72B-4A51-BF87-E539769FFC07}"/>
              </a:ext>
            </a:extLst>
          </p:cNvPr>
          <p:cNvSpPr txBox="1">
            <a:spLocks/>
          </p:cNvSpPr>
          <p:nvPr/>
        </p:nvSpPr>
        <p:spPr>
          <a:xfrm>
            <a:off x="261048" y="429506"/>
            <a:ext cx="11669901" cy="66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52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$18 Billion for New Delivery Vehicles</a:t>
            </a:r>
            <a:endParaRPr kumimoji="0" lang="en-US" sz="5200" b="0" i="0" u="none" strike="noStrike" kern="1200" cap="none" spc="-20" normalizeH="0" baseline="30000" noProof="0">
              <a:ln>
                <a:noFill/>
              </a:ln>
              <a:solidFill>
                <a:srgbClr val="004287"/>
              </a:solidFill>
              <a:effectLst/>
              <a:uLnTx/>
              <a:uFillTx/>
              <a:latin typeface="Arial" panose="020B0604020202020204" pitchFamily="34" charset="0"/>
              <a:ea typeface="+mj-ea"/>
              <a:cs typeface="Arial" panose="020B0604020202020204" pitchFamily="34" charset="0"/>
            </a:endParaRPr>
          </a:p>
        </p:txBody>
      </p:sp>
      <p:sp>
        <p:nvSpPr>
          <p:cNvPr id="11" name="Rectangle 10">
            <a:extLst>
              <a:ext uri="{FF2B5EF4-FFF2-40B4-BE49-F238E27FC236}">
                <a16:creationId xmlns:a16="http://schemas.microsoft.com/office/drawing/2014/main" id="{B225C353-39E0-41DC-92D8-5602399FFDF8}"/>
              </a:ext>
            </a:extLst>
          </p:cNvPr>
          <p:cNvSpPr/>
          <p:nvPr/>
        </p:nvSpPr>
        <p:spPr>
          <a:xfrm>
            <a:off x="0" y="3101699"/>
            <a:ext cx="6172200" cy="2826958"/>
          </a:xfrm>
          <a:prstGeom prst="rect">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25">
            <a:extLst>
              <a:ext uri="{FF2B5EF4-FFF2-40B4-BE49-F238E27FC236}">
                <a16:creationId xmlns:a16="http://schemas.microsoft.com/office/drawing/2014/main" id="{4CC554D7-CCB8-45F1-BFD3-919802970310}"/>
              </a:ext>
            </a:extLst>
          </p:cNvPr>
          <p:cNvSpPr txBox="1">
            <a:spLocks/>
          </p:cNvSpPr>
          <p:nvPr/>
        </p:nvSpPr>
        <p:spPr>
          <a:xfrm>
            <a:off x="137160" y="3274100"/>
            <a:ext cx="5822769" cy="25730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20" normalizeH="0" baseline="0" noProof="0">
                <a:ln>
                  <a:noFill/>
                </a:ln>
                <a:solidFill>
                  <a:prstClr val="white"/>
                </a:solidFill>
                <a:effectLst/>
                <a:uLnTx/>
                <a:uFillTx/>
                <a:latin typeface="Arial" panose="020B0604020202020204" pitchFamily="34" charset="0"/>
                <a:ea typeface="+mj-ea"/>
                <a:cs typeface="Arial" panose="020B0604020202020204" pitchFamily="34" charset="0"/>
              </a:rPr>
              <a:t>The DFA Plan commits to investing $18 billion in a new delivery fleet over the next 10 years to replace America’s largest and oldest one. Our fleet travels more than 1.34 billion miles annually across a multitude of terrains while experiencing a variety of package volumes, distances, weather patterns, temperatures, and traffic densities. </a:t>
            </a:r>
          </a:p>
          <a:p>
            <a:pPr marL="0" marR="0" lvl="0" indent="0" algn="just"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Since not one model would fulfill the spectrum of demanding needs that our routes have, we plan to leverage not only Next Generation Delivery Vehicles (NGDVs) but also several commercial-off-the-shelf (COTS) options as part of the acquisition strategy. This allows us to be agile in responding to a rapidly changing automotive industry while balancing our evolving needs during a network redesign. Our pinpointed approach matches the exact vehicle use-case to each intended delivery route.</a:t>
            </a:r>
          </a:p>
        </p:txBody>
      </p:sp>
      <p:pic>
        <p:nvPicPr>
          <p:cNvPr id="16" name="Picture 15">
            <a:extLst>
              <a:ext uri="{FF2B5EF4-FFF2-40B4-BE49-F238E27FC236}">
                <a16:creationId xmlns:a16="http://schemas.microsoft.com/office/drawing/2014/main" id="{20BA1F33-9558-4C9B-AD85-54C5401B3F9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17" name="Slide Number Placeholder 11">
            <a:extLst>
              <a:ext uri="{FF2B5EF4-FFF2-40B4-BE49-F238E27FC236}">
                <a16:creationId xmlns:a16="http://schemas.microsoft.com/office/drawing/2014/main" id="{0D9C8FE5-B09C-41CF-9758-47A655A52908}"/>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29166CED-C3F3-4282-ACCC-D79777CA4478}"/>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9" name="Title 25">
            <a:extLst>
              <a:ext uri="{FF2B5EF4-FFF2-40B4-BE49-F238E27FC236}">
                <a16:creationId xmlns:a16="http://schemas.microsoft.com/office/drawing/2014/main" id="{487448EB-57AA-4E69-AA88-03907213A4FE}"/>
              </a:ext>
            </a:extLst>
          </p:cNvPr>
          <p:cNvSpPr txBox="1">
            <a:spLocks/>
          </p:cNvSpPr>
          <p:nvPr/>
        </p:nvSpPr>
        <p:spPr>
          <a:xfrm>
            <a:off x="6362243" y="1356285"/>
            <a:ext cx="5568706" cy="45243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We aim to replace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nearly</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200,000</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of our 233,000 vehicles over the next 10 years. It’s one of the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most dramatic modernizations</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of our fleet in more than three decades.</a:t>
            </a:r>
          </a:p>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New vehicles will provide carriers with more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safety and comfort</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while equipping them with modern features to increase delivery efficiency.</a:t>
            </a:r>
          </a:p>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Recently, we announced an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expanded electric opportunity </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to reflect our network changes, route optimization, and financial improvements. </a:t>
            </a:r>
          </a:p>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84,500 NGDV and COTS have been ordered.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At least 40% of these will be electric</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t>
            </a:r>
          </a:p>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We will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continue to evaluate the vehicle mix </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and purchase capability in shorter intervals as technology evolves and both our financial and operational trajectories improve.</a:t>
            </a:r>
          </a:p>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1"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Flexibility allows for future increases in the number of electric vehicles </a:t>
            </a:r>
            <a:r>
              <a:rPr kumimoji="0" lang="en-US" sz="1500" b="0" i="0" u="none" strike="noStrike" kern="1200" cap="none" spc="-3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with additional funding from internal or other external sources, and as supply continues to improve. </a:t>
            </a:r>
          </a:p>
          <a:p>
            <a:pPr marL="398463" marR="0" lvl="0" indent="-398463" algn="l" defTabSz="914400" rtl="0" eaLnBrk="1" fontAlgn="auto" latinLnBrk="0" hangingPunct="1">
              <a:lnSpc>
                <a:spcPct val="80000"/>
              </a:lnSpc>
              <a:spcBef>
                <a:spcPts val="0"/>
              </a:spcBef>
              <a:spcAft>
                <a:spcPts val="1200"/>
              </a:spcAft>
              <a:buClrTx/>
              <a:buSzTx/>
              <a:buFont typeface="Wingdings" panose="05000000000000000000" pitchFamily="2" charset="2"/>
              <a:buChar char="q"/>
              <a:tabLst/>
              <a:defRPr/>
            </a:pP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We are committed to the </a:t>
            </a:r>
            <a:r>
              <a:rPr kumimoji="0" lang="en-US" sz="1500" b="1"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fiscally responsible </a:t>
            </a:r>
            <a:r>
              <a:rPr kumimoji="0" lang="en-US" sz="15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roll-out of electric-powered vehicles for our fleet.</a:t>
            </a:r>
          </a:p>
        </p:txBody>
      </p:sp>
      <p:sp>
        <p:nvSpPr>
          <p:cNvPr id="33" name="Rectangle 32">
            <a:extLst>
              <a:ext uri="{FF2B5EF4-FFF2-40B4-BE49-F238E27FC236}">
                <a16:creationId xmlns:a16="http://schemas.microsoft.com/office/drawing/2014/main" id="{BC0843A9-C32C-4C9C-837E-9128AFE0CD1D}"/>
              </a:ext>
            </a:extLst>
          </p:cNvPr>
          <p:cNvSpPr/>
          <p:nvPr/>
        </p:nvSpPr>
        <p:spPr>
          <a:xfrm>
            <a:off x="0" y="254098"/>
            <a:ext cx="274320" cy="1125970"/>
          </a:xfrm>
          <a:prstGeom prst="rect">
            <a:avLst/>
          </a:prstGeom>
          <a:solidFill>
            <a:srgbClr val="00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descr="A white bus parked on the side of a road&#10;&#10;Description automatically generated with low confidence">
            <a:extLst>
              <a:ext uri="{FF2B5EF4-FFF2-40B4-BE49-F238E27FC236}">
                <a16:creationId xmlns:a16="http://schemas.microsoft.com/office/drawing/2014/main" id="{3F0CFD30-5246-4478-A2AB-3A44078788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08" t="31023" r="24023" b="23372"/>
          <a:stretch/>
        </p:blipFill>
        <p:spPr>
          <a:xfrm>
            <a:off x="1316512" y="1275085"/>
            <a:ext cx="3165411" cy="1744319"/>
          </a:xfrm>
          <a:prstGeom prst="rect">
            <a:avLst/>
          </a:prstGeom>
        </p:spPr>
      </p:pic>
    </p:spTree>
    <p:extLst>
      <p:ext uri="{BB962C8B-B14F-4D97-AF65-F5344CB8AC3E}">
        <p14:creationId xmlns:p14="http://schemas.microsoft.com/office/powerpoint/2010/main" val="172332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0" y="4168611"/>
            <a:ext cx="12192000" cy="1103310"/>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416" tIns="45708" rIns="91416" bIns="45708"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charset="0"/>
              <a:ea typeface="+mn-ea"/>
              <a:cs typeface="+mn-cs"/>
            </a:endParaRP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2" t="2272" r="2547" b="4969"/>
          <a:stretch/>
        </p:blipFill>
        <p:spPr>
          <a:xfrm>
            <a:off x="9406466" y="6108699"/>
            <a:ext cx="2713567" cy="711201"/>
          </a:xfrm>
          <a:prstGeom prst="rect">
            <a:avLst/>
          </a:prstGeom>
        </p:spPr>
      </p:pic>
      <p:sp>
        <p:nvSpPr>
          <p:cNvPr id="15" name="Text Placeholder 1">
            <a:extLst>
              <a:ext uri="{FF2B5EF4-FFF2-40B4-BE49-F238E27FC236}">
                <a16:creationId xmlns:a16="http://schemas.microsoft.com/office/drawing/2014/main" id="{FEBDF1AE-11A0-496A-B564-27A3FB76D455}"/>
              </a:ext>
            </a:extLst>
          </p:cNvPr>
          <p:cNvSpPr txBox="1">
            <a:spLocks/>
          </p:cNvSpPr>
          <p:nvPr/>
        </p:nvSpPr>
        <p:spPr>
          <a:xfrm>
            <a:off x="3726" y="1797371"/>
            <a:ext cx="12192000" cy="26381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9700" b="1" i="0" u="none" strike="noStrike" kern="1200" cap="none" spc="6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DELIVERING</a:t>
            </a:r>
            <a: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br>
              <a:rPr kumimoji="0" lang="en-US" sz="115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br>
            <a:r>
              <a:rPr kumimoji="0" lang="en-US" sz="8400" b="1" i="0" u="none" strike="noStrike" kern="1200" cap="none" spc="-30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FOR</a:t>
            </a:r>
            <a:r>
              <a:rPr kumimoji="0" lang="en-US" sz="8400" b="1" i="0" u="none" strike="noStrike" kern="1200" cap="none" spc="-15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 </a:t>
            </a:r>
            <a:r>
              <a:rPr kumimoji="0" lang="en-US" sz="8400" b="1" i="0" u="none" strike="noStrike" kern="1200" cap="none" spc="-150" normalizeH="0" baseline="0" noProof="0">
                <a:ln>
                  <a:noFill/>
                </a:ln>
                <a:solidFill>
                  <a:srgbClr val="C00000"/>
                </a:solidFill>
                <a:effectLst/>
                <a:uLnTx/>
                <a:uFillTx/>
                <a:latin typeface="Arial Black" panose="020B0A04020102020204" pitchFamily="34" charset="0"/>
                <a:ea typeface="+mj-ea"/>
                <a:cs typeface="Arial" panose="020B0604020202020204" pitchFamily="34" charset="0"/>
              </a:rPr>
              <a:t>AMERICA</a:t>
            </a:r>
          </a:p>
        </p:txBody>
      </p:sp>
      <p:sp>
        <p:nvSpPr>
          <p:cNvPr id="20" name="TextBox 19">
            <a:extLst>
              <a:ext uri="{FF2B5EF4-FFF2-40B4-BE49-F238E27FC236}">
                <a16:creationId xmlns:a16="http://schemas.microsoft.com/office/drawing/2014/main" id="{17FF6B49-8F89-4D25-AD79-20160CB50AD3}"/>
              </a:ext>
            </a:extLst>
          </p:cNvPr>
          <p:cNvSpPr txBox="1"/>
          <p:nvPr/>
        </p:nvSpPr>
        <p:spPr>
          <a:xfrm>
            <a:off x="-3726" y="4273646"/>
            <a:ext cx="1219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prstClr val="white"/>
                </a:solidFill>
                <a:effectLst/>
                <a:uLnTx/>
                <a:uFillTx/>
                <a:latin typeface="Arial Black" panose="020B0A04020102020204" pitchFamily="34" charset="0"/>
                <a:ea typeface="+mn-ea"/>
                <a:cs typeface="Arial" panose="020B0604020202020204" pitchFamily="34" charset="0"/>
              </a:rPr>
              <a:t>A Stable &amp; Empowered Workforce</a:t>
            </a:r>
            <a:endParaRPr kumimoji="0" lang="en-US" sz="4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16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78461D-3004-4D17-9D89-0504752418F3}"/>
              </a:ext>
            </a:extLst>
          </p:cNvPr>
          <p:cNvSpPr/>
          <p:nvPr/>
        </p:nvSpPr>
        <p:spPr>
          <a:xfrm>
            <a:off x="1" y="0"/>
            <a:ext cx="12192000" cy="620126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3299EB1-40EE-42E6-95B9-352BAEF7AB94}"/>
              </a:ext>
            </a:extLst>
          </p:cNvPr>
          <p:cNvSpPr txBox="1"/>
          <p:nvPr/>
        </p:nvSpPr>
        <p:spPr>
          <a:xfrm>
            <a:off x="333464" y="1036207"/>
            <a:ext cx="10848050" cy="1329146"/>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Our success depends on investing in the future of our workforce. We strive to be an “employer of choice” that hires, develops, and retains the most capable and diverse set of employees. Our plan focuses heavily on improving our collaboration and engagement within the workplace and strengthening the employee experience through the following measures: </a:t>
            </a:r>
          </a:p>
        </p:txBody>
      </p:sp>
      <p:sp>
        <p:nvSpPr>
          <p:cNvPr id="25" name="Rectangle 24">
            <a:extLst>
              <a:ext uri="{FF2B5EF4-FFF2-40B4-BE49-F238E27FC236}">
                <a16:creationId xmlns:a16="http://schemas.microsoft.com/office/drawing/2014/main" id="{2688F5F7-3939-42C5-99CD-526F1144F58F}"/>
              </a:ext>
            </a:extLst>
          </p:cNvPr>
          <p:cNvSpPr/>
          <p:nvPr/>
        </p:nvSpPr>
        <p:spPr>
          <a:xfrm>
            <a:off x="0" y="254097"/>
            <a:ext cx="274320" cy="2252340"/>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25">
            <a:extLst>
              <a:ext uri="{FF2B5EF4-FFF2-40B4-BE49-F238E27FC236}">
                <a16:creationId xmlns:a16="http://schemas.microsoft.com/office/drawing/2014/main" id="{2E5A1BDB-A889-4643-9FC2-5F891FBF8FE2}"/>
              </a:ext>
            </a:extLst>
          </p:cNvPr>
          <p:cNvSpPr txBox="1">
            <a:spLocks noGrp="1"/>
          </p:cNvSpPr>
          <p:nvPr>
            <p:ph type="title" idx="4294967295"/>
          </p:nvPr>
        </p:nvSpPr>
        <p:spPr>
          <a:xfrm>
            <a:off x="284480" y="356352"/>
            <a:ext cx="11251846" cy="6422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Our People Are Our Greatest Asset</a:t>
            </a:r>
          </a:p>
        </p:txBody>
      </p:sp>
      <p:sp>
        <p:nvSpPr>
          <p:cNvPr id="28" name="Rectangle 27">
            <a:extLst>
              <a:ext uri="{FF2B5EF4-FFF2-40B4-BE49-F238E27FC236}">
                <a16:creationId xmlns:a16="http://schemas.microsoft.com/office/drawing/2014/main" id="{C061690F-F717-413B-BBE7-82914007BB97}"/>
              </a:ext>
            </a:extLst>
          </p:cNvPr>
          <p:cNvSpPr/>
          <p:nvPr/>
        </p:nvSpPr>
        <p:spPr>
          <a:xfrm>
            <a:off x="7494813" y="4670371"/>
            <a:ext cx="4327262" cy="1329146"/>
          </a:xfrm>
          <a:prstGeom prst="rect">
            <a:avLst/>
          </a:prstGeom>
          <a:solidFill>
            <a:srgbClr val="004B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0CC8871-22B5-4118-AB9A-3EA1E6B196A3}"/>
              </a:ext>
            </a:extLst>
          </p:cNvPr>
          <p:cNvSpPr txBox="1"/>
          <p:nvPr/>
        </p:nvSpPr>
        <p:spPr>
          <a:xfrm>
            <a:off x="7631465" y="4817107"/>
            <a:ext cx="405395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200"/>
              </a:spcBef>
              <a:spcAft>
                <a:spcPts val="6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Building a Stable and Empowered Workforce</a:t>
            </a:r>
          </a:p>
        </p:txBody>
      </p:sp>
      <p:pic>
        <p:nvPicPr>
          <p:cNvPr id="13" name="Picture 12">
            <a:extLst>
              <a:ext uri="{FF2B5EF4-FFF2-40B4-BE49-F238E27FC236}">
                <a16:creationId xmlns:a16="http://schemas.microsoft.com/office/drawing/2014/main" id="{E646DCA7-3D6E-4E3F-BC4B-57B96B4DD00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14" name="Slide Number Placeholder 11">
            <a:extLst>
              <a:ext uri="{FF2B5EF4-FFF2-40B4-BE49-F238E27FC236}">
                <a16:creationId xmlns:a16="http://schemas.microsoft.com/office/drawing/2014/main" id="{8AF2CEAA-8408-4C8C-B9FB-3C8FF1A84D0B}"/>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E4A1FC3-3603-4AF4-AA31-A111F24AA24F}"/>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17" name="Title 25">
            <a:extLst>
              <a:ext uri="{FF2B5EF4-FFF2-40B4-BE49-F238E27FC236}">
                <a16:creationId xmlns:a16="http://schemas.microsoft.com/office/drawing/2014/main" id="{F95A8050-C822-4DB9-BDF2-7306AA9BC4AC}"/>
              </a:ext>
            </a:extLst>
          </p:cNvPr>
          <p:cNvSpPr txBox="1">
            <a:spLocks/>
          </p:cNvSpPr>
          <p:nvPr/>
        </p:nvSpPr>
        <p:spPr>
          <a:xfrm>
            <a:off x="996331" y="2650476"/>
            <a:ext cx="6635133" cy="2903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300" marR="0" lvl="0" indent="0" algn="l" defTabSz="914400" rtl="0" eaLnBrk="1" fontAlgn="auto" latinLnBrk="0" hangingPunct="1">
              <a:lnSpc>
                <a:spcPct val="7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Conversions: </a:t>
            </a:r>
            <a:r>
              <a:rPr kumimoji="0" lang="en-US" sz="18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from pre-career employees to career status</a:t>
            </a:r>
          </a:p>
        </p:txBody>
      </p:sp>
      <p:sp>
        <p:nvSpPr>
          <p:cNvPr id="20" name="Title 25">
            <a:extLst>
              <a:ext uri="{FF2B5EF4-FFF2-40B4-BE49-F238E27FC236}">
                <a16:creationId xmlns:a16="http://schemas.microsoft.com/office/drawing/2014/main" id="{DDEBBB53-425B-4CA7-83AF-E7D15665A219}"/>
              </a:ext>
            </a:extLst>
          </p:cNvPr>
          <p:cNvSpPr txBox="1">
            <a:spLocks/>
          </p:cNvSpPr>
          <p:nvPr/>
        </p:nvSpPr>
        <p:spPr>
          <a:xfrm>
            <a:off x="996332" y="3875827"/>
            <a:ext cx="6351519"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3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Workforce Development: </a:t>
            </a:r>
            <a:r>
              <a:rPr kumimoji="0" lang="en-US" sz="18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defined career paths and training tracks, internal job fairs, and external hiring efforts</a:t>
            </a:r>
          </a:p>
        </p:txBody>
      </p:sp>
      <p:sp>
        <p:nvSpPr>
          <p:cNvPr id="22" name="Title 25">
            <a:extLst>
              <a:ext uri="{FF2B5EF4-FFF2-40B4-BE49-F238E27FC236}">
                <a16:creationId xmlns:a16="http://schemas.microsoft.com/office/drawing/2014/main" id="{BBD6CFF4-1939-42E2-A63B-4B40A416E17A}"/>
              </a:ext>
            </a:extLst>
          </p:cNvPr>
          <p:cNvSpPr txBox="1">
            <a:spLocks/>
          </p:cNvSpPr>
          <p:nvPr/>
        </p:nvSpPr>
        <p:spPr>
          <a:xfrm>
            <a:off x="996332" y="3108448"/>
            <a:ext cx="6749426"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3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Front-line Supervisor Empowerment: </a:t>
            </a:r>
            <a:r>
              <a:rPr kumimoji="0" lang="en-US" sz="18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new</a:t>
            </a:r>
            <a:r>
              <a:rPr kumimoji="0" lang="en-US" sz="1800" b="1"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 </a:t>
            </a:r>
            <a:r>
              <a:rPr kumimoji="0" lang="en-US" sz="18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training program, better tools, and more resources</a:t>
            </a:r>
          </a:p>
        </p:txBody>
      </p:sp>
      <p:sp>
        <p:nvSpPr>
          <p:cNvPr id="23" name="Title 25">
            <a:extLst>
              <a:ext uri="{FF2B5EF4-FFF2-40B4-BE49-F238E27FC236}">
                <a16:creationId xmlns:a16="http://schemas.microsoft.com/office/drawing/2014/main" id="{8D87B62C-9776-4D39-AC5D-A156A1F0DE93}"/>
              </a:ext>
            </a:extLst>
          </p:cNvPr>
          <p:cNvSpPr txBox="1">
            <a:spLocks/>
          </p:cNvSpPr>
          <p:nvPr/>
        </p:nvSpPr>
        <p:spPr>
          <a:xfrm>
            <a:off x="996332" y="4643206"/>
            <a:ext cx="6242851"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3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Engaged, Collaborative Leaders: </a:t>
            </a:r>
            <a:r>
              <a:rPr kumimoji="0" lang="en-US" sz="18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installing a culture of organizational focus, transparency, and accountability</a:t>
            </a:r>
          </a:p>
        </p:txBody>
      </p:sp>
      <p:sp>
        <p:nvSpPr>
          <p:cNvPr id="29" name="Title 25">
            <a:extLst>
              <a:ext uri="{FF2B5EF4-FFF2-40B4-BE49-F238E27FC236}">
                <a16:creationId xmlns:a16="http://schemas.microsoft.com/office/drawing/2014/main" id="{4D4AE9B9-B7BB-4851-BDB6-30E8A1394B0E}"/>
              </a:ext>
            </a:extLst>
          </p:cNvPr>
          <p:cNvSpPr txBox="1">
            <a:spLocks/>
          </p:cNvSpPr>
          <p:nvPr/>
        </p:nvSpPr>
        <p:spPr>
          <a:xfrm>
            <a:off x="996332" y="5410583"/>
            <a:ext cx="5984124" cy="5909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342900" lvl="0" indent="-228600">
              <a:lnSpc>
                <a:spcPct val="70000"/>
              </a:lnSpc>
              <a:spcBef>
                <a:spcPts val="0"/>
              </a:spcBef>
              <a:buFont typeface="Arial" panose="020B0604020202020204" pitchFamily="34" charset="0"/>
              <a:buChar char="•"/>
              <a:defRPr>
                <a:solidFill>
                  <a:srgbClr val="0B4C87"/>
                </a:solidFill>
                <a:latin typeface="Arial" panose="020B0604020202020204" pitchFamily="34" charset="0"/>
                <a:ea typeface="+mj-ea"/>
                <a:cs typeface="Arial" panose="020B0604020202020204" pitchFamily="34" charset="0"/>
              </a:defRPr>
            </a:lvl1pPr>
          </a:lstStyle>
          <a:p>
            <a:pPr marL="1143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Executive Diversity Council: </a:t>
            </a:r>
            <a:r>
              <a:rPr kumimoji="0" lang="en-US" sz="1800" b="0" i="0" u="none" strike="noStrike" kern="1200" cap="none" spc="0" normalizeH="0" baseline="0" noProof="0">
                <a:ln>
                  <a:noFill/>
                </a:ln>
                <a:solidFill>
                  <a:srgbClr val="0B4C87"/>
                </a:solidFill>
                <a:effectLst/>
                <a:uLnTx/>
                <a:uFillTx/>
                <a:latin typeface="Arial" panose="020B0604020202020204" pitchFamily="34" charset="0"/>
                <a:ea typeface="+mj-ea"/>
                <a:cs typeface="Arial" panose="020B0604020202020204" pitchFamily="34" charset="0"/>
              </a:rPr>
              <a:t>building a diverse pipeline of talented candidates</a:t>
            </a:r>
          </a:p>
        </p:txBody>
      </p:sp>
      <p:pic>
        <p:nvPicPr>
          <p:cNvPr id="9218" name="Picture 2" descr="Postal Service is hiring in Oklahoma - Oklahoma newsroom - About.usps.com">
            <a:extLst>
              <a:ext uri="{FF2B5EF4-FFF2-40B4-BE49-F238E27FC236}">
                <a16:creationId xmlns:a16="http://schemas.microsoft.com/office/drawing/2014/main" id="{73213AC8-4A32-4D7F-A53E-FBDCF5445A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3019" y="2416153"/>
            <a:ext cx="3330851" cy="2055594"/>
          </a:xfrm>
          <a:prstGeom prst="rect">
            <a:avLst/>
          </a:prstGeom>
          <a:noFill/>
          <a:ln>
            <a:solidFill>
              <a:srgbClr val="004B87"/>
            </a:solidFill>
          </a:ln>
          <a:extLst>
            <a:ext uri="{909E8E84-426E-40DD-AFC4-6F175D3DCCD1}">
              <a14:hiddenFill xmlns:a14="http://schemas.microsoft.com/office/drawing/2010/main">
                <a:solidFill>
                  <a:srgbClr val="FFFFFF"/>
                </a:solidFill>
              </a14:hiddenFill>
            </a:ext>
          </a:extLst>
        </p:spPr>
      </p:pic>
      <p:pic>
        <p:nvPicPr>
          <p:cNvPr id="32" name="Picture 31" descr="Icon&#10;&#10;Description automatically generated">
            <a:extLst>
              <a:ext uri="{FF2B5EF4-FFF2-40B4-BE49-F238E27FC236}">
                <a16:creationId xmlns:a16="http://schemas.microsoft.com/office/drawing/2014/main" id="{169BE6BD-9293-41D0-BB7E-90BF84FCCC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161" y="2589904"/>
            <a:ext cx="411480" cy="411480"/>
          </a:xfrm>
          <a:prstGeom prst="rect">
            <a:avLst/>
          </a:prstGeom>
        </p:spPr>
      </p:pic>
      <p:pic>
        <p:nvPicPr>
          <p:cNvPr id="33" name="Picture 32" descr="Icon&#10;&#10;Description automatically generated">
            <a:extLst>
              <a:ext uri="{FF2B5EF4-FFF2-40B4-BE49-F238E27FC236}">
                <a16:creationId xmlns:a16="http://schemas.microsoft.com/office/drawing/2014/main" id="{85890A39-FEDD-4366-9D91-ABD7D1D29A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833" y="5523168"/>
            <a:ext cx="365760" cy="365760"/>
          </a:xfrm>
          <a:prstGeom prst="rect">
            <a:avLst/>
          </a:prstGeom>
        </p:spPr>
      </p:pic>
      <p:pic>
        <p:nvPicPr>
          <p:cNvPr id="34" name="Picture 33" descr="Icon&#10;&#10;Description automatically generated">
            <a:extLst>
              <a:ext uri="{FF2B5EF4-FFF2-40B4-BE49-F238E27FC236}">
                <a16:creationId xmlns:a16="http://schemas.microsoft.com/office/drawing/2014/main" id="{83A6E25B-E154-4B6D-BD3B-FCCB0A983D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833" y="3221033"/>
            <a:ext cx="365760" cy="365760"/>
          </a:xfrm>
          <a:prstGeom prst="rect">
            <a:avLst/>
          </a:prstGeom>
        </p:spPr>
      </p:pic>
      <p:pic>
        <p:nvPicPr>
          <p:cNvPr id="35" name="Picture 34">
            <a:extLst>
              <a:ext uri="{FF2B5EF4-FFF2-40B4-BE49-F238E27FC236}">
                <a16:creationId xmlns:a16="http://schemas.microsoft.com/office/drawing/2014/main" id="{392AE5DF-0681-4EB0-9D8A-5B6A742E58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176" y="4755791"/>
            <a:ext cx="365760" cy="365760"/>
          </a:xfrm>
          <a:prstGeom prst="rect">
            <a:avLst/>
          </a:prstGeom>
        </p:spPr>
      </p:pic>
      <p:pic>
        <p:nvPicPr>
          <p:cNvPr id="36" name="Picture 35" descr="Graphical user interface&#10;&#10;Description automatically generated">
            <a:extLst>
              <a:ext uri="{FF2B5EF4-FFF2-40B4-BE49-F238E27FC236}">
                <a16:creationId xmlns:a16="http://schemas.microsoft.com/office/drawing/2014/main" id="{3ABA1E37-EB60-4E94-AF28-102B30CCBA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505" y="3988412"/>
            <a:ext cx="365760" cy="365760"/>
          </a:xfrm>
          <a:prstGeom prst="rect">
            <a:avLst/>
          </a:prstGeom>
        </p:spPr>
      </p:pic>
    </p:spTree>
    <p:extLst>
      <p:ext uri="{BB962C8B-B14F-4D97-AF65-F5344CB8AC3E}">
        <p14:creationId xmlns:p14="http://schemas.microsoft.com/office/powerpoint/2010/main" val="2861624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B760CA-EB11-4CCF-9212-E17CC749DAEC}"/>
              </a:ext>
            </a:extLst>
          </p:cNvPr>
          <p:cNvSpPr/>
          <p:nvPr/>
        </p:nvSpPr>
        <p:spPr>
          <a:xfrm>
            <a:off x="1" y="0"/>
            <a:ext cx="12192000" cy="6201265"/>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093653E2-BCBF-4DF5-B587-99F4856E7AD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38" name="Slide Number Placeholder 11">
            <a:extLst>
              <a:ext uri="{FF2B5EF4-FFF2-40B4-BE49-F238E27FC236}">
                <a16:creationId xmlns:a16="http://schemas.microsoft.com/office/drawing/2014/main" id="{09C6C6C9-0377-49A3-8D05-71943F608168}"/>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cxnSp>
        <p:nvCxnSpPr>
          <p:cNvPr id="39" name="Straight Connector 38">
            <a:extLst>
              <a:ext uri="{FF2B5EF4-FFF2-40B4-BE49-F238E27FC236}">
                <a16:creationId xmlns:a16="http://schemas.microsoft.com/office/drawing/2014/main" id="{F8747FE9-241B-4B25-88F1-7FE933A49268}"/>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F5963EE-48E6-4CF6-86F4-9F902ED8FCF4}"/>
              </a:ext>
            </a:extLst>
          </p:cNvPr>
          <p:cNvSpPr/>
          <p:nvPr/>
        </p:nvSpPr>
        <p:spPr>
          <a:xfrm>
            <a:off x="3177914" y="2463677"/>
            <a:ext cx="577516" cy="13475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2CAD0A4-7417-4B17-B4A9-C7A1FD30AA64}"/>
              </a:ext>
            </a:extLst>
          </p:cNvPr>
          <p:cNvSpPr txBox="1"/>
          <p:nvPr/>
        </p:nvSpPr>
        <p:spPr>
          <a:xfrm>
            <a:off x="415079" y="2742948"/>
            <a:ext cx="6103187" cy="987065"/>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A better approach to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Delivering for America.</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itle 25">
            <a:extLst>
              <a:ext uri="{FF2B5EF4-FFF2-40B4-BE49-F238E27FC236}">
                <a16:creationId xmlns:a16="http://schemas.microsoft.com/office/drawing/2014/main" id="{A4F6948C-5AAA-4B2A-9584-A0C97ECBF81E}"/>
              </a:ext>
            </a:extLst>
          </p:cNvPr>
          <p:cNvSpPr txBox="1">
            <a:spLocks/>
          </p:cNvSpPr>
          <p:nvPr/>
        </p:nvSpPr>
        <p:spPr>
          <a:xfrm>
            <a:off x="415078" y="460370"/>
            <a:ext cx="6103188" cy="18651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4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Positioning us to become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4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A high-performing organization</a:t>
            </a:r>
            <a:r>
              <a:rPr kumimoji="0" lang="en-US" sz="4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a:t>
            </a:r>
          </a:p>
        </p:txBody>
      </p:sp>
      <p:sp>
        <p:nvSpPr>
          <p:cNvPr id="16" name="Title 25">
            <a:extLst>
              <a:ext uri="{FF2B5EF4-FFF2-40B4-BE49-F238E27FC236}">
                <a16:creationId xmlns:a16="http://schemas.microsoft.com/office/drawing/2014/main" id="{BB6851A5-B501-4C62-A5FE-5C84C52EE92C}"/>
              </a:ext>
            </a:extLst>
          </p:cNvPr>
          <p:cNvSpPr txBox="1">
            <a:spLocks/>
          </p:cNvSpPr>
          <p:nvPr/>
        </p:nvSpPr>
        <p:spPr>
          <a:xfrm>
            <a:off x="525945" y="3839873"/>
            <a:ext cx="5881453" cy="21298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80000"/>
              </a:lnSpc>
              <a:spcBef>
                <a:spcPts val="0"/>
              </a:spcBef>
              <a:spcAft>
                <a:spcPts val="1200"/>
              </a:spcAft>
              <a:buClrTx/>
              <a:buSzTx/>
              <a:buFontTx/>
              <a:buNone/>
              <a:tabLst/>
              <a:defRPr/>
            </a:pPr>
            <a:r>
              <a:rPr kumimoji="0" lang="en-US" sz="17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These strategies take a deliberate and strategic approach to self-sustaining and high performing that will enable us to better serve our customers, long into the future. </a:t>
            </a:r>
          </a:p>
          <a:p>
            <a:pPr marL="0" marR="0" lvl="0" indent="0" algn="just" defTabSz="914400" rtl="0" eaLnBrk="1" fontAlgn="auto" latinLnBrk="0" hangingPunct="1">
              <a:lnSpc>
                <a:spcPct val="80000"/>
              </a:lnSpc>
              <a:spcBef>
                <a:spcPts val="0"/>
              </a:spcBef>
              <a:spcAft>
                <a:spcPts val="1200"/>
              </a:spcAft>
              <a:buClrTx/>
              <a:buSzTx/>
              <a:buFontTx/>
              <a:buNone/>
              <a:tabLst/>
              <a:defRPr/>
            </a:pPr>
            <a:r>
              <a:rPr kumimoji="0" lang="en-US" sz="1700" b="0" i="0" u="none" strike="noStrike" kern="1200" cap="none" spc="-2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As a high-performing organization, we will hire, develop, and retain the most capable and diverse set of employees. In turn, we will offer better customer service and operational performance as we continue offering affordable delivery to more than 163 million addresses across the country, six and seven days a week.</a:t>
            </a:r>
          </a:p>
        </p:txBody>
      </p:sp>
      <p:grpSp>
        <p:nvGrpSpPr>
          <p:cNvPr id="22" name="Group 21">
            <a:extLst>
              <a:ext uri="{FF2B5EF4-FFF2-40B4-BE49-F238E27FC236}">
                <a16:creationId xmlns:a16="http://schemas.microsoft.com/office/drawing/2014/main" id="{7C4E49BA-7DF6-4271-8520-D68CA2CA1CF4}"/>
              </a:ext>
            </a:extLst>
          </p:cNvPr>
          <p:cNvGrpSpPr/>
          <p:nvPr/>
        </p:nvGrpSpPr>
        <p:grpSpPr>
          <a:xfrm>
            <a:off x="6838632" y="244443"/>
            <a:ext cx="5131637" cy="1741358"/>
            <a:chOff x="6360160" y="244443"/>
            <a:chExt cx="5131637" cy="1741358"/>
          </a:xfrm>
        </p:grpSpPr>
        <p:pic>
          <p:nvPicPr>
            <p:cNvPr id="23" name="Picture 22">
              <a:extLst>
                <a:ext uri="{FF2B5EF4-FFF2-40B4-BE49-F238E27FC236}">
                  <a16:creationId xmlns:a16="http://schemas.microsoft.com/office/drawing/2014/main" id="{E02C1CE7-6679-430E-8D7F-B7A5EA338FC7}"/>
                </a:ext>
              </a:extLst>
            </p:cNvPr>
            <p:cNvPicPr>
              <a:picLocks noChangeAspect="1"/>
            </p:cNvPicPr>
            <p:nvPr/>
          </p:nvPicPr>
          <p:blipFill rotWithShape="1">
            <a:blip r:embed="rId4"/>
            <a:srcRect t="5886"/>
            <a:stretch/>
          </p:blipFill>
          <p:spPr>
            <a:xfrm>
              <a:off x="6360160" y="244443"/>
              <a:ext cx="4975491" cy="1683150"/>
            </a:xfrm>
            <a:prstGeom prst="rect">
              <a:avLst/>
            </a:prstGeom>
          </p:spPr>
        </p:pic>
        <p:pic>
          <p:nvPicPr>
            <p:cNvPr id="24" name="Picture 23">
              <a:extLst>
                <a:ext uri="{FF2B5EF4-FFF2-40B4-BE49-F238E27FC236}">
                  <a16:creationId xmlns:a16="http://schemas.microsoft.com/office/drawing/2014/main" id="{329D6C56-241A-406A-9B8B-7ACF075374A3}"/>
                </a:ext>
              </a:extLst>
            </p:cNvPr>
            <p:cNvPicPr>
              <a:picLocks noChangeAspect="1"/>
            </p:cNvPicPr>
            <p:nvPr/>
          </p:nvPicPr>
          <p:blipFill rotWithShape="1">
            <a:blip r:embed="rId4"/>
            <a:srcRect l="16856" t="86245" r="44134" b="-3149"/>
            <a:stretch/>
          </p:blipFill>
          <p:spPr>
            <a:xfrm>
              <a:off x="9550855" y="1683494"/>
              <a:ext cx="1940942" cy="302307"/>
            </a:xfrm>
            <a:prstGeom prst="rect">
              <a:avLst/>
            </a:prstGeom>
          </p:spPr>
        </p:pic>
      </p:grpSp>
      <p:sp>
        <p:nvSpPr>
          <p:cNvPr id="26" name="Rectangle 25">
            <a:extLst>
              <a:ext uri="{FF2B5EF4-FFF2-40B4-BE49-F238E27FC236}">
                <a16:creationId xmlns:a16="http://schemas.microsoft.com/office/drawing/2014/main" id="{9EF3AD45-E327-4D5B-A70D-69D897AB3A43}"/>
              </a:ext>
            </a:extLst>
          </p:cNvPr>
          <p:cNvSpPr/>
          <p:nvPr/>
        </p:nvSpPr>
        <p:spPr>
          <a:xfrm>
            <a:off x="6838632" y="3167740"/>
            <a:ext cx="5203689" cy="2507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ts val="600"/>
              </a:spcBef>
              <a:spcAft>
                <a:spcPts val="600"/>
              </a:spcAft>
              <a:buClrTx/>
              <a:buSzTx/>
              <a:buFont typeface="Trebuchet MS" panose="020B0603020202020204" pitchFamily="34" charset="0"/>
              <a:buNone/>
              <a:tabLst/>
              <a:defRPr/>
            </a:pPr>
            <a:r>
              <a:rPr kumimoji="0" lang="en-US" altLang="en-US" sz="2800" b="0" i="0" u="none" strike="noStrike" kern="1200" cap="none" spc="-20" normalizeH="0" baseline="0" noProof="0">
                <a:ln>
                  <a:noFill/>
                </a:ln>
                <a:solidFill>
                  <a:prstClr val="white"/>
                </a:solidFill>
                <a:effectLst/>
                <a:uLnTx/>
                <a:uFillTx/>
                <a:latin typeface="Calibri" panose="020F0502020204030204"/>
                <a:ea typeface="+mn-ea"/>
                <a:cs typeface="+mn-cs"/>
              </a:rPr>
              <a:t>“We will be a vibrant and thriving organization for decades to come that will provide the American people with the high-quality service they expect and deserve.” </a:t>
            </a:r>
            <a:endParaRPr kumimoji="0" lang="en-US" sz="2800" b="0" i="0" u="none" strike="noStrike" kern="1200" cap="none" spc="-2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794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2E7A2-D610-4C6B-A329-BBF71C61CD31}"/>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0A4964E-7E05-4906-A64A-9436CEB13A46}"/>
              </a:ext>
            </a:extLst>
          </p:cNvPr>
          <p:cNvSpPr/>
          <p:nvPr/>
        </p:nvSpPr>
        <p:spPr>
          <a:xfrm>
            <a:off x="1588" y="337365"/>
            <a:ext cx="274249" cy="711371"/>
          </a:xfrm>
          <a:prstGeom prst="rect">
            <a:avLst/>
          </a:prstGeom>
          <a:solidFill>
            <a:srgbClr val="0B4C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Calibri" panose="020F0502020204030204"/>
            </a:endParaRPr>
          </a:p>
        </p:txBody>
      </p:sp>
      <p:sp>
        <p:nvSpPr>
          <p:cNvPr id="3" name="Title 25">
            <a:extLst>
              <a:ext uri="{FF2B5EF4-FFF2-40B4-BE49-F238E27FC236}">
                <a16:creationId xmlns:a16="http://schemas.microsoft.com/office/drawing/2014/main" id="{D6679DBB-933D-4642-B9AC-83F644DB6A6A}"/>
              </a:ext>
            </a:extLst>
          </p:cNvPr>
          <p:cNvSpPr txBox="1">
            <a:spLocks/>
          </p:cNvSpPr>
          <p:nvPr/>
        </p:nvSpPr>
        <p:spPr>
          <a:xfrm>
            <a:off x="275836" y="516613"/>
            <a:ext cx="11640328" cy="532123"/>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70000"/>
              </a:lnSpc>
              <a:spcBef>
                <a:spcPts val="0"/>
              </a:spcBef>
              <a:defRPr/>
            </a:pPr>
            <a:r>
              <a:rPr lang="en-US" sz="3999" b="1">
                <a:solidFill>
                  <a:srgbClr val="004287"/>
                </a:solidFill>
                <a:latin typeface="Arial" panose="020B0604020202020204" pitchFamily="34" charset="0"/>
                <a:cs typeface="Arial" panose="020B0604020202020204" pitchFamily="34" charset="0"/>
              </a:rPr>
              <a:t>Improving and Stabilizing Service Performance</a:t>
            </a:r>
          </a:p>
        </p:txBody>
      </p:sp>
      <p:sp>
        <p:nvSpPr>
          <p:cNvPr id="4" name="Content Placeholder 5">
            <a:extLst>
              <a:ext uri="{FF2B5EF4-FFF2-40B4-BE49-F238E27FC236}">
                <a16:creationId xmlns:a16="http://schemas.microsoft.com/office/drawing/2014/main" id="{E5DA96A0-E211-4A24-85BB-E717BCC57E40}"/>
              </a:ext>
            </a:extLst>
          </p:cNvPr>
          <p:cNvSpPr txBox="1">
            <a:spLocks/>
          </p:cNvSpPr>
          <p:nvPr/>
        </p:nvSpPr>
        <p:spPr>
          <a:xfrm>
            <a:off x="275837" y="1171447"/>
            <a:ext cx="11425652" cy="2339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600"/>
              </a:spcBef>
              <a:spcAft>
                <a:spcPts val="600"/>
              </a:spcAft>
              <a:buClr>
                <a:prstClr val="white"/>
              </a:buClr>
              <a:buNone/>
              <a:defRPr/>
            </a:pPr>
            <a:r>
              <a:rPr lang="en-US" sz="2200" spc="-10">
                <a:solidFill>
                  <a:srgbClr val="004287"/>
                </a:solidFill>
                <a:latin typeface="Arial" panose="020B0604020202020204" pitchFamily="34" charset="0"/>
                <a:cs typeface="Arial" panose="020B0604020202020204" pitchFamily="34" charset="0"/>
              </a:rPr>
              <a:t>Service performance has improved and stabilized across all categories. Average time for delivery of a </a:t>
            </a:r>
            <a:r>
              <a:rPr lang="en-US" sz="2200" spc="-10" err="1">
                <a:solidFill>
                  <a:srgbClr val="004287"/>
                </a:solidFill>
                <a:latin typeface="Arial" panose="020B0604020202020204" pitchFamily="34" charset="0"/>
                <a:cs typeface="Arial" panose="020B0604020202020204" pitchFamily="34" charset="0"/>
              </a:rPr>
              <a:t>mailpiece</a:t>
            </a:r>
            <a:r>
              <a:rPr lang="en-US" sz="2200" spc="-10">
                <a:solidFill>
                  <a:srgbClr val="004287"/>
                </a:solidFill>
                <a:latin typeface="Arial" panose="020B0604020202020204" pitchFamily="34" charset="0"/>
                <a:cs typeface="Arial" panose="020B0604020202020204" pitchFamily="34" charset="0"/>
              </a:rPr>
              <a:t> across our network is 2.5 days, compared to 2.7 days (same period last year). These improvements are mostly due to the strategic diversification of volume traveling across the air network among more air carriers and reliable surface transportation providers in addition to implementing new standards for FCM, Periodicals, and FCPS. </a:t>
            </a:r>
          </a:p>
        </p:txBody>
      </p:sp>
      <p:sp>
        <p:nvSpPr>
          <p:cNvPr id="15" name="Content Placeholder 5">
            <a:extLst>
              <a:ext uri="{FF2B5EF4-FFF2-40B4-BE49-F238E27FC236}">
                <a16:creationId xmlns:a16="http://schemas.microsoft.com/office/drawing/2014/main" id="{9EC410BF-240F-4F00-AF01-EAB41DAD8013}"/>
              </a:ext>
            </a:extLst>
          </p:cNvPr>
          <p:cNvSpPr txBox="1">
            <a:spLocks/>
          </p:cNvSpPr>
          <p:nvPr/>
        </p:nvSpPr>
        <p:spPr>
          <a:xfrm>
            <a:off x="277353" y="3541367"/>
            <a:ext cx="2928673" cy="33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1998" b="1">
                <a:solidFill>
                  <a:srgbClr val="0B4C87"/>
                </a:solidFill>
                <a:latin typeface="Arial" panose="020B0604020202020204" pitchFamily="34" charset="0"/>
                <a:cs typeface="Arial" panose="020B0604020202020204" pitchFamily="34" charset="0"/>
              </a:rPr>
              <a:t>First-Class Mail</a:t>
            </a:r>
          </a:p>
        </p:txBody>
      </p:sp>
      <p:sp>
        <p:nvSpPr>
          <p:cNvPr id="16" name="Content Placeholder 5">
            <a:extLst>
              <a:ext uri="{FF2B5EF4-FFF2-40B4-BE49-F238E27FC236}">
                <a16:creationId xmlns:a16="http://schemas.microsoft.com/office/drawing/2014/main" id="{A8FA80EE-4B01-4408-A267-D50EB43A8937}"/>
              </a:ext>
            </a:extLst>
          </p:cNvPr>
          <p:cNvSpPr txBox="1">
            <a:spLocks/>
          </p:cNvSpPr>
          <p:nvPr/>
        </p:nvSpPr>
        <p:spPr>
          <a:xfrm>
            <a:off x="277350" y="4879799"/>
            <a:ext cx="3486385" cy="892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1500">
                <a:solidFill>
                  <a:srgbClr val="0B4C87"/>
                </a:solidFill>
                <a:latin typeface="Arial" panose="020B0604020202020204" pitchFamily="34" charset="0"/>
                <a:cs typeface="Arial" panose="020B0604020202020204" pitchFamily="34" charset="0"/>
              </a:rPr>
              <a:t>Delivered 93.3% of FCM on time against the USPS service standard, an </a:t>
            </a:r>
            <a:r>
              <a:rPr lang="en-US" sz="1500" b="1">
                <a:solidFill>
                  <a:srgbClr val="0B4C87"/>
                </a:solidFill>
                <a:latin typeface="Arial" panose="020B0604020202020204" pitchFamily="34" charset="0"/>
                <a:cs typeface="Arial" panose="020B0604020202020204" pitchFamily="34" charset="0"/>
              </a:rPr>
              <a:t>improvement of 5.4 percentage points </a:t>
            </a:r>
            <a:r>
              <a:rPr lang="en-US" sz="1500">
                <a:solidFill>
                  <a:srgbClr val="0B4C87"/>
                </a:solidFill>
                <a:latin typeface="Arial" panose="020B0604020202020204" pitchFamily="34" charset="0"/>
                <a:cs typeface="Arial" panose="020B0604020202020204" pitchFamily="34" charset="0"/>
              </a:rPr>
              <a:t>from the second quarter.</a:t>
            </a:r>
          </a:p>
        </p:txBody>
      </p:sp>
      <p:sp>
        <p:nvSpPr>
          <p:cNvPr id="18" name="Content Placeholder 5">
            <a:extLst>
              <a:ext uri="{FF2B5EF4-FFF2-40B4-BE49-F238E27FC236}">
                <a16:creationId xmlns:a16="http://schemas.microsoft.com/office/drawing/2014/main" id="{682E65ED-6D97-456C-A5B3-54DCE5073A1E}"/>
              </a:ext>
            </a:extLst>
          </p:cNvPr>
          <p:cNvSpPr txBox="1">
            <a:spLocks/>
          </p:cNvSpPr>
          <p:nvPr/>
        </p:nvSpPr>
        <p:spPr>
          <a:xfrm>
            <a:off x="277352" y="3923312"/>
            <a:ext cx="2928673" cy="801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5996" b="1">
                <a:solidFill>
                  <a:srgbClr val="C00000"/>
                </a:solidFill>
                <a:latin typeface="Arial" panose="020B0604020202020204" pitchFamily="34" charset="0"/>
                <a:cs typeface="Arial" panose="020B0604020202020204" pitchFamily="34" charset="0"/>
              </a:rPr>
              <a:t>93.3%</a:t>
            </a:r>
          </a:p>
        </p:txBody>
      </p:sp>
      <p:sp>
        <p:nvSpPr>
          <p:cNvPr id="20" name="Content Placeholder 5">
            <a:extLst>
              <a:ext uri="{FF2B5EF4-FFF2-40B4-BE49-F238E27FC236}">
                <a16:creationId xmlns:a16="http://schemas.microsoft.com/office/drawing/2014/main" id="{650012F6-22FC-4272-B526-25591BDD38AB}"/>
              </a:ext>
            </a:extLst>
          </p:cNvPr>
          <p:cNvSpPr txBox="1">
            <a:spLocks/>
          </p:cNvSpPr>
          <p:nvPr/>
        </p:nvSpPr>
        <p:spPr>
          <a:xfrm>
            <a:off x="4052087" y="3541367"/>
            <a:ext cx="2928673" cy="33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1998" b="1">
                <a:solidFill>
                  <a:srgbClr val="0B4C87"/>
                </a:solidFill>
                <a:latin typeface="Arial" panose="020B0604020202020204" pitchFamily="34" charset="0"/>
                <a:cs typeface="Arial" panose="020B0604020202020204" pitchFamily="34" charset="0"/>
              </a:rPr>
              <a:t>Marketing Mail</a:t>
            </a:r>
          </a:p>
        </p:txBody>
      </p:sp>
      <p:sp>
        <p:nvSpPr>
          <p:cNvPr id="22" name="Content Placeholder 5">
            <a:extLst>
              <a:ext uri="{FF2B5EF4-FFF2-40B4-BE49-F238E27FC236}">
                <a16:creationId xmlns:a16="http://schemas.microsoft.com/office/drawing/2014/main" id="{4F03BEB4-B6F9-4CD3-A5A9-A5BB88CFE418}"/>
              </a:ext>
            </a:extLst>
          </p:cNvPr>
          <p:cNvSpPr txBox="1">
            <a:spLocks/>
          </p:cNvSpPr>
          <p:nvPr/>
        </p:nvSpPr>
        <p:spPr>
          <a:xfrm>
            <a:off x="4052084" y="4879799"/>
            <a:ext cx="3608555" cy="892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1500" spc="-20">
                <a:solidFill>
                  <a:srgbClr val="0B4C87"/>
                </a:solidFill>
                <a:latin typeface="Arial" panose="020B0604020202020204" pitchFamily="34" charset="0"/>
                <a:cs typeface="Arial" panose="020B0604020202020204" pitchFamily="34" charset="0"/>
              </a:rPr>
              <a:t>Delivered 94.6% of Marketing Mail on time against the USPS service standard, an </a:t>
            </a:r>
            <a:r>
              <a:rPr lang="en-US" sz="1500" b="1" spc="-20">
                <a:solidFill>
                  <a:srgbClr val="0B4C87"/>
                </a:solidFill>
                <a:latin typeface="Arial" panose="020B0604020202020204" pitchFamily="34" charset="0"/>
                <a:cs typeface="Arial" panose="020B0604020202020204" pitchFamily="34" charset="0"/>
              </a:rPr>
              <a:t>improvement of 2.4 percentage points </a:t>
            </a:r>
            <a:r>
              <a:rPr lang="en-US" sz="1500" spc="-20">
                <a:solidFill>
                  <a:srgbClr val="0B4C87"/>
                </a:solidFill>
                <a:latin typeface="Arial" panose="020B0604020202020204" pitchFamily="34" charset="0"/>
                <a:cs typeface="Arial" panose="020B0604020202020204" pitchFamily="34" charset="0"/>
              </a:rPr>
              <a:t>from the second quarter.</a:t>
            </a:r>
          </a:p>
        </p:txBody>
      </p:sp>
      <p:sp>
        <p:nvSpPr>
          <p:cNvPr id="23" name="Content Placeholder 5">
            <a:extLst>
              <a:ext uri="{FF2B5EF4-FFF2-40B4-BE49-F238E27FC236}">
                <a16:creationId xmlns:a16="http://schemas.microsoft.com/office/drawing/2014/main" id="{71AA0649-EA4A-4357-87D0-9299055F5187}"/>
              </a:ext>
            </a:extLst>
          </p:cNvPr>
          <p:cNvSpPr txBox="1">
            <a:spLocks/>
          </p:cNvSpPr>
          <p:nvPr/>
        </p:nvSpPr>
        <p:spPr>
          <a:xfrm>
            <a:off x="4052086" y="3923312"/>
            <a:ext cx="2928673" cy="801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5996" b="1">
                <a:solidFill>
                  <a:srgbClr val="C00000"/>
                </a:solidFill>
                <a:latin typeface="Arial" panose="020B0604020202020204" pitchFamily="34" charset="0"/>
                <a:cs typeface="Arial" panose="020B0604020202020204" pitchFamily="34" charset="0"/>
              </a:rPr>
              <a:t>94.6%</a:t>
            </a:r>
          </a:p>
        </p:txBody>
      </p:sp>
      <p:sp>
        <p:nvSpPr>
          <p:cNvPr id="24" name="Content Placeholder 5">
            <a:extLst>
              <a:ext uri="{FF2B5EF4-FFF2-40B4-BE49-F238E27FC236}">
                <a16:creationId xmlns:a16="http://schemas.microsoft.com/office/drawing/2014/main" id="{374A67B3-1AFB-4096-948D-FA2CF2BD302C}"/>
              </a:ext>
            </a:extLst>
          </p:cNvPr>
          <p:cNvSpPr txBox="1">
            <a:spLocks/>
          </p:cNvSpPr>
          <p:nvPr/>
        </p:nvSpPr>
        <p:spPr>
          <a:xfrm>
            <a:off x="7859477" y="3541367"/>
            <a:ext cx="2928673" cy="33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1998" b="1">
                <a:solidFill>
                  <a:srgbClr val="0B4C87"/>
                </a:solidFill>
                <a:latin typeface="Arial" panose="020B0604020202020204" pitchFamily="34" charset="0"/>
                <a:cs typeface="Arial" panose="020B0604020202020204" pitchFamily="34" charset="0"/>
              </a:rPr>
              <a:t>Periodicals</a:t>
            </a:r>
          </a:p>
        </p:txBody>
      </p:sp>
      <p:sp>
        <p:nvSpPr>
          <p:cNvPr id="25" name="Content Placeholder 5">
            <a:extLst>
              <a:ext uri="{FF2B5EF4-FFF2-40B4-BE49-F238E27FC236}">
                <a16:creationId xmlns:a16="http://schemas.microsoft.com/office/drawing/2014/main" id="{63FE1F79-5F0C-477F-A564-4EEB865357DB}"/>
              </a:ext>
            </a:extLst>
          </p:cNvPr>
          <p:cNvSpPr txBox="1">
            <a:spLocks/>
          </p:cNvSpPr>
          <p:nvPr/>
        </p:nvSpPr>
        <p:spPr>
          <a:xfrm>
            <a:off x="7859474" y="4879799"/>
            <a:ext cx="3509565" cy="892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1500" spc="-20">
                <a:solidFill>
                  <a:srgbClr val="0B4C87"/>
                </a:solidFill>
                <a:latin typeface="Arial" panose="020B0604020202020204" pitchFamily="34" charset="0"/>
                <a:cs typeface="Arial" panose="020B0604020202020204" pitchFamily="34" charset="0"/>
              </a:rPr>
              <a:t>Delivered 86.7% of Periodicals on time against the USPS service standard, an </a:t>
            </a:r>
            <a:r>
              <a:rPr lang="en-US" sz="1500" b="1" spc="-20">
                <a:solidFill>
                  <a:srgbClr val="0B4C87"/>
                </a:solidFill>
                <a:latin typeface="Arial" panose="020B0604020202020204" pitchFamily="34" charset="0"/>
                <a:cs typeface="Arial" panose="020B0604020202020204" pitchFamily="34" charset="0"/>
              </a:rPr>
              <a:t>improvement of 5.2 percentage points </a:t>
            </a:r>
            <a:r>
              <a:rPr lang="en-US" sz="1500" spc="-20">
                <a:solidFill>
                  <a:srgbClr val="0B4C87"/>
                </a:solidFill>
                <a:latin typeface="Arial" panose="020B0604020202020204" pitchFamily="34" charset="0"/>
                <a:cs typeface="Arial" panose="020B0604020202020204" pitchFamily="34" charset="0"/>
              </a:rPr>
              <a:t>from the second quarter.</a:t>
            </a:r>
          </a:p>
        </p:txBody>
      </p:sp>
      <p:sp>
        <p:nvSpPr>
          <p:cNvPr id="33" name="Content Placeholder 5">
            <a:extLst>
              <a:ext uri="{FF2B5EF4-FFF2-40B4-BE49-F238E27FC236}">
                <a16:creationId xmlns:a16="http://schemas.microsoft.com/office/drawing/2014/main" id="{F77EAADD-C0F5-4496-B86B-763F44F9ED1C}"/>
              </a:ext>
            </a:extLst>
          </p:cNvPr>
          <p:cNvSpPr txBox="1">
            <a:spLocks/>
          </p:cNvSpPr>
          <p:nvPr/>
        </p:nvSpPr>
        <p:spPr>
          <a:xfrm>
            <a:off x="7859476" y="3923312"/>
            <a:ext cx="2928673" cy="801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spcBef>
                <a:spcPts val="500"/>
              </a:spcBef>
              <a:buClr>
                <a:prstClr val="white"/>
              </a:buClr>
              <a:buNone/>
              <a:defRPr/>
            </a:pPr>
            <a:r>
              <a:rPr lang="en-US" sz="5996" b="1">
                <a:solidFill>
                  <a:srgbClr val="C00000"/>
                </a:solidFill>
                <a:latin typeface="Arial" panose="020B0604020202020204" pitchFamily="34" charset="0"/>
                <a:cs typeface="Arial" panose="020B0604020202020204" pitchFamily="34" charset="0"/>
              </a:rPr>
              <a:t>86.7%</a:t>
            </a:r>
          </a:p>
        </p:txBody>
      </p:sp>
      <p:sp>
        <p:nvSpPr>
          <p:cNvPr id="34" name="Content Placeholder 5">
            <a:extLst>
              <a:ext uri="{FF2B5EF4-FFF2-40B4-BE49-F238E27FC236}">
                <a16:creationId xmlns:a16="http://schemas.microsoft.com/office/drawing/2014/main" id="{E15E7254-561E-4CD2-AC86-49B138B4B173}"/>
              </a:ext>
            </a:extLst>
          </p:cNvPr>
          <p:cNvSpPr txBox="1">
            <a:spLocks/>
          </p:cNvSpPr>
          <p:nvPr/>
        </p:nvSpPr>
        <p:spPr>
          <a:xfrm>
            <a:off x="278667" y="3004148"/>
            <a:ext cx="11425652" cy="3328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3852">
              <a:lnSpc>
                <a:spcPct val="70000"/>
              </a:lnSpc>
              <a:spcBef>
                <a:spcPts val="0"/>
              </a:spcBef>
              <a:buClr>
                <a:prstClr val="white"/>
              </a:buClr>
              <a:buNone/>
              <a:defRPr/>
            </a:pPr>
            <a:r>
              <a:rPr lang="en-US" sz="1798" b="1">
                <a:solidFill>
                  <a:srgbClr val="0B4C87"/>
                </a:solidFill>
                <a:latin typeface="Arial" panose="020B0604020202020204" pitchFamily="34" charset="0"/>
                <a:cs typeface="Arial" panose="020B0604020202020204" pitchFamily="34" charset="0"/>
              </a:rPr>
              <a:t>THIRD-QUARTER SERVICE PERFORMANCE FOR </a:t>
            </a:r>
            <a:r>
              <a:rPr lang="en-US" sz="1998" b="1" u="sng">
                <a:solidFill>
                  <a:srgbClr val="C00000"/>
                </a:solidFill>
                <a:latin typeface="Arial" panose="020B0604020202020204" pitchFamily="34" charset="0"/>
                <a:cs typeface="Arial" panose="020B0604020202020204" pitchFamily="34" charset="0"/>
              </a:rPr>
              <a:t>April 1</a:t>
            </a:r>
            <a:r>
              <a:rPr lang="en-US" sz="1998" b="1">
                <a:solidFill>
                  <a:srgbClr val="FF0000"/>
                </a:solidFill>
                <a:latin typeface="Arial" panose="020B0604020202020204" pitchFamily="34" charset="0"/>
                <a:cs typeface="Arial" panose="020B0604020202020204" pitchFamily="34" charset="0"/>
              </a:rPr>
              <a:t> </a:t>
            </a:r>
            <a:r>
              <a:rPr lang="en-US" sz="1798" b="1">
                <a:solidFill>
                  <a:srgbClr val="0B4C87"/>
                </a:solidFill>
                <a:latin typeface="Arial" panose="020B0604020202020204" pitchFamily="34" charset="0"/>
                <a:cs typeface="Arial" panose="020B0604020202020204" pitchFamily="34" charset="0"/>
              </a:rPr>
              <a:t>THROUGH</a:t>
            </a:r>
            <a:r>
              <a:rPr lang="en-US" sz="1798" b="1">
                <a:solidFill>
                  <a:srgbClr val="FF0000"/>
                </a:solidFill>
                <a:latin typeface="Arial" panose="020B0604020202020204" pitchFamily="34" charset="0"/>
                <a:cs typeface="Arial" panose="020B0604020202020204" pitchFamily="34" charset="0"/>
              </a:rPr>
              <a:t> </a:t>
            </a:r>
            <a:r>
              <a:rPr lang="en-US" sz="1998" b="1" u="sng">
                <a:solidFill>
                  <a:srgbClr val="C00000"/>
                </a:solidFill>
                <a:latin typeface="Arial" panose="020B0604020202020204" pitchFamily="34" charset="0"/>
                <a:cs typeface="Arial" panose="020B0604020202020204" pitchFamily="34" charset="0"/>
              </a:rPr>
              <a:t>June 30</a:t>
            </a:r>
            <a:r>
              <a:rPr lang="en-US" sz="1998" b="1">
                <a:solidFill>
                  <a:srgbClr val="C00000"/>
                </a:solidFill>
                <a:latin typeface="Arial" panose="020B0604020202020204" pitchFamily="34" charset="0"/>
                <a:cs typeface="Arial" panose="020B0604020202020204" pitchFamily="34" charset="0"/>
              </a:rPr>
              <a:t> </a:t>
            </a:r>
            <a:r>
              <a:rPr lang="en-US" sz="1798" b="1">
                <a:solidFill>
                  <a:srgbClr val="0B4C87"/>
                </a:solidFill>
                <a:latin typeface="Arial" panose="020B0604020202020204" pitchFamily="34" charset="0"/>
                <a:cs typeface="Arial" panose="020B0604020202020204" pitchFamily="34" charset="0"/>
              </a:rPr>
              <a:t>INCLUDED:</a:t>
            </a:r>
          </a:p>
        </p:txBody>
      </p:sp>
    </p:spTree>
    <p:extLst>
      <p:ext uri="{BB962C8B-B14F-4D97-AF65-F5344CB8AC3E}">
        <p14:creationId xmlns:p14="http://schemas.microsoft.com/office/powerpoint/2010/main" val="2484141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25478-12EF-4FB4-89CE-11CE10CF5710}"/>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itle 42">
            <a:extLst>
              <a:ext uri="{FF2B5EF4-FFF2-40B4-BE49-F238E27FC236}">
                <a16:creationId xmlns:a16="http://schemas.microsoft.com/office/drawing/2014/main" id="{8C7C5C17-5B1C-48CB-B08E-08CC1C4530CF}"/>
              </a:ext>
            </a:extLst>
          </p:cNvPr>
          <p:cNvSpPr txBox="1">
            <a:spLocks/>
          </p:cNvSpPr>
          <p:nvPr/>
        </p:nvSpPr>
        <p:spPr>
          <a:xfrm>
            <a:off x="274320" y="359169"/>
            <a:ext cx="11465923" cy="6771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Benefits from </a:t>
            </a:r>
            <a:r>
              <a:rPr lang="en-US" sz="3800" b="1">
                <a:solidFill>
                  <a:srgbClr val="004287"/>
                </a:solidFill>
                <a:latin typeface="Arial" panose="020B0604020202020204" pitchFamily="34" charset="0"/>
                <a:cs typeface="Arial" panose="020B0604020202020204" pitchFamily="34" charset="0"/>
              </a:rPr>
              <a:t>the DFA Plan </a:t>
            </a:r>
            <a:r>
              <a:rPr kumimoji="0" lang="en-US" sz="38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Will Lead to…</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33" name="Rectangle 32">
            <a:extLst>
              <a:ext uri="{FF2B5EF4-FFF2-40B4-BE49-F238E27FC236}">
                <a16:creationId xmlns:a16="http://schemas.microsoft.com/office/drawing/2014/main" id="{095E78CF-2CD5-436B-877A-F57217042FD9}"/>
              </a:ext>
            </a:extLst>
          </p:cNvPr>
          <p:cNvSpPr/>
          <p:nvPr/>
        </p:nvSpPr>
        <p:spPr>
          <a:xfrm>
            <a:off x="0" y="252543"/>
            <a:ext cx="274320" cy="96525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5A6D38A-7E51-46FC-8210-3AB6C4CF85D5}"/>
              </a:ext>
            </a:extLst>
          </p:cNvPr>
          <p:cNvGrpSpPr/>
          <p:nvPr/>
        </p:nvGrpSpPr>
        <p:grpSpPr>
          <a:xfrm>
            <a:off x="342919" y="1298845"/>
            <a:ext cx="10653440" cy="3990367"/>
            <a:chOff x="929305" y="1415148"/>
            <a:chExt cx="10653440" cy="3990367"/>
          </a:xfrm>
        </p:grpSpPr>
        <p:grpSp>
          <p:nvGrpSpPr>
            <p:cNvPr id="11" name="Group 10">
              <a:extLst>
                <a:ext uri="{FF2B5EF4-FFF2-40B4-BE49-F238E27FC236}">
                  <a16:creationId xmlns:a16="http://schemas.microsoft.com/office/drawing/2014/main" id="{9D9352C9-BFD3-42F5-AD60-CC85A28E311E}"/>
                </a:ext>
              </a:extLst>
            </p:cNvPr>
            <p:cNvGrpSpPr/>
            <p:nvPr/>
          </p:nvGrpSpPr>
          <p:grpSpPr>
            <a:xfrm>
              <a:off x="929305" y="1415148"/>
              <a:ext cx="10653440" cy="3884397"/>
              <a:chOff x="705021" y="1518660"/>
              <a:chExt cx="10653440" cy="3884397"/>
            </a:xfrm>
          </p:grpSpPr>
          <p:sp>
            <p:nvSpPr>
              <p:cNvPr id="141" name="TextBox 140">
                <a:extLst>
                  <a:ext uri="{FF2B5EF4-FFF2-40B4-BE49-F238E27FC236}">
                    <a16:creationId xmlns:a16="http://schemas.microsoft.com/office/drawing/2014/main" id="{39792FBA-073F-4671-B478-069EAEDFF7FB}"/>
                  </a:ext>
                </a:extLst>
              </p:cNvPr>
              <p:cNvSpPr txBox="1"/>
              <p:nvPr/>
            </p:nvSpPr>
            <p:spPr>
              <a:xfrm>
                <a:off x="859186" y="1518660"/>
                <a:ext cx="10499275" cy="3884397"/>
              </a:xfrm>
              <a:prstGeom prst="rect">
                <a:avLst/>
              </a:prstGeom>
              <a:noFill/>
            </p:spPr>
            <p:txBody>
              <a:bodyPr wrap="square">
                <a:spAutoFit/>
              </a:bodyPr>
              <a:lstStyle/>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Improved service performance</a:t>
                </a:r>
              </a:p>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Better facility conditions</a:t>
                </a:r>
              </a:p>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Improved employee morale and lower turnover, long-term </a:t>
                </a:r>
              </a:p>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Reduced transportation costs</a:t>
                </a:r>
              </a:p>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A smaller carbon footprint through fewer trips and electric vehicles</a:t>
                </a:r>
              </a:p>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Easier standardization and operations management through centralization</a:t>
                </a:r>
              </a:p>
              <a:p>
                <a:pPr marL="342797" marR="0" lvl="0" indent="-342797" algn="l" defTabSz="913578" rtl="0" eaLnBrk="1" fontAlgn="auto" latinLnBrk="0" hangingPunct="1">
                  <a:lnSpc>
                    <a:spcPct val="200000"/>
                  </a:lnSpc>
                  <a:spcBef>
                    <a:spcPts val="0"/>
                  </a:spcBef>
                  <a:spcAft>
                    <a:spcPts val="0"/>
                  </a:spcAft>
                  <a:buClr>
                    <a:srgbClr val="EBF1F6"/>
                  </a:buClr>
                  <a:buSzTx/>
                  <a:buFont typeface="Wingdings" panose="05000000000000000000" pitchFamily="2" charset="2"/>
                  <a:buChar char="§"/>
                  <a:tabLst/>
                  <a:defRPr/>
                </a:pPr>
                <a:r>
                  <a:rPr kumimoji="0" lang="en-US" sz="1800" b="1" i="0" u="none" strike="noStrike" kern="1200" cap="none" spc="0" normalizeH="0" baseline="0" noProof="0">
                    <a:ln>
                      <a:noFill/>
                    </a:ln>
                    <a:solidFill>
                      <a:srgbClr val="005A92"/>
                    </a:solidFill>
                    <a:effectLst/>
                    <a:uLnTx/>
                    <a:uFillTx/>
                    <a:latin typeface="Arial" panose="020B0604020202020204" pitchFamily="34" charset="0"/>
                    <a:ea typeface="+mn-ea"/>
                    <a:cs typeface="Arial" panose="020B0604020202020204" pitchFamily="34" charset="0"/>
                  </a:rPr>
                  <a:t>More local commerce opportunities through great delivery reach and higher yields</a:t>
                </a:r>
              </a:p>
            </p:txBody>
          </p:sp>
          <p:pic>
            <p:nvPicPr>
              <p:cNvPr id="48" name="Picture 47">
                <a:extLst>
                  <a:ext uri="{FF2B5EF4-FFF2-40B4-BE49-F238E27FC236}">
                    <a16:creationId xmlns:a16="http://schemas.microsoft.com/office/drawing/2014/main" id="{B5C51690-61D6-47A1-B4C9-F51DC5CF0854}"/>
                  </a:ext>
                </a:extLst>
              </p:cNvPr>
              <p:cNvPicPr>
                <a:picLocks noChangeAspect="1"/>
              </p:cNvPicPr>
              <p:nvPr/>
            </p:nvPicPr>
            <p:blipFill>
              <a:blip r:embed="rId3"/>
              <a:stretch>
                <a:fillRect/>
              </a:stretch>
            </p:blipFill>
            <p:spPr>
              <a:xfrm>
                <a:off x="705021" y="1701410"/>
                <a:ext cx="488364" cy="509369"/>
              </a:xfrm>
              <a:prstGeom prst="rect">
                <a:avLst/>
              </a:prstGeom>
            </p:spPr>
          </p:pic>
        </p:grpSp>
        <p:pic>
          <p:nvPicPr>
            <p:cNvPr id="55" name="Picture 54">
              <a:extLst>
                <a:ext uri="{FF2B5EF4-FFF2-40B4-BE49-F238E27FC236}">
                  <a16:creationId xmlns:a16="http://schemas.microsoft.com/office/drawing/2014/main" id="{313CA065-ACCE-4DCE-8516-124DCDD4465A}"/>
                </a:ext>
              </a:extLst>
            </p:cNvPr>
            <p:cNvPicPr>
              <a:picLocks noChangeAspect="1"/>
            </p:cNvPicPr>
            <p:nvPr/>
          </p:nvPicPr>
          <p:blipFill>
            <a:blip r:embed="rId3"/>
            <a:stretch>
              <a:fillRect/>
            </a:stretch>
          </p:blipFill>
          <p:spPr>
            <a:xfrm>
              <a:off x="929305" y="2147606"/>
              <a:ext cx="488364" cy="509369"/>
            </a:xfrm>
            <a:prstGeom prst="rect">
              <a:avLst/>
            </a:prstGeom>
          </p:spPr>
        </p:pic>
        <p:pic>
          <p:nvPicPr>
            <p:cNvPr id="56" name="Picture 55">
              <a:extLst>
                <a:ext uri="{FF2B5EF4-FFF2-40B4-BE49-F238E27FC236}">
                  <a16:creationId xmlns:a16="http://schemas.microsoft.com/office/drawing/2014/main" id="{CA5A3FE1-0F60-42DB-AF67-BDC203A18822}"/>
                </a:ext>
              </a:extLst>
            </p:cNvPr>
            <p:cNvPicPr>
              <a:picLocks noChangeAspect="1"/>
            </p:cNvPicPr>
            <p:nvPr/>
          </p:nvPicPr>
          <p:blipFill>
            <a:blip r:embed="rId3"/>
            <a:stretch>
              <a:fillRect/>
            </a:stretch>
          </p:blipFill>
          <p:spPr>
            <a:xfrm>
              <a:off x="929305" y="2697314"/>
              <a:ext cx="488364" cy="509369"/>
            </a:xfrm>
            <a:prstGeom prst="rect">
              <a:avLst/>
            </a:prstGeom>
          </p:spPr>
        </p:pic>
        <p:pic>
          <p:nvPicPr>
            <p:cNvPr id="57" name="Picture 56">
              <a:extLst>
                <a:ext uri="{FF2B5EF4-FFF2-40B4-BE49-F238E27FC236}">
                  <a16:creationId xmlns:a16="http://schemas.microsoft.com/office/drawing/2014/main" id="{CE9B6816-610F-49C7-BCB1-3E87CD1103F4}"/>
                </a:ext>
              </a:extLst>
            </p:cNvPr>
            <p:cNvPicPr>
              <a:picLocks noChangeAspect="1"/>
            </p:cNvPicPr>
            <p:nvPr/>
          </p:nvPicPr>
          <p:blipFill>
            <a:blip r:embed="rId3"/>
            <a:stretch>
              <a:fillRect/>
            </a:stretch>
          </p:blipFill>
          <p:spPr>
            <a:xfrm>
              <a:off x="929305" y="3247022"/>
              <a:ext cx="488364" cy="509369"/>
            </a:xfrm>
            <a:prstGeom prst="rect">
              <a:avLst/>
            </a:prstGeom>
          </p:spPr>
        </p:pic>
        <p:pic>
          <p:nvPicPr>
            <p:cNvPr id="58" name="Picture 57">
              <a:extLst>
                <a:ext uri="{FF2B5EF4-FFF2-40B4-BE49-F238E27FC236}">
                  <a16:creationId xmlns:a16="http://schemas.microsoft.com/office/drawing/2014/main" id="{51E9C3B4-4DFD-4277-9D7F-AED0745F22F0}"/>
                </a:ext>
              </a:extLst>
            </p:cNvPr>
            <p:cNvPicPr>
              <a:picLocks noChangeAspect="1"/>
            </p:cNvPicPr>
            <p:nvPr/>
          </p:nvPicPr>
          <p:blipFill>
            <a:blip r:embed="rId3"/>
            <a:stretch>
              <a:fillRect/>
            </a:stretch>
          </p:blipFill>
          <p:spPr>
            <a:xfrm>
              <a:off x="929305" y="3796730"/>
              <a:ext cx="488364" cy="509369"/>
            </a:xfrm>
            <a:prstGeom prst="rect">
              <a:avLst/>
            </a:prstGeom>
          </p:spPr>
        </p:pic>
        <p:pic>
          <p:nvPicPr>
            <p:cNvPr id="59" name="Picture 58">
              <a:extLst>
                <a:ext uri="{FF2B5EF4-FFF2-40B4-BE49-F238E27FC236}">
                  <a16:creationId xmlns:a16="http://schemas.microsoft.com/office/drawing/2014/main" id="{93CBE49D-9975-4739-8B8C-2BC20B5A8CCB}"/>
                </a:ext>
              </a:extLst>
            </p:cNvPr>
            <p:cNvPicPr>
              <a:picLocks noChangeAspect="1"/>
            </p:cNvPicPr>
            <p:nvPr/>
          </p:nvPicPr>
          <p:blipFill>
            <a:blip r:embed="rId3"/>
            <a:stretch>
              <a:fillRect/>
            </a:stretch>
          </p:blipFill>
          <p:spPr>
            <a:xfrm>
              <a:off x="929305" y="4346438"/>
              <a:ext cx="488364" cy="509369"/>
            </a:xfrm>
            <a:prstGeom prst="rect">
              <a:avLst/>
            </a:prstGeom>
          </p:spPr>
        </p:pic>
        <p:pic>
          <p:nvPicPr>
            <p:cNvPr id="60" name="Picture 59">
              <a:extLst>
                <a:ext uri="{FF2B5EF4-FFF2-40B4-BE49-F238E27FC236}">
                  <a16:creationId xmlns:a16="http://schemas.microsoft.com/office/drawing/2014/main" id="{049FD5CB-56E4-47F4-989B-FA554727CBEB}"/>
                </a:ext>
              </a:extLst>
            </p:cNvPr>
            <p:cNvPicPr>
              <a:picLocks noChangeAspect="1"/>
            </p:cNvPicPr>
            <p:nvPr/>
          </p:nvPicPr>
          <p:blipFill>
            <a:blip r:embed="rId3"/>
            <a:stretch>
              <a:fillRect/>
            </a:stretch>
          </p:blipFill>
          <p:spPr>
            <a:xfrm>
              <a:off x="929305" y="4896146"/>
              <a:ext cx="488364" cy="509369"/>
            </a:xfrm>
            <a:prstGeom prst="rect">
              <a:avLst/>
            </a:prstGeom>
          </p:spPr>
        </p:pic>
      </p:grpSp>
      <p:pic>
        <p:nvPicPr>
          <p:cNvPr id="18" name="Picture 17" descr="A picture containing text&#10;&#10;Description automatically generated">
            <a:extLst>
              <a:ext uri="{FF2B5EF4-FFF2-40B4-BE49-F238E27FC236}">
                <a16:creationId xmlns:a16="http://schemas.microsoft.com/office/drawing/2014/main" id="{59F33DF7-A032-4473-8671-020C411245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65" r="44707" b="12487"/>
          <a:stretch/>
        </p:blipFill>
        <p:spPr>
          <a:xfrm>
            <a:off x="8882610" y="1267221"/>
            <a:ext cx="2477569" cy="2496956"/>
          </a:xfrm>
          <a:prstGeom prst="rect">
            <a:avLst/>
          </a:prstGeom>
          <a:ln>
            <a:solidFill>
              <a:srgbClr val="004287"/>
            </a:solidFill>
          </a:ln>
        </p:spPr>
      </p:pic>
    </p:spTree>
    <p:extLst>
      <p:ext uri="{BB962C8B-B14F-4D97-AF65-F5344CB8AC3E}">
        <p14:creationId xmlns:p14="http://schemas.microsoft.com/office/powerpoint/2010/main" val="3490337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366355-87FF-4FA5-AD3E-78E6D477E852}"/>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25">
            <a:extLst>
              <a:ext uri="{FF2B5EF4-FFF2-40B4-BE49-F238E27FC236}">
                <a16:creationId xmlns:a16="http://schemas.microsoft.com/office/drawing/2014/main" id="{AD5D7F36-2F63-44BB-A0B6-FF707E184A48}"/>
              </a:ext>
            </a:extLst>
          </p:cNvPr>
          <p:cNvSpPr txBox="1">
            <a:spLocks/>
          </p:cNvSpPr>
          <p:nvPr/>
        </p:nvSpPr>
        <p:spPr>
          <a:xfrm>
            <a:off x="3185160" y="1428126"/>
            <a:ext cx="5821680" cy="17477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7200" b="1">
                <a:solidFill>
                  <a:srgbClr val="004287"/>
                </a:solidFill>
                <a:latin typeface="Arial" panose="020B0604020202020204" pitchFamily="34" charset="0"/>
                <a:cs typeface="Arial" panose="020B0604020202020204" pitchFamily="34" charset="0"/>
              </a:rPr>
              <a:t>Our path </a:t>
            </a:r>
            <a:r>
              <a:rPr lang="en-US" sz="8100" b="1">
                <a:solidFill>
                  <a:srgbClr val="C00000"/>
                </a:solidFill>
                <a:latin typeface="Arial" panose="020B0604020202020204" pitchFamily="34" charset="0"/>
                <a:cs typeface="Arial" panose="020B0604020202020204" pitchFamily="34" charset="0"/>
              </a:rPr>
              <a:t>forward</a:t>
            </a:r>
            <a:endParaRPr kumimoji="0" lang="en-US" sz="81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sp>
        <p:nvSpPr>
          <p:cNvPr id="18" name="Content Placeholder 5">
            <a:extLst>
              <a:ext uri="{FF2B5EF4-FFF2-40B4-BE49-F238E27FC236}">
                <a16:creationId xmlns:a16="http://schemas.microsoft.com/office/drawing/2014/main" id="{39453397-8181-4736-95B3-CCEA2846DDD3}"/>
              </a:ext>
            </a:extLst>
          </p:cNvPr>
          <p:cNvSpPr txBox="1">
            <a:spLocks/>
          </p:cNvSpPr>
          <p:nvPr/>
        </p:nvSpPr>
        <p:spPr>
          <a:xfrm>
            <a:off x="3230208" y="3687860"/>
            <a:ext cx="5731584" cy="89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500"/>
              </a:spcBef>
              <a:buClr>
                <a:prstClr val="white"/>
              </a:buClr>
              <a:buNone/>
              <a:defRPr/>
            </a:pPr>
            <a:r>
              <a:rPr lang="en-US" sz="2000">
                <a:solidFill>
                  <a:srgbClr val="004B87"/>
                </a:solidFill>
                <a:latin typeface="Arial" panose="020B0604020202020204" pitchFamily="34" charset="0"/>
                <a:cs typeface="Arial" panose="020B0604020202020204" pitchFamily="34" charset="0"/>
              </a:rPr>
              <a:t>Our Plan provides an important path forward for an organization in crisis—and positions us to successfully meet the evolving mailing and shipping needs of the nation.</a:t>
            </a:r>
            <a:endParaRPr kumimoji="0" lang="en-US" sz="2000" b="0" i="0" u="none" strike="noStrike" kern="1200" cap="none" spc="0" normalizeH="0" baseline="0" noProof="0">
              <a:ln>
                <a:noFill/>
              </a:ln>
              <a:solidFill>
                <a:srgbClr val="004B87"/>
              </a:solidFill>
              <a:effectLst/>
              <a:uLnTx/>
              <a:uFillTx/>
              <a:latin typeface="Arial" panose="020B0604020202020204" pitchFamily="34" charset="0"/>
              <a:cs typeface="Arial" panose="020B0604020202020204" pitchFamily="34" charset="0"/>
            </a:endParaRPr>
          </a:p>
        </p:txBody>
      </p:sp>
      <p:sp>
        <p:nvSpPr>
          <p:cNvPr id="19" name="Arrow: Right 18">
            <a:extLst>
              <a:ext uri="{FF2B5EF4-FFF2-40B4-BE49-F238E27FC236}">
                <a16:creationId xmlns:a16="http://schemas.microsoft.com/office/drawing/2014/main" id="{B7859ACD-731F-4838-B674-1BCE7317602F}"/>
              </a:ext>
            </a:extLst>
          </p:cNvPr>
          <p:cNvSpPr/>
          <p:nvPr/>
        </p:nvSpPr>
        <p:spPr>
          <a:xfrm>
            <a:off x="3946358" y="3083648"/>
            <a:ext cx="4299284" cy="445168"/>
          </a:xfrm>
          <a:prstGeom prst="rightArrow">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238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10B652E7-D37D-45E9-A24D-0730BB438C29}"/>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F373A6-4B6E-4D79-B4D1-86C6321ADA3C}"/>
              </a:ext>
            </a:extLst>
          </p:cNvPr>
          <p:cNvSpPr/>
          <p:nvPr/>
        </p:nvSpPr>
        <p:spPr>
          <a:xfrm>
            <a:off x="444588" y="2673538"/>
            <a:ext cx="577366" cy="134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6" name="Title 25">
            <a:extLst>
              <a:ext uri="{FF2B5EF4-FFF2-40B4-BE49-F238E27FC236}">
                <a16:creationId xmlns:a16="http://schemas.microsoft.com/office/drawing/2014/main" id="{2462DC94-1B3F-466A-8CCF-45315684876A}"/>
              </a:ext>
            </a:extLst>
          </p:cNvPr>
          <p:cNvSpPr txBox="1">
            <a:spLocks/>
          </p:cNvSpPr>
          <p:nvPr/>
        </p:nvSpPr>
        <p:spPr>
          <a:xfrm>
            <a:off x="330319" y="1078548"/>
            <a:ext cx="5923007" cy="1528728"/>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lnSpc>
                <a:spcPct val="70000"/>
              </a:lnSpc>
              <a:spcBef>
                <a:spcPts val="0"/>
              </a:spcBef>
              <a:defRPr/>
            </a:pPr>
            <a:r>
              <a:rPr lang="en-US" sz="6598" b="1" spc="600">
                <a:solidFill>
                  <a:srgbClr val="004287"/>
                </a:solidFill>
                <a:latin typeface="Arial" panose="020B0604020202020204" pitchFamily="34" charset="0"/>
                <a:cs typeface="Arial" panose="020B0604020202020204" pitchFamily="34" charset="0"/>
              </a:rPr>
              <a:t>by the numbers</a:t>
            </a:r>
            <a:endParaRPr lang="en-US" sz="3599" b="1">
              <a:solidFill>
                <a:srgbClr val="004287"/>
              </a:solidFill>
              <a:latin typeface="Arial" panose="020B0604020202020204" pitchFamily="34" charset="0"/>
              <a:cs typeface="Arial" panose="020B0604020202020204" pitchFamily="34" charset="0"/>
            </a:endParaRPr>
          </a:p>
        </p:txBody>
      </p:sp>
      <p:sp>
        <p:nvSpPr>
          <p:cNvPr id="30" name="Title 25">
            <a:extLst>
              <a:ext uri="{FF2B5EF4-FFF2-40B4-BE49-F238E27FC236}">
                <a16:creationId xmlns:a16="http://schemas.microsoft.com/office/drawing/2014/main" id="{7006C74B-2796-410E-8DF8-A18D70EF56B9}"/>
              </a:ext>
            </a:extLst>
          </p:cNvPr>
          <p:cNvSpPr txBox="1">
            <a:spLocks/>
          </p:cNvSpPr>
          <p:nvPr/>
        </p:nvSpPr>
        <p:spPr>
          <a:xfrm>
            <a:off x="330319" y="394869"/>
            <a:ext cx="6591111" cy="488251"/>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126">
              <a:lnSpc>
                <a:spcPct val="70000"/>
              </a:lnSpc>
              <a:spcBef>
                <a:spcPts val="0"/>
              </a:spcBef>
              <a:spcAft>
                <a:spcPts val="2400"/>
              </a:spcAft>
              <a:defRPr/>
            </a:pPr>
            <a:r>
              <a:rPr lang="en-US" sz="3600" b="1">
                <a:solidFill>
                  <a:srgbClr val="C00000"/>
                </a:solidFill>
                <a:latin typeface="Arial" panose="020B0604020202020204" pitchFamily="34" charset="0"/>
                <a:cs typeface="Arial" panose="020B0604020202020204" pitchFamily="34" charset="0"/>
              </a:rPr>
              <a:t>COVID Test Kits Program</a:t>
            </a:r>
            <a:endParaRPr lang="en-US" sz="3600" b="1">
              <a:solidFill>
                <a:srgbClr val="004287"/>
              </a:solidFill>
              <a:latin typeface="Arial" panose="020B0604020202020204" pitchFamily="34" charset="0"/>
              <a:cs typeface="Arial" panose="020B0604020202020204" pitchFamily="34" charset="0"/>
            </a:endParaRPr>
          </a:p>
        </p:txBody>
      </p:sp>
      <p:sp>
        <p:nvSpPr>
          <p:cNvPr id="22" name="Title 25">
            <a:extLst>
              <a:ext uri="{FF2B5EF4-FFF2-40B4-BE49-F238E27FC236}">
                <a16:creationId xmlns:a16="http://schemas.microsoft.com/office/drawing/2014/main" id="{137202F8-EFBB-4322-8778-6B8452521650}"/>
              </a:ext>
            </a:extLst>
          </p:cNvPr>
          <p:cNvSpPr txBox="1">
            <a:spLocks/>
          </p:cNvSpPr>
          <p:nvPr/>
        </p:nvSpPr>
        <p:spPr>
          <a:xfrm>
            <a:off x="24496" y="3089026"/>
            <a:ext cx="2718856" cy="855595"/>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spcBef>
                <a:spcPts val="0"/>
              </a:spcBef>
              <a:spcAft>
                <a:spcPts val="2399"/>
              </a:spcAft>
              <a:defRPr/>
            </a:pPr>
            <a:r>
              <a:rPr lang="en-US" sz="6200" b="1" spc="-300">
                <a:solidFill>
                  <a:srgbClr val="C00000"/>
                </a:solidFill>
                <a:latin typeface="Arial" panose="020B0604020202020204" pitchFamily="34" charset="0"/>
                <a:cs typeface="Arial" panose="020B0604020202020204" pitchFamily="34" charset="0"/>
              </a:rPr>
              <a:t>600</a:t>
            </a:r>
            <a:r>
              <a:rPr lang="en-US" sz="6600" b="1" spc="-300" baseline="30000">
                <a:solidFill>
                  <a:srgbClr val="C00000"/>
                </a:solidFill>
                <a:latin typeface="Arial" panose="020B0604020202020204" pitchFamily="34" charset="0"/>
                <a:cs typeface="Arial" panose="020B0604020202020204" pitchFamily="34" charset="0"/>
              </a:rPr>
              <a:t>+</a:t>
            </a:r>
            <a:r>
              <a:rPr lang="en-US" sz="6200" b="1" spc="-500">
                <a:solidFill>
                  <a:srgbClr val="C00000"/>
                </a:solidFill>
                <a:latin typeface="Arial" panose="020B0604020202020204" pitchFamily="34" charset="0"/>
                <a:cs typeface="Arial" panose="020B0604020202020204" pitchFamily="34" charset="0"/>
              </a:rPr>
              <a:t> </a:t>
            </a:r>
            <a:r>
              <a:rPr lang="en-US" sz="6200" b="1">
                <a:solidFill>
                  <a:srgbClr val="C00000"/>
                </a:solidFill>
                <a:latin typeface="Arial" panose="020B0604020202020204" pitchFamily="34" charset="0"/>
                <a:cs typeface="Arial" panose="020B0604020202020204" pitchFamily="34" charset="0"/>
              </a:rPr>
              <a:t>M</a:t>
            </a:r>
            <a:endParaRPr lang="en-US" sz="6200" b="1">
              <a:solidFill>
                <a:srgbClr val="004287"/>
              </a:solidFill>
              <a:latin typeface="Arial" panose="020B0604020202020204" pitchFamily="34" charset="0"/>
              <a:cs typeface="Arial" panose="020B0604020202020204" pitchFamily="34" charset="0"/>
            </a:endParaRPr>
          </a:p>
        </p:txBody>
      </p:sp>
      <p:sp>
        <p:nvSpPr>
          <p:cNvPr id="23" name="Title 25">
            <a:extLst>
              <a:ext uri="{FF2B5EF4-FFF2-40B4-BE49-F238E27FC236}">
                <a16:creationId xmlns:a16="http://schemas.microsoft.com/office/drawing/2014/main" id="{2AC703F9-E049-45F6-8B0D-EC63D2DFC8CE}"/>
              </a:ext>
            </a:extLst>
          </p:cNvPr>
          <p:cNvSpPr txBox="1">
            <a:spLocks/>
          </p:cNvSpPr>
          <p:nvPr/>
        </p:nvSpPr>
        <p:spPr>
          <a:xfrm>
            <a:off x="270560" y="5248455"/>
            <a:ext cx="2429867" cy="855595"/>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spcBef>
                <a:spcPts val="0"/>
              </a:spcBef>
              <a:spcAft>
                <a:spcPts val="2399"/>
              </a:spcAft>
              <a:defRPr/>
            </a:pPr>
            <a:r>
              <a:rPr lang="en-US" sz="6200" b="1">
                <a:solidFill>
                  <a:srgbClr val="C00000"/>
                </a:solidFill>
                <a:latin typeface="Arial" panose="020B0604020202020204" pitchFamily="34" charset="0"/>
                <a:cs typeface="Arial" panose="020B0604020202020204" pitchFamily="34" charset="0"/>
              </a:rPr>
              <a:t>  1.2</a:t>
            </a:r>
            <a:endParaRPr lang="en-US" sz="6200" b="1">
              <a:solidFill>
                <a:srgbClr val="004287"/>
              </a:solidFill>
              <a:latin typeface="Arial" panose="020B0604020202020204" pitchFamily="34" charset="0"/>
              <a:cs typeface="Arial" panose="020B0604020202020204" pitchFamily="34" charset="0"/>
            </a:endParaRPr>
          </a:p>
        </p:txBody>
      </p:sp>
      <p:sp>
        <p:nvSpPr>
          <p:cNvPr id="24" name="Title 25">
            <a:extLst>
              <a:ext uri="{FF2B5EF4-FFF2-40B4-BE49-F238E27FC236}">
                <a16:creationId xmlns:a16="http://schemas.microsoft.com/office/drawing/2014/main" id="{1878353C-DB2F-482C-B264-0C6BFA5219A0}"/>
              </a:ext>
            </a:extLst>
          </p:cNvPr>
          <p:cNvSpPr txBox="1">
            <a:spLocks/>
          </p:cNvSpPr>
          <p:nvPr/>
        </p:nvSpPr>
        <p:spPr>
          <a:xfrm>
            <a:off x="-129390" y="4196374"/>
            <a:ext cx="2829817" cy="855595"/>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80000"/>
              </a:lnSpc>
              <a:spcBef>
                <a:spcPts val="0"/>
              </a:spcBef>
              <a:spcAft>
                <a:spcPts val="2399"/>
              </a:spcAft>
              <a:defRPr/>
            </a:pPr>
            <a:r>
              <a:rPr lang="en-US" sz="6200" b="1" spc="-300">
                <a:solidFill>
                  <a:srgbClr val="C00000"/>
                </a:solidFill>
                <a:latin typeface="Arial" panose="020B0604020202020204" pitchFamily="34" charset="0"/>
                <a:cs typeface="Arial" panose="020B0604020202020204" pitchFamily="34" charset="0"/>
              </a:rPr>
              <a:t>  150</a:t>
            </a:r>
            <a:r>
              <a:rPr lang="en-US" sz="6000" b="1" spc="-300" baseline="30000">
                <a:solidFill>
                  <a:srgbClr val="C00000"/>
                </a:solidFill>
                <a:latin typeface="Arial" panose="020B0604020202020204" pitchFamily="34" charset="0"/>
                <a:cs typeface="Arial" panose="020B0604020202020204" pitchFamily="34" charset="0"/>
              </a:rPr>
              <a:t>+</a:t>
            </a:r>
            <a:r>
              <a:rPr lang="en-US" sz="6200" b="1" spc="-500">
                <a:solidFill>
                  <a:srgbClr val="C00000"/>
                </a:solidFill>
                <a:latin typeface="Arial" panose="020B0604020202020204" pitchFamily="34" charset="0"/>
                <a:cs typeface="Arial" panose="020B0604020202020204" pitchFamily="34" charset="0"/>
              </a:rPr>
              <a:t> </a:t>
            </a:r>
            <a:r>
              <a:rPr lang="en-US" sz="6200" b="1">
                <a:solidFill>
                  <a:srgbClr val="C00000"/>
                </a:solidFill>
                <a:latin typeface="Arial" panose="020B0604020202020204" pitchFamily="34" charset="0"/>
                <a:cs typeface="Arial" panose="020B0604020202020204" pitchFamily="34" charset="0"/>
              </a:rPr>
              <a:t>M</a:t>
            </a:r>
            <a:endParaRPr lang="en-US" sz="6200" b="1">
              <a:solidFill>
                <a:srgbClr val="004287"/>
              </a:solidFill>
              <a:latin typeface="Arial" panose="020B0604020202020204" pitchFamily="34" charset="0"/>
              <a:cs typeface="Arial" panose="020B0604020202020204" pitchFamily="34" charset="0"/>
            </a:endParaRPr>
          </a:p>
        </p:txBody>
      </p:sp>
      <p:sp>
        <p:nvSpPr>
          <p:cNvPr id="25" name="Title 25">
            <a:extLst>
              <a:ext uri="{FF2B5EF4-FFF2-40B4-BE49-F238E27FC236}">
                <a16:creationId xmlns:a16="http://schemas.microsoft.com/office/drawing/2014/main" id="{454AE1FF-86C2-4262-A6AA-C2779D263B18}"/>
              </a:ext>
            </a:extLst>
          </p:cNvPr>
          <p:cNvSpPr txBox="1">
            <a:spLocks/>
          </p:cNvSpPr>
          <p:nvPr/>
        </p:nvSpPr>
        <p:spPr>
          <a:xfrm>
            <a:off x="2808664" y="5239327"/>
            <a:ext cx="2814353" cy="700360"/>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80000"/>
              </a:lnSpc>
              <a:spcBef>
                <a:spcPts val="0"/>
              </a:spcBef>
              <a:defRPr/>
            </a:pPr>
            <a:r>
              <a:rPr lang="en-US" sz="1839" b="1">
                <a:solidFill>
                  <a:srgbClr val="004287"/>
                </a:solidFill>
                <a:latin typeface="Arial" panose="020B0604020202020204" pitchFamily="34" charset="0"/>
                <a:cs typeface="Arial" panose="020B0604020202020204" pitchFamily="34" charset="0"/>
              </a:rPr>
              <a:t>Average days to deliver </a:t>
            </a:r>
            <a:endParaRPr lang="en-US" sz="1550" b="1">
              <a:solidFill>
                <a:srgbClr val="004287"/>
              </a:solidFill>
              <a:latin typeface="Arial" panose="020B0604020202020204" pitchFamily="34" charset="0"/>
              <a:cs typeface="Arial" panose="020B0604020202020204" pitchFamily="34" charset="0"/>
            </a:endParaRPr>
          </a:p>
          <a:p>
            <a:pPr algn="just">
              <a:lnSpc>
                <a:spcPct val="80000"/>
              </a:lnSpc>
              <a:spcBef>
                <a:spcPts val="0"/>
              </a:spcBef>
              <a:defRPr/>
            </a:pPr>
            <a:r>
              <a:rPr lang="en-US" sz="1550">
                <a:solidFill>
                  <a:srgbClr val="004287"/>
                </a:solidFill>
                <a:latin typeface="Arial" panose="020B0604020202020204" pitchFamily="34" charset="0"/>
                <a:cs typeface="Arial" panose="020B0604020202020204" pitchFamily="34" charset="0"/>
              </a:rPr>
              <a:t>a test kit package from shipment to delivery</a:t>
            </a:r>
          </a:p>
        </p:txBody>
      </p:sp>
      <p:sp>
        <p:nvSpPr>
          <p:cNvPr id="27" name="Title 25">
            <a:extLst>
              <a:ext uri="{FF2B5EF4-FFF2-40B4-BE49-F238E27FC236}">
                <a16:creationId xmlns:a16="http://schemas.microsoft.com/office/drawing/2014/main" id="{3BA6EA34-D633-421E-B648-FEE0637F64DB}"/>
              </a:ext>
            </a:extLst>
          </p:cNvPr>
          <p:cNvSpPr txBox="1">
            <a:spLocks/>
          </p:cNvSpPr>
          <p:nvPr/>
        </p:nvSpPr>
        <p:spPr>
          <a:xfrm>
            <a:off x="2858535" y="3035907"/>
            <a:ext cx="2816525" cy="926768"/>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80000"/>
              </a:lnSpc>
              <a:spcBef>
                <a:spcPts val="0"/>
              </a:spcBef>
              <a:defRPr/>
            </a:pPr>
            <a:r>
              <a:rPr lang="en-US" sz="1839" b="1">
                <a:solidFill>
                  <a:srgbClr val="004287"/>
                </a:solidFill>
                <a:latin typeface="Arial" panose="020B0604020202020204" pitchFamily="34" charset="0"/>
                <a:cs typeface="Arial" panose="020B0604020202020204" pitchFamily="34" charset="0"/>
              </a:rPr>
              <a:t>Test kits packaged and shipped</a:t>
            </a:r>
          </a:p>
          <a:p>
            <a:pPr algn="just">
              <a:lnSpc>
                <a:spcPct val="80000"/>
              </a:lnSpc>
              <a:spcBef>
                <a:spcPts val="0"/>
              </a:spcBef>
              <a:defRPr/>
            </a:pPr>
            <a:r>
              <a:rPr lang="en-US" sz="1550">
                <a:solidFill>
                  <a:srgbClr val="004287"/>
                </a:solidFill>
                <a:latin typeface="Arial" panose="020B0604020202020204" pitchFamily="34" charset="0"/>
                <a:cs typeface="Arial" panose="020B0604020202020204" pitchFamily="34" charset="0"/>
              </a:rPr>
              <a:t>to 70 M American households across the country</a:t>
            </a:r>
            <a:endParaRPr lang="en-US" sz="1999">
              <a:solidFill>
                <a:srgbClr val="004287"/>
              </a:solidFill>
              <a:latin typeface="Arial" panose="020B0604020202020204" pitchFamily="34" charset="0"/>
              <a:cs typeface="Arial" panose="020B0604020202020204" pitchFamily="34" charset="0"/>
            </a:endParaRPr>
          </a:p>
        </p:txBody>
      </p:sp>
      <p:sp>
        <p:nvSpPr>
          <p:cNvPr id="28" name="Title 25">
            <a:extLst>
              <a:ext uri="{FF2B5EF4-FFF2-40B4-BE49-F238E27FC236}">
                <a16:creationId xmlns:a16="http://schemas.microsoft.com/office/drawing/2014/main" id="{7CDCF5E0-C2DC-4EAF-9A6C-D35582FE0A7C}"/>
              </a:ext>
            </a:extLst>
          </p:cNvPr>
          <p:cNvSpPr txBox="1">
            <a:spLocks/>
          </p:cNvSpPr>
          <p:nvPr/>
        </p:nvSpPr>
        <p:spPr>
          <a:xfrm>
            <a:off x="2858535" y="4176417"/>
            <a:ext cx="2828651" cy="891182"/>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80000"/>
              </a:lnSpc>
              <a:spcBef>
                <a:spcPts val="0"/>
              </a:spcBef>
              <a:defRPr/>
            </a:pPr>
            <a:r>
              <a:rPr lang="en-US" sz="1839" b="1">
                <a:solidFill>
                  <a:srgbClr val="004287"/>
                </a:solidFill>
                <a:latin typeface="Arial" panose="020B0604020202020204" pitchFamily="34" charset="0"/>
                <a:cs typeface="Arial" panose="020B0604020202020204" pitchFamily="34" charset="0"/>
              </a:rPr>
              <a:t>Orders delivered</a:t>
            </a:r>
          </a:p>
          <a:p>
            <a:pPr algn="just">
              <a:lnSpc>
                <a:spcPct val="80000"/>
              </a:lnSpc>
              <a:spcBef>
                <a:spcPts val="0"/>
              </a:spcBef>
              <a:defRPr/>
            </a:pPr>
            <a:r>
              <a:rPr lang="en-US" sz="1550" spc="-30">
                <a:solidFill>
                  <a:srgbClr val="004287"/>
                </a:solidFill>
                <a:latin typeface="Arial" panose="020B0604020202020204" pitchFamily="34" charset="0"/>
                <a:cs typeface="Arial" panose="020B0604020202020204" pitchFamily="34" charset="0"/>
              </a:rPr>
              <a:t>to households across all states, Tribes, and territories – 4 test kits per order</a:t>
            </a:r>
            <a:endParaRPr lang="en-US" sz="1999" spc="-30">
              <a:solidFill>
                <a:srgbClr val="004287"/>
              </a:solidFill>
              <a:latin typeface="Arial" panose="020B0604020202020204" pitchFamily="34" charset="0"/>
              <a:cs typeface="Arial" panose="020B0604020202020204" pitchFamily="34" charset="0"/>
            </a:endParaRPr>
          </a:p>
        </p:txBody>
      </p:sp>
      <p:sp>
        <p:nvSpPr>
          <p:cNvPr id="39" name="Title 25">
            <a:extLst>
              <a:ext uri="{FF2B5EF4-FFF2-40B4-BE49-F238E27FC236}">
                <a16:creationId xmlns:a16="http://schemas.microsoft.com/office/drawing/2014/main" id="{ED375755-8EE6-42C6-A4B1-6808B6610890}"/>
              </a:ext>
            </a:extLst>
          </p:cNvPr>
          <p:cNvSpPr txBox="1">
            <a:spLocks/>
          </p:cNvSpPr>
          <p:nvPr/>
        </p:nvSpPr>
        <p:spPr>
          <a:xfrm>
            <a:off x="6177795" y="1141866"/>
            <a:ext cx="5740400" cy="1200304"/>
          </a:xfrm>
          <a:prstGeom prst="rect">
            <a:avLst/>
          </a:prstGeom>
          <a:noFill/>
          <a:ln>
            <a:noFill/>
            <a:prstDash/>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Bef>
                <a:spcPts val="0"/>
              </a:spcBef>
              <a:spcAft>
                <a:spcPts val="2399"/>
              </a:spcAft>
              <a:defRPr/>
            </a:pPr>
            <a:r>
              <a:rPr lang="en-US" sz="3000">
                <a:solidFill>
                  <a:srgbClr val="004287"/>
                </a:solidFill>
                <a:latin typeface="Arial" panose="020B0604020202020204" pitchFamily="34" charset="0"/>
                <a:cs typeface="Arial" panose="020B0604020202020204" pitchFamily="34" charset="0"/>
              </a:rPr>
              <a:t>Objective: Package, ship, and deliver millions of free rapid COVID test kits to households</a:t>
            </a:r>
          </a:p>
        </p:txBody>
      </p:sp>
      <p:pic>
        <p:nvPicPr>
          <p:cNvPr id="41" name="Picture 40">
            <a:extLst>
              <a:ext uri="{FF2B5EF4-FFF2-40B4-BE49-F238E27FC236}">
                <a16:creationId xmlns:a16="http://schemas.microsoft.com/office/drawing/2014/main" id="{477225F3-613F-4A4C-8B7B-09884E204F0E}"/>
              </a:ext>
            </a:extLst>
          </p:cNvPr>
          <p:cNvPicPr>
            <a:picLocks noChangeAspect="1"/>
          </p:cNvPicPr>
          <p:nvPr/>
        </p:nvPicPr>
        <p:blipFill>
          <a:blip r:embed="rId3"/>
          <a:stretch>
            <a:fillRect/>
          </a:stretch>
        </p:blipFill>
        <p:spPr>
          <a:xfrm>
            <a:off x="6211002" y="2401761"/>
            <a:ext cx="5653008" cy="3125586"/>
          </a:xfrm>
          <a:prstGeom prst="rect">
            <a:avLst/>
          </a:prstGeom>
          <a:ln>
            <a:solidFill>
              <a:srgbClr val="0B4C87"/>
            </a:solidFill>
          </a:ln>
        </p:spPr>
      </p:pic>
      <p:sp>
        <p:nvSpPr>
          <p:cNvPr id="42" name="Oval 41">
            <a:extLst>
              <a:ext uri="{FF2B5EF4-FFF2-40B4-BE49-F238E27FC236}">
                <a16:creationId xmlns:a16="http://schemas.microsoft.com/office/drawing/2014/main" id="{52E9CBDA-F9CA-435A-8D40-876FB1B9F282}"/>
              </a:ext>
            </a:extLst>
          </p:cNvPr>
          <p:cNvSpPr/>
          <p:nvPr/>
        </p:nvSpPr>
        <p:spPr>
          <a:xfrm>
            <a:off x="9016970" y="5724677"/>
            <a:ext cx="109728" cy="10972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3" name="Group 42">
            <a:extLst>
              <a:ext uri="{FF2B5EF4-FFF2-40B4-BE49-F238E27FC236}">
                <a16:creationId xmlns:a16="http://schemas.microsoft.com/office/drawing/2014/main" id="{CA695FB9-CACB-4882-8D1C-0DE5A22653C4}"/>
              </a:ext>
            </a:extLst>
          </p:cNvPr>
          <p:cNvGrpSpPr/>
          <p:nvPr/>
        </p:nvGrpSpPr>
        <p:grpSpPr>
          <a:xfrm>
            <a:off x="6209569" y="5640668"/>
            <a:ext cx="3878721" cy="246221"/>
            <a:chOff x="6931352" y="6483598"/>
            <a:chExt cx="3878721" cy="246221"/>
          </a:xfrm>
        </p:grpSpPr>
        <p:pic>
          <p:nvPicPr>
            <p:cNvPr id="44" name="Graphic 43" descr="Star">
              <a:extLst>
                <a:ext uri="{FF2B5EF4-FFF2-40B4-BE49-F238E27FC236}">
                  <a16:creationId xmlns:a16="http://schemas.microsoft.com/office/drawing/2014/main" id="{EAF64087-02CB-47A7-A147-CA300BCE87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1352" y="6506718"/>
              <a:ext cx="207852" cy="207852"/>
            </a:xfrm>
            <a:prstGeom prst="rect">
              <a:avLst/>
            </a:prstGeom>
          </p:spPr>
        </p:pic>
        <p:sp>
          <p:nvSpPr>
            <p:cNvPr id="45" name="Rectangle 44">
              <a:extLst>
                <a:ext uri="{FF2B5EF4-FFF2-40B4-BE49-F238E27FC236}">
                  <a16:creationId xmlns:a16="http://schemas.microsoft.com/office/drawing/2014/main" id="{3BC7F5F1-30F8-47F3-AA43-94358F8EC23D}"/>
                </a:ext>
              </a:extLst>
            </p:cNvPr>
            <p:cNvSpPr/>
            <p:nvPr/>
          </p:nvSpPr>
          <p:spPr>
            <a:xfrm>
              <a:off x="7080856" y="6483598"/>
              <a:ext cx="372921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mn-cs"/>
                </a:rPr>
                <a:t>Surface Transfer Center for distribution </a:t>
              </a:r>
            </a:p>
          </p:txBody>
        </p:sp>
      </p:grpSp>
      <p:sp>
        <p:nvSpPr>
          <p:cNvPr id="46" name="Rectangle 45">
            <a:extLst>
              <a:ext uri="{FF2B5EF4-FFF2-40B4-BE49-F238E27FC236}">
                <a16:creationId xmlns:a16="http://schemas.microsoft.com/office/drawing/2014/main" id="{28E4D83F-152A-4749-88B0-038CF48CFE79}"/>
              </a:ext>
            </a:extLst>
          </p:cNvPr>
          <p:cNvSpPr/>
          <p:nvPr/>
        </p:nvSpPr>
        <p:spPr>
          <a:xfrm>
            <a:off x="9103747" y="5648083"/>
            <a:ext cx="283186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mn-cs"/>
              </a:rPr>
              <a:t>Fulfillment Center for packing and labeling</a:t>
            </a:r>
          </a:p>
        </p:txBody>
      </p:sp>
      <p:sp>
        <p:nvSpPr>
          <p:cNvPr id="2" name="Rectangle 1">
            <a:extLst>
              <a:ext uri="{FF2B5EF4-FFF2-40B4-BE49-F238E27FC236}">
                <a16:creationId xmlns:a16="http://schemas.microsoft.com/office/drawing/2014/main" id="{A3A30FC9-297C-48F1-8FFB-3522329521F1}"/>
              </a:ext>
            </a:extLst>
          </p:cNvPr>
          <p:cNvSpPr/>
          <p:nvPr/>
        </p:nvSpPr>
        <p:spPr>
          <a:xfrm>
            <a:off x="6253326" y="5992064"/>
            <a:ext cx="109728" cy="109728"/>
          </a:xfrm>
          <a:prstGeom prst="rect">
            <a:avLst/>
          </a:prstGeom>
          <a:solidFill>
            <a:srgbClr val="00C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3C17780-C1AF-45C4-A271-8A3C623D65ED}"/>
              </a:ext>
            </a:extLst>
          </p:cNvPr>
          <p:cNvSpPr/>
          <p:nvPr/>
        </p:nvSpPr>
        <p:spPr>
          <a:xfrm>
            <a:off x="6359072" y="5908399"/>
            <a:ext cx="372921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a:ea typeface="Calibri" panose="020F0502020204030204" pitchFamily="34" charset="0"/>
                <a:cs typeface="+mn-cs"/>
              </a:rPr>
              <a:t>Shipment origin</a:t>
            </a:r>
          </a:p>
        </p:txBody>
      </p:sp>
      <p:sp>
        <p:nvSpPr>
          <p:cNvPr id="29" name="Rectangle 28">
            <a:extLst>
              <a:ext uri="{FF2B5EF4-FFF2-40B4-BE49-F238E27FC236}">
                <a16:creationId xmlns:a16="http://schemas.microsoft.com/office/drawing/2014/main" id="{9FD4872A-5439-4214-84CF-F0DF28398C00}"/>
              </a:ext>
            </a:extLst>
          </p:cNvPr>
          <p:cNvSpPr/>
          <p:nvPr/>
        </p:nvSpPr>
        <p:spPr>
          <a:xfrm>
            <a:off x="4151409" y="6394614"/>
            <a:ext cx="4795835" cy="276999"/>
          </a:xfrm>
          <a:prstGeom prst="rect">
            <a:avLst/>
          </a:prstGeom>
        </p:spPr>
        <p:txBody>
          <a:bodyPr wrap="square" lIns="91440" tIns="45720" rIns="91440" bIns="45720" anchor="t">
            <a:spAutoFit/>
          </a:bodyPr>
          <a:lstStyle/>
          <a:p>
            <a:pPr>
              <a:defRPr/>
            </a:pPr>
            <a:r>
              <a:rPr kumimoji="0" lang="en-US" sz="1200" b="0" i="0" u="none" strike="noStrike" kern="1200" cap="none" spc="0" normalizeH="0" baseline="0" noProof="0">
                <a:ln>
                  <a:noFill/>
                </a:ln>
                <a:solidFill>
                  <a:srgbClr val="024B88"/>
                </a:solidFill>
                <a:effectLst/>
                <a:uLnTx/>
                <a:uFillTx/>
                <a:latin typeface="Arial"/>
                <a:cs typeface="Arial"/>
              </a:rPr>
              <a:t>COVID Test Kits Program launched January of 2022</a:t>
            </a:r>
            <a:endParaRPr kumimoji="0" lang="en-US" sz="1200" b="0" i="0" u="none" strike="noStrike" kern="1200" cap="none" spc="0" normalizeH="0" baseline="0" noProof="0">
              <a:ln>
                <a:noFill/>
              </a:ln>
              <a:solidFill>
                <a:srgbClr val="024B8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4403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DCD796D-8D16-4BB9-862F-E77AE139C693}"/>
              </a:ext>
            </a:extLst>
          </p:cNvPr>
          <p:cNvSpPr/>
          <p:nvPr/>
        </p:nvSpPr>
        <p:spPr>
          <a:xfrm>
            <a:off x="0" y="291314"/>
            <a:ext cx="274320" cy="1288226"/>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itle 28">
            <a:extLst>
              <a:ext uri="{FF2B5EF4-FFF2-40B4-BE49-F238E27FC236}">
                <a16:creationId xmlns:a16="http://schemas.microsoft.com/office/drawing/2014/main" id="{28E8F77A-7086-4C59-83DE-9FFBA59BC40F}"/>
              </a:ext>
            </a:extLst>
          </p:cNvPr>
          <p:cNvSpPr txBox="1">
            <a:spLocks noGrp="1"/>
          </p:cNvSpPr>
          <p:nvPr>
            <p:ph type="title" idx="4294967295"/>
          </p:nvPr>
        </p:nvSpPr>
        <p:spPr>
          <a:xfrm>
            <a:off x="274320" y="498283"/>
            <a:ext cx="11576744" cy="634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4287"/>
                </a:solidFill>
                <a:effectLst/>
                <a:uLnTx/>
                <a:uFillTx/>
                <a:latin typeface="Arial" panose="020B0604020202020204" pitchFamily="34" charset="0"/>
                <a:ea typeface="+mn-ea"/>
                <a:cs typeface="Arial" panose="020B0604020202020204" pitchFamily="34" charset="0"/>
              </a:rPr>
              <a:t>Decreasing Our 10-Year Projected Losses</a:t>
            </a:r>
            <a:endParaRPr kumimoji="0" lang="en-US" sz="2800" b="1" i="0" u="none" strike="noStrike" kern="1200" cap="none" spc="0" normalizeH="0" baseline="0" noProof="0">
              <a:ln>
                <a:noFill/>
              </a:ln>
              <a:solidFill>
                <a:srgbClr val="0072C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83A3620D-E1B7-40DA-9C1A-DC4263294827}"/>
              </a:ext>
            </a:extLst>
          </p:cNvPr>
          <p:cNvPicPr>
            <a:picLocks noChangeAspect="1"/>
          </p:cNvPicPr>
          <p:nvPr/>
        </p:nvPicPr>
        <p:blipFill>
          <a:blip r:embed="rId3"/>
          <a:stretch>
            <a:fillRect/>
          </a:stretch>
        </p:blipFill>
        <p:spPr>
          <a:xfrm>
            <a:off x="0" y="2361986"/>
            <a:ext cx="12192000" cy="3700272"/>
          </a:xfrm>
          <a:prstGeom prst="rect">
            <a:avLst/>
          </a:prstGeom>
        </p:spPr>
      </p:pic>
      <p:pic>
        <p:nvPicPr>
          <p:cNvPr id="10" name="Picture 9">
            <a:extLst>
              <a:ext uri="{FF2B5EF4-FFF2-40B4-BE49-F238E27FC236}">
                <a16:creationId xmlns:a16="http://schemas.microsoft.com/office/drawing/2014/main" id="{8E611756-60B5-40F6-9C9A-3632097A458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994" y="6291213"/>
            <a:ext cx="1989221" cy="539576"/>
          </a:xfrm>
          <a:prstGeom prst="rect">
            <a:avLst/>
          </a:prstGeom>
        </p:spPr>
      </p:pic>
      <p:sp>
        <p:nvSpPr>
          <p:cNvPr id="13" name="Slide Number Placeholder 11">
            <a:extLst>
              <a:ext uri="{FF2B5EF4-FFF2-40B4-BE49-F238E27FC236}">
                <a16:creationId xmlns:a16="http://schemas.microsoft.com/office/drawing/2014/main" id="{BAEA6889-DF18-4363-ABDA-E34AD9C8CDB8}"/>
              </a:ext>
            </a:extLst>
          </p:cNvPr>
          <p:cNvSpPr txBox="1">
            <a:spLocks/>
          </p:cNvSpPr>
          <p:nvPr/>
        </p:nvSpPr>
        <p:spPr>
          <a:xfrm>
            <a:off x="11132530" y="6378439"/>
            <a:ext cx="7185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B13F3F-1390-F04B-B704-4C3347C809AD}" type="slidenum">
              <a:rPr kumimoji="0" lang="en-US" sz="1000" b="0" i="0" u="none" strike="noStrike" kern="1200" cap="none" spc="0" normalizeH="0" baseline="0" noProof="0" smtClean="0">
                <a:ln>
                  <a:noFill/>
                </a:ln>
                <a:solidFill>
                  <a:srgbClr val="004B87"/>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004B87"/>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D9A5E656-490A-4F62-8085-3466FA0389F3}"/>
              </a:ext>
            </a:extLst>
          </p:cNvPr>
          <p:cNvCxnSpPr>
            <a:cxnSpLocks/>
          </p:cNvCxnSpPr>
          <p:nvPr/>
        </p:nvCxnSpPr>
        <p:spPr>
          <a:xfrm>
            <a:off x="0" y="6193845"/>
            <a:ext cx="12192000" cy="0"/>
          </a:xfrm>
          <a:prstGeom prst="line">
            <a:avLst/>
          </a:prstGeom>
          <a:ln w="12700">
            <a:solidFill>
              <a:srgbClr val="004287"/>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F2E3CA3-7A15-4B30-81FC-45D8755FFC15}"/>
              </a:ext>
            </a:extLst>
          </p:cNvPr>
          <p:cNvSpPr/>
          <p:nvPr/>
        </p:nvSpPr>
        <p:spPr>
          <a:xfrm>
            <a:off x="0" y="1579539"/>
            <a:ext cx="12192000" cy="461430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1155">
            <a:extLst>
              <a:ext uri="{FF2B5EF4-FFF2-40B4-BE49-F238E27FC236}">
                <a16:creationId xmlns:a16="http://schemas.microsoft.com/office/drawing/2014/main" id="{A090CF4A-141E-4CDD-BF46-D63733D606F9}"/>
              </a:ext>
            </a:extLst>
          </p:cNvPr>
          <p:cNvSpPr/>
          <p:nvPr/>
        </p:nvSpPr>
        <p:spPr>
          <a:xfrm>
            <a:off x="5732101" y="1796833"/>
            <a:ext cx="5765632" cy="426783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marL="0" marR="0" lvl="0" indent="0" algn="l" defTabSz="914400" rtl="0" eaLnBrk="1" fontAlgn="auto" latinLnBrk="0" hangingPunct="1">
              <a:lnSpc>
                <a:spcPct val="70000"/>
              </a:lnSpc>
              <a:spcBef>
                <a:spcPts val="0"/>
              </a:spcBef>
              <a:spcAft>
                <a:spcPts val="300"/>
              </a:spcAft>
              <a:buClrTx/>
              <a:buSzTx/>
              <a:buFontTx/>
              <a:buNone/>
              <a:tabLst/>
              <a:defRPr/>
            </a:pPr>
            <a:r>
              <a:rPr lang="en-US" sz="2400" b="1">
                <a:solidFill>
                  <a:srgbClr val="024B88"/>
                </a:solidFill>
                <a:latin typeface="Arial" panose="020B0604020202020204" pitchFamily="34" charset="0"/>
                <a:ea typeface="Segoe UI" panose="020B0502040204020203" pitchFamily="34" charset="0"/>
                <a:cs typeface="Arial" panose="020B0604020202020204" pitchFamily="34" charset="0"/>
              </a:rPr>
              <a:t>Revenue Generating Initiatives:</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Increased package processing capability</a:t>
            </a:r>
          </a:p>
          <a:p>
            <a:pPr marL="342900" marR="0" lvl="0" indent="-230188" fontAlgn="auto">
              <a:lnSpc>
                <a:spcPct val="100000"/>
              </a:lnSpc>
              <a:spcBef>
                <a:spcPts val="0"/>
              </a:spcBef>
              <a:spcAft>
                <a:spcPts val="0"/>
              </a:spcAft>
              <a:buClrTx/>
              <a:buSzTx/>
              <a:buFont typeface="Arial" panose="020B0604020202020204" pitchFamily="34" charset="0"/>
              <a:buChar char="•"/>
              <a:tabLst/>
              <a:defRPr/>
            </a:pPr>
            <a:r>
              <a:rPr lang="en-US" sz="2000">
                <a:solidFill>
                  <a:srgbClr val="024B88"/>
                </a:solidFill>
                <a:latin typeface="Arial" panose="020B0604020202020204" pitchFamily="34" charset="0"/>
                <a:cs typeface="Arial" panose="020B0604020202020204" pitchFamily="34" charset="0"/>
              </a:rPr>
              <a:t>Pricing changes</a:t>
            </a:r>
          </a:p>
          <a:p>
            <a:pPr marL="342900" marR="0" lvl="0" indent="-230188" fontAlgn="auto">
              <a:lnSpc>
                <a:spcPct val="100000"/>
              </a:lnSpc>
              <a:spcBef>
                <a:spcPts val="0"/>
              </a:spcBef>
              <a:spcAft>
                <a:spcPts val="0"/>
              </a:spcAft>
              <a:buClrTx/>
              <a:buSzTx/>
              <a:buFont typeface="Arial" panose="020B0604020202020204" pitchFamily="34" charset="0"/>
              <a:buChar char="•"/>
              <a:tabLst/>
              <a:defRPr/>
            </a:pPr>
            <a:r>
              <a:rPr lang="en-US" sz="2000">
                <a:solidFill>
                  <a:srgbClr val="024B88"/>
                </a:solidFill>
                <a:latin typeface="Arial" panose="020B0604020202020204" pitchFamily="34" charset="0"/>
                <a:cs typeface="Arial" panose="020B0604020202020204" pitchFamily="34" charset="0"/>
              </a:rPr>
              <a:t>USPS Connect Regional and Returns</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Modernizing platforms and applications</a:t>
            </a:r>
          </a:p>
          <a:p>
            <a:pPr marL="342900" marR="0" lvl="0" indent="-230188" fontAlgn="auto">
              <a:lnSpc>
                <a:spcPct val="100000"/>
              </a:lnSpc>
              <a:spcBef>
                <a:spcPts val="0"/>
              </a:spcBef>
              <a:spcAft>
                <a:spcPts val="0"/>
              </a:spcAft>
              <a:buClrTx/>
              <a:buSzTx/>
              <a:buFont typeface="Arial" panose="020B0604020202020204" pitchFamily="34" charset="0"/>
              <a:buChar char="•"/>
              <a:tabLst/>
              <a:defRPr/>
            </a:pPr>
            <a:r>
              <a:rPr lang="en-US" sz="2000">
                <a:solidFill>
                  <a:srgbClr val="024B88"/>
                </a:solidFill>
                <a:latin typeface="Arial" panose="020B0604020202020204" pitchFamily="34" charset="0"/>
                <a:cs typeface="Arial" panose="020B0604020202020204" pitchFamily="34" charset="0"/>
              </a:rPr>
              <a:t>Sale of IPv4 address assets</a:t>
            </a:r>
          </a:p>
          <a:p>
            <a:pPr marL="0" marR="0" lvl="0" indent="0" algn="l" defTabSz="914400" rtl="0" eaLnBrk="1" fontAlgn="auto" latinLnBrk="0" hangingPunct="1">
              <a:lnSpc>
                <a:spcPct val="70000"/>
              </a:lnSpc>
              <a:spcBef>
                <a:spcPts val="0"/>
              </a:spcBef>
              <a:spcAft>
                <a:spcPts val="0"/>
              </a:spcAft>
              <a:buClrTx/>
              <a:buSzTx/>
              <a:buFontTx/>
              <a:buNone/>
              <a:tabLst/>
              <a:defRPr/>
            </a:pPr>
            <a:endParaRPr lang="en-US" sz="2200" b="1">
              <a:solidFill>
                <a:srgbClr val="024B88"/>
              </a:solidFill>
              <a:latin typeface="Arial" panose="020B0604020202020204" pitchFamily="34" charset="0"/>
              <a:ea typeface="Segoe UI" panose="020B0502040204020203" pitchFamily="34" charset="0"/>
              <a:cs typeface="Arial" panose="020B0604020202020204" pitchFamily="34" charset="0"/>
            </a:endParaRPr>
          </a:p>
          <a:p>
            <a:pPr>
              <a:lnSpc>
                <a:spcPct val="70000"/>
              </a:lnSpc>
              <a:spcAft>
                <a:spcPts val="300"/>
              </a:spcAft>
              <a:defRPr/>
            </a:pPr>
            <a:r>
              <a:rPr lang="en-US" sz="2400" b="1">
                <a:solidFill>
                  <a:srgbClr val="024B88"/>
                </a:solidFill>
                <a:latin typeface="Arial" panose="020B0604020202020204" pitchFamily="34" charset="0"/>
                <a:cs typeface="Arial" panose="020B0604020202020204" pitchFamily="34" charset="0"/>
              </a:rPr>
              <a:t>Cost-Savings Initiatives: </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Medicare integration &amp; pre-funding mandate elimination</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City package delivery and performance</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Extra trips reduction</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Aligning city office performance</a:t>
            </a:r>
          </a:p>
          <a:p>
            <a:pPr marL="342900" indent="-230188">
              <a:lnSpc>
                <a:spcPct val="100000"/>
              </a:lnSpc>
              <a:buFont typeface="Arial" panose="020B0604020202020204" pitchFamily="34" charset="0"/>
              <a:buChar char="•"/>
              <a:defRPr/>
            </a:pPr>
            <a:r>
              <a:rPr lang="en-US" sz="2000">
                <a:solidFill>
                  <a:srgbClr val="024B88"/>
                </a:solidFill>
                <a:latin typeface="Arial" panose="020B0604020202020204" pitchFamily="34" charset="0"/>
                <a:cs typeface="Arial" panose="020B0604020202020204" pitchFamily="34" charset="0"/>
              </a:rPr>
              <a:t>Reduce dependency on air cargo network</a:t>
            </a:r>
            <a:endParaRPr lang="en-US" sz="2000" b="1">
              <a:solidFill>
                <a:srgbClr val="024B88"/>
              </a:solidFill>
              <a:latin typeface="Arial" panose="020B0604020202020204" pitchFamily="34" charset="0"/>
              <a:ea typeface="Segoe UI" panose="020B0502040204020203" pitchFamily="34" charset="0"/>
              <a:cs typeface="Arial" panose="020B0604020202020204" pitchFamily="34" charset="0"/>
            </a:endParaRPr>
          </a:p>
        </p:txBody>
      </p:sp>
      <p:sp>
        <p:nvSpPr>
          <p:cNvPr id="23" name="Title 42">
            <a:extLst>
              <a:ext uri="{FF2B5EF4-FFF2-40B4-BE49-F238E27FC236}">
                <a16:creationId xmlns:a16="http://schemas.microsoft.com/office/drawing/2014/main" id="{3FF30144-E0F2-4DC3-B888-5662F8F8DD15}"/>
              </a:ext>
            </a:extLst>
          </p:cNvPr>
          <p:cNvSpPr txBox="1">
            <a:spLocks/>
          </p:cNvSpPr>
          <p:nvPr/>
        </p:nvSpPr>
        <p:spPr>
          <a:xfrm>
            <a:off x="300198" y="1025541"/>
            <a:ext cx="11617482"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From $160 Billion</a:t>
            </a:r>
            <a:r>
              <a:rPr lang="en-US" sz="3000">
                <a:solidFill>
                  <a:srgbClr val="004287"/>
                </a:solidFill>
                <a:latin typeface="Arial" panose="020B0604020202020204" pitchFamily="34" charset="0"/>
                <a:cs typeface="Arial" panose="020B0604020202020204" pitchFamily="34" charset="0"/>
              </a:rPr>
              <a:t> to $70 Billion b</a:t>
            </a:r>
            <a:r>
              <a:rPr kumimoji="0" lang="en-US" sz="3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y Realizing Parts of the DFA Plan</a:t>
            </a:r>
          </a:p>
        </p:txBody>
      </p:sp>
      <p:pic>
        <p:nvPicPr>
          <p:cNvPr id="15" name="Picture 14">
            <a:extLst>
              <a:ext uri="{FF2B5EF4-FFF2-40B4-BE49-F238E27FC236}">
                <a16:creationId xmlns:a16="http://schemas.microsoft.com/office/drawing/2014/main" id="{286D36A4-461D-43C4-BE58-932A903C5762}"/>
              </a:ext>
            </a:extLst>
          </p:cNvPr>
          <p:cNvPicPr>
            <a:picLocks noChangeAspect="1"/>
          </p:cNvPicPr>
          <p:nvPr/>
        </p:nvPicPr>
        <p:blipFill>
          <a:blip r:embed="rId5"/>
          <a:stretch>
            <a:fillRect/>
          </a:stretch>
        </p:blipFill>
        <p:spPr>
          <a:xfrm>
            <a:off x="458921" y="2390836"/>
            <a:ext cx="5073084" cy="3108960"/>
          </a:xfrm>
          <a:prstGeom prst="rect">
            <a:avLst/>
          </a:prstGeom>
        </p:spPr>
      </p:pic>
    </p:spTree>
    <p:extLst>
      <p:ext uri="{BB962C8B-B14F-4D97-AF65-F5344CB8AC3E}">
        <p14:creationId xmlns:p14="http://schemas.microsoft.com/office/powerpoint/2010/main" val="376118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525478-12EF-4FB4-89CE-11CE10CF5710}"/>
              </a:ext>
            </a:extLst>
          </p:cNvPr>
          <p:cNvSpPr/>
          <p:nvPr/>
        </p:nvSpPr>
        <p:spPr>
          <a:xfrm>
            <a:off x="1" y="0"/>
            <a:ext cx="12192000" cy="6179999"/>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42">
            <a:extLst>
              <a:ext uri="{FF2B5EF4-FFF2-40B4-BE49-F238E27FC236}">
                <a16:creationId xmlns:a16="http://schemas.microsoft.com/office/drawing/2014/main" id="{8C7C5C17-5B1C-48CB-B08E-08CC1C4530CF}"/>
              </a:ext>
            </a:extLst>
          </p:cNvPr>
          <p:cNvSpPr txBox="1">
            <a:spLocks/>
          </p:cNvSpPr>
          <p:nvPr/>
        </p:nvSpPr>
        <p:spPr>
          <a:xfrm>
            <a:off x="274320" y="180948"/>
            <a:ext cx="11465923" cy="723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MOVING </a:t>
            </a:r>
            <a:r>
              <a:rPr kumimoji="0" lang="en-US" sz="41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FORWARD</a:t>
            </a:r>
          </a:p>
        </p:txBody>
      </p:sp>
      <p:sp>
        <p:nvSpPr>
          <p:cNvPr id="33" name="Rectangle 32">
            <a:extLst>
              <a:ext uri="{FF2B5EF4-FFF2-40B4-BE49-F238E27FC236}">
                <a16:creationId xmlns:a16="http://schemas.microsoft.com/office/drawing/2014/main" id="{095E78CF-2CD5-436B-877A-F57217042FD9}"/>
              </a:ext>
            </a:extLst>
          </p:cNvPr>
          <p:cNvSpPr/>
          <p:nvPr/>
        </p:nvSpPr>
        <p:spPr>
          <a:xfrm>
            <a:off x="0" y="252543"/>
            <a:ext cx="274320" cy="965251"/>
          </a:xfrm>
          <a:prstGeom prst="rect">
            <a:avLst/>
          </a:prstGeom>
          <a:solidFill>
            <a:srgbClr val="005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itle 42">
            <a:extLst>
              <a:ext uri="{FF2B5EF4-FFF2-40B4-BE49-F238E27FC236}">
                <a16:creationId xmlns:a16="http://schemas.microsoft.com/office/drawing/2014/main" id="{45029283-008A-41F5-9144-EECD601D58B5}"/>
              </a:ext>
            </a:extLst>
          </p:cNvPr>
          <p:cNvSpPr txBox="1">
            <a:spLocks/>
          </p:cNvSpPr>
          <p:nvPr/>
        </p:nvSpPr>
        <p:spPr>
          <a:xfrm>
            <a:off x="274320" y="735169"/>
            <a:ext cx="11465923"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4287"/>
                </a:solidFill>
                <a:effectLst/>
                <a:uLnTx/>
                <a:uFillTx/>
                <a:latin typeface="Arial" panose="020B0604020202020204" pitchFamily="34" charset="0"/>
                <a:ea typeface="+mj-ea"/>
                <a:cs typeface="Arial" panose="020B0604020202020204" pitchFamily="34" charset="0"/>
              </a:rPr>
              <a:t>OVERVIEW OF APPROACH FOR FY23 &amp; BEYOND</a:t>
            </a:r>
          </a:p>
        </p:txBody>
      </p:sp>
      <p:pic>
        <p:nvPicPr>
          <p:cNvPr id="10" name="Picture 9">
            <a:extLst>
              <a:ext uri="{FF2B5EF4-FFF2-40B4-BE49-F238E27FC236}">
                <a16:creationId xmlns:a16="http://schemas.microsoft.com/office/drawing/2014/main" id="{54AC22E4-C4E0-4C9B-99B9-102A3A4FC982}"/>
              </a:ext>
            </a:extLst>
          </p:cNvPr>
          <p:cNvPicPr>
            <a:picLocks noChangeAspect="1"/>
          </p:cNvPicPr>
          <p:nvPr/>
        </p:nvPicPr>
        <p:blipFill>
          <a:blip r:embed="rId3"/>
          <a:stretch>
            <a:fillRect/>
          </a:stretch>
        </p:blipFill>
        <p:spPr>
          <a:xfrm>
            <a:off x="321773" y="1537907"/>
            <a:ext cx="3545268" cy="4428408"/>
          </a:xfrm>
          <a:prstGeom prst="rect">
            <a:avLst/>
          </a:prstGeom>
          <a:ln w="3175">
            <a:noFill/>
          </a:ln>
        </p:spPr>
      </p:pic>
      <p:sp>
        <p:nvSpPr>
          <p:cNvPr id="12" name="TextBox 11">
            <a:extLst>
              <a:ext uri="{FF2B5EF4-FFF2-40B4-BE49-F238E27FC236}">
                <a16:creationId xmlns:a16="http://schemas.microsoft.com/office/drawing/2014/main" id="{6EB3BE13-0759-450B-9633-C4F35DCA21DA}"/>
              </a:ext>
            </a:extLst>
          </p:cNvPr>
          <p:cNvSpPr txBox="1"/>
          <p:nvPr/>
        </p:nvSpPr>
        <p:spPr>
          <a:xfrm>
            <a:off x="4188813" y="1537907"/>
            <a:ext cx="7200396" cy="3677881"/>
          </a:xfrm>
          <a:prstGeom prst="rect">
            <a:avLst/>
          </a:prstGeom>
          <a:solidFill>
            <a:srgbClr val="F2F2F2"/>
          </a:solidFill>
          <a:ln w="19050">
            <a:noFill/>
          </a:ln>
        </p:spPr>
        <p:txBody>
          <a:bodyPr wrap="square" lIns="91392" tIns="45696" rIns="91392" bIns="45696" anchor="ctr">
            <a:spAutoFit/>
          </a:bodyPr>
          <a:lstStyle/>
          <a:p>
            <a:pPr marL="227931" lvl="1" indent="-171450" defTabSz="913852">
              <a:buFont typeface="Arial" panose="020B0604020202020204" pitchFamily="34" charset="0"/>
              <a:buChar char="•"/>
              <a:defRPr/>
            </a:pPr>
            <a:endParaRPr lang="en-US" sz="600" b="1" spc="-20">
              <a:solidFill>
                <a:srgbClr val="004287"/>
              </a:solidFill>
              <a:latin typeface="Arial" panose="020B0604020202020204"/>
            </a:endParaRPr>
          </a:p>
          <a:p>
            <a:pPr marL="513681" lvl="1" indent="-457200" defTabSz="913852">
              <a:spcAft>
                <a:spcPts val="600"/>
              </a:spcAft>
              <a:buFont typeface="Arial" panose="020B0604020202020204" pitchFamily="34" charset="0"/>
              <a:buChar char="•"/>
              <a:defRPr/>
            </a:pPr>
            <a:r>
              <a:rPr lang="en-US" sz="2800" b="1" spc="-20">
                <a:solidFill>
                  <a:srgbClr val="004287"/>
                </a:solidFill>
                <a:latin typeface="Arial" panose="020B0604020202020204"/>
              </a:rPr>
              <a:t>Transforming Our Network</a:t>
            </a:r>
          </a:p>
          <a:p>
            <a:pPr marL="513681" lvl="1" indent="-457200" defTabSz="913304">
              <a:spcAft>
                <a:spcPts val="600"/>
              </a:spcAft>
              <a:buFont typeface="Arial" panose="020B0604020202020204" pitchFamily="34" charset="0"/>
              <a:buChar char="•"/>
              <a:defRPr/>
            </a:pPr>
            <a:r>
              <a:rPr lang="en-US" sz="2800" b="1" spc="-20">
                <a:solidFill>
                  <a:srgbClr val="004287"/>
                </a:solidFill>
                <a:latin typeface="Arial" panose="020B0604020202020204"/>
              </a:rPr>
              <a:t>Redefining Our Sales &amp; Marketing Strategy</a:t>
            </a:r>
            <a:endParaRPr lang="en-US" sz="2800" b="1" spc="-20">
              <a:solidFill>
                <a:srgbClr val="004287"/>
              </a:solidFill>
              <a:latin typeface="Arial" panose="020B0604020202020204"/>
              <a:cs typeface="Arial" panose="020B0604020202020204"/>
            </a:endParaRPr>
          </a:p>
          <a:p>
            <a:pPr marL="513681" lvl="1" indent="-457200" defTabSz="913304">
              <a:spcAft>
                <a:spcPts val="600"/>
              </a:spcAft>
              <a:buFont typeface="Arial" panose="020B0604020202020204" pitchFamily="34" charset="0"/>
              <a:buChar char="•"/>
              <a:defRPr/>
            </a:pPr>
            <a:r>
              <a:rPr lang="en-US" sz="2800" b="1" spc="-20">
                <a:solidFill>
                  <a:srgbClr val="004287"/>
                </a:solidFill>
                <a:latin typeface="Arial" panose="020B0604020202020204"/>
              </a:rPr>
              <a:t>Preparing for the Peak Holiday Season</a:t>
            </a:r>
            <a:endParaRPr lang="en-US" sz="2800" b="1" spc="-20">
              <a:solidFill>
                <a:srgbClr val="004287"/>
              </a:solidFill>
              <a:latin typeface="Arial" panose="020B0604020202020204"/>
              <a:cs typeface="Arial" panose="020B0604020202020204"/>
            </a:endParaRPr>
          </a:p>
          <a:p>
            <a:pPr marL="513681" lvl="1" indent="-457200" defTabSz="913852">
              <a:spcAft>
                <a:spcPts val="600"/>
              </a:spcAft>
              <a:buFont typeface="Arial" panose="020B0604020202020204" pitchFamily="34" charset="0"/>
              <a:buChar char="•"/>
              <a:defRPr/>
            </a:pPr>
            <a:r>
              <a:rPr lang="en-US" sz="2800" b="1" spc="-20">
                <a:solidFill>
                  <a:srgbClr val="004287"/>
                </a:solidFill>
                <a:latin typeface="Arial" panose="020B0604020202020204"/>
              </a:rPr>
              <a:t>Investing in Our Future</a:t>
            </a:r>
            <a:endParaRPr lang="en-US" sz="2800" b="1" spc="-20">
              <a:solidFill>
                <a:srgbClr val="004287"/>
              </a:solidFill>
              <a:latin typeface="Arial" panose="020B0604020202020204"/>
              <a:cs typeface="Arial" panose="020B0604020202020204"/>
            </a:endParaRPr>
          </a:p>
          <a:p>
            <a:pPr marL="513681" lvl="1" indent="-457200" defTabSz="913852">
              <a:spcAft>
                <a:spcPts val="600"/>
              </a:spcAft>
              <a:buFont typeface="Arial" panose="020B0604020202020204" pitchFamily="34" charset="0"/>
              <a:buChar char="•"/>
              <a:defRPr/>
            </a:pPr>
            <a:r>
              <a:rPr lang="en-US" sz="2800" b="1" spc="-20">
                <a:solidFill>
                  <a:srgbClr val="004287"/>
                </a:solidFill>
                <a:latin typeface="Arial" panose="020B0604020202020204"/>
              </a:rPr>
              <a:t>Stabilizing and Empowering Our Workforce</a:t>
            </a:r>
            <a:endParaRPr lang="en-US" sz="2800" b="1" spc="-20">
              <a:solidFill>
                <a:srgbClr val="004287"/>
              </a:solidFill>
              <a:latin typeface="Arial" panose="020B0604020202020204"/>
              <a:cs typeface="Arial" panose="020B0604020202020204"/>
            </a:endParaRPr>
          </a:p>
          <a:p>
            <a:pPr marL="56481" lvl="1" defTabSz="913852">
              <a:defRPr/>
            </a:pPr>
            <a:endParaRPr lang="en-US" sz="600" b="1" spc="-20">
              <a:solidFill>
                <a:srgbClr val="002060"/>
              </a:solidFill>
              <a:latin typeface="Arial" panose="020B0604020202020204"/>
              <a:cs typeface="Arial" panose="020B0604020202020204"/>
            </a:endParaRPr>
          </a:p>
        </p:txBody>
      </p:sp>
    </p:spTree>
    <p:extLst>
      <p:ext uri="{BB962C8B-B14F-4D97-AF65-F5344CB8AC3E}">
        <p14:creationId xmlns:p14="http://schemas.microsoft.com/office/powerpoint/2010/main" val="1658782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FEBDF1AE-11A0-496A-B564-27A3FB76D455}"/>
              </a:ext>
            </a:extLst>
          </p:cNvPr>
          <p:cNvSpPr txBox="1">
            <a:spLocks/>
          </p:cNvSpPr>
          <p:nvPr/>
        </p:nvSpPr>
        <p:spPr>
          <a:xfrm>
            <a:off x="5314" y="1415020"/>
            <a:ext cx="12188825" cy="2637481"/>
          </a:xfrm>
          <a:prstGeom prst="rect">
            <a:avLst/>
          </a:prstGeom>
          <a:noFill/>
          <a:ln>
            <a:noFill/>
            <a:prstDash/>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3852">
              <a:lnSpc>
                <a:spcPct val="70000"/>
              </a:lnSpc>
              <a:spcBef>
                <a:spcPts val="0"/>
              </a:spcBef>
              <a:defRPr/>
            </a:pPr>
            <a:r>
              <a:rPr lang="en-US" sz="9697" b="1" spc="600">
                <a:solidFill>
                  <a:srgbClr val="004287"/>
                </a:solidFill>
                <a:latin typeface="Arial" panose="020B0604020202020204" pitchFamily="34" charset="0"/>
                <a:cs typeface="Arial" panose="020B0604020202020204" pitchFamily="34" charset="0"/>
              </a:rPr>
              <a:t>DELIVERING</a:t>
            </a:r>
            <a:r>
              <a:rPr lang="en-US" sz="11497" b="1" spc="-150">
                <a:solidFill>
                  <a:srgbClr val="004287"/>
                </a:solidFill>
                <a:latin typeface="Arial" panose="020B0604020202020204" pitchFamily="34" charset="0"/>
                <a:cs typeface="Arial" panose="020B0604020202020204" pitchFamily="34" charset="0"/>
              </a:rPr>
              <a:t> </a:t>
            </a:r>
            <a:br>
              <a:rPr lang="en-US" sz="11497" b="1" spc="-150">
                <a:solidFill>
                  <a:srgbClr val="004287"/>
                </a:solidFill>
                <a:latin typeface="Arial" panose="020B0604020202020204" pitchFamily="34" charset="0"/>
                <a:cs typeface="Arial" panose="020B0604020202020204" pitchFamily="34" charset="0"/>
              </a:rPr>
            </a:br>
            <a:r>
              <a:rPr lang="en-US" sz="8397" b="1" spc="-300">
                <a:solidFill>
                  <a:srgbClr val="004287"/>
                </a:solidFill>
                <a:latin typeface="Arial" panose="020B0604020202020204" pitchFamily="34" charset="0"/>
                <a:cs typeface="Arial" panose="020B0604020202020204" pitchFamily="34" charset="0"/>
              </a:rPr>
              <a:t>FOR</a:t>
            </a:r>
            <a:r>
              <a:rPr lang="en-US" sz="8397" b="1" spc="-150">
                <a:solidFill>
                  <a:srgbClr val="004287"/>
                </a:solidFill>
                <a:latin typeface="Arial" panose="020B0604020202020204" pitchFamily="34" charset="0"/>
                <a:cs typeface="Arial" panose="020B0604020202020204" pitchFamily="34" charset="0"/>
              </a:rPr>
              <a:t> </a:t>
            </a:r>
            <a:r>
              <a:rPr lang="en-US" sz="8397" b="1" spc="-150">
                <a:solidFill>
                  <a:srgbClr val="C00000"/>
                </a:solidFill>
                <a:latin typeface="Arial Black" panose="020B0A04020102020204" pitchFamily="34" charset="0"/>
                <a:cs typeface="Arial" panose="020B0604020202020204" pitchFamily="34" charset="0"/>
              </a:rPr>
              <a:t>AMERICA</a:t>
            </a:r>
          </a:p>
        </p:txBody>
      </p:sp>
      <p:sp>
        <p:nvSpPr>
          <p:cNvPr id="8" name="Rectangle 7">
            <a:extLst>
              <a:ext uri="{FF2B5EF4-FFF2-40B4-BE49-F238E27FC236}">
                <a16:creationId xmlns:a16="http://schemas.microsoft.com/office/drawing/2014/main" id="{F9345E46-7A12-4898-9A65-6D422BFB2975}"/>
              </a:ext>
              <a:ext uri="{C183D7F6-B498-43B3-948B-1728B52AA6E4}">
                <adec:decorative xmlns:adec="http://schemas.microsoft.com/office/drawing/2017/decorative" val="1"/>
              </a:ext>
            </a:extLst>
          </p:cNvPr>
          <p:cNvSpPr/>
          <p:nvPr/>
        </p:nvSpPr>
        <p:spPr bwMode="blackWhite">
          <a:xfrm>
            <a:off x="1588" y="3785642"/>
            <a:ext cx="12188825" cy="1148668"/>
          </a:xfrm>
          <a:prstGeom prst="rect">
            <a:avLst/>
          </a:prstGeom>
          <a:solidFill>
            <a:srgbClr val="004287"/>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defTabSz="914126" eaLnBrk="0" fontAlgn="base" hangingPunct="0">
              <a:spcBef>
                <a:spcPct val="50000"/>
              </a:spcBef>
              <a:spcAft>
                <a:spcPct val="0"/>
              </a:spcAft>
              <a:defRPr/>
            </a:pPr>
            <a:endParaRPr lang="en-US" sz="1798">
              <a:solidFill>
                <a:prstClr val="white"/>
              </a:solidFill>
              <a:latin typeface="Arial" charset="0"/>
            </a:endParaRPr>
          </a:p>
        </p:txBody>
      </p:sp>
      <p:pic>
        <p:nvPicPr>
          <p:cNvPr id="10" name="Picture 9">
            <a:extLst>
              <a:ext uri="{FF2B5EF4-FFF2-40B4-BE49-F238E27FC236}">
                <a16:creationId xmlns:a16="http://schemas.microsoft.com/office/drawing/2014/main" id="{CB8846E1-EFD1-42B2-B54D-D3D5B638FD89}"/>
              </a:ext>
              <a:ext uri="{C183D7F6-B498-43B3-948B-1728B52AA6E4}">
                <adec:decorative xmlns:adec="http://schemas.microsoft.com/office/drawing/2017/decorative" val="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452" t="2272" r="2547" b="4969"/>
          <a:stretch/>
        </p:blipFill>
        <p:spPr>
          <a:xfrm>
            <a:off x="9405605" y="6108002"/>
            <a:ext cx="2712860" cy="711016"/>
          </a:xfrm>
          <a:prstGeom prst="rect">
            <a:avLst/>
          </a:prstGeom>
        </p:spPr>
      </p:pic>
      <p:sp>
        <p:nvSpPr>
          <p:cNvPr id="20" name="TextBox 19">
            <a:extLst>
              <a:ext uri="{FF2B5EF4-FFF2-40B4-BE49-F238E27FC236}">
                <a16:creationId xmlns:a16="http://schemas.microsoft.com/office/drawing/2014/main" id="{17FF6B49-8F89-4D25-AD79-20160CB50AD3}"/>
              </a:ext>
            </a:extLst>
          </p:cNvPr>
          <p:cNvSpPr txBox="1"/>
          <p:nvPr/>
        </p:nvSpPr>
        <p:spPr>
          <a:xfrm>
            <a:off x="-2138" y="3890649"/>
            <a:ext cx="12188825" cy="830868"/>
          </a:xfrm>
          <a:prstGeom prst="rect">
            <a:avLst/>
          </a:prstGeom>
          <a:noFill/>
        </p:spPr>
        <p:txBody>
          <a:bodyPr wrap="square">
            <a:spAutoFit/>
          </a:bodyPr>
          <a:lstStyle/>
          <a:p>
            <a:pPr algn="ctr"/>
            <a:r>
              <a:rPr lang="en-US" sz="4799" b="1" spc="-150">
                <a:solidFill>
                  <a:prstClr val="white"/>
                </a:solidFill>
                <a:latin typeface="Arial Black" panose="020B0A04020102020204" pitchFamily="34" charset="0"/>
                <a:cs typeface="Arial" panose="020B0604020202020204" pitchFamily="34" charset="0"/>
              </a:rPr>
              <a:t>Transforming our Network</a:t>
            </a:r>
            <a:endParaRPr lang="en-US" sz="4799" b="1">
              <a:solidFill>
                <a:prstClr val="white"/>
              </a:solidFill>
              <a:latin typeface="Arial" panose="020B0604020202020204"/>
            </a:endParaRPr>
          </a:p>
        </p:txBody>
      </p:sp>
    </p:spTree>
    <p:extLst>
      <p:ext uri="{BB962C8B-B14F-4D97-AF65-F5344CB8AC3E}">
        <p14:creationId xmlns:p14="http://schemas.microsoft.com/office/powerpoint/2010/main" val="300992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7BEF78-08D3-4F14-888C-F07238913225}"/>
              </a:ext>
            </a:extLst>
          </p:cNvPr>
          <p:cNvSpPr>
            <a:spLocks noGrp="1"/>
          </p:cNvSpPr>
          <p:nvPr>
            <p:ph idx="1"/>
          </p:nvPr>
        </p:nvSpPr>
        <p:spPr>
          <a:xfrm>
            <a:off x="496604" y="711942"/>
            <a:ext cx="10512862" cy="4846457"/>
          </a:xfrm>
        </p:spPr>
        <p:txBody>
          <a:bodyPr>
            <a:normAutofit/>
          </a:bodyPr>
          <a:lstStyle/>
          <a:p>
            <a:r>
              <a:rPr lang="en-US" sz="2000" b="1">
                <a:solidFill>
                  <a:srgbClr val="C00000"/>
                </a:solidFill>
              </a:rPr>
              <a:t>Next Big Changes</a:t>
            </a:r>
          </a:p>
          <a:p>
            <a:pPr marL="342797" indent="-342797">
              <a:buFont typeface="Arial" panose="020B0604020202020204" pitchFamily="34" charset="0"/>
              <a:buChar char="•"/>
            </a:pPr>
            <a:r>
              <a:rPr lang="en-US" sz="2000"/>
              <a:t>Network Redesign</a:t>
            </a:r>
          </a:p>
          <a:p>
            <a:pPr marL="342797" indent="-342797">
              <a:buFont typeface="Arial" panose="020B0604020202020204" pitchFamily="34" charset="0"/>
              <a:buChar char="•"/>
            </a:pPr>
            <a:r>
              <a:rPr lang="en-US" sz="2000"/>
              <a:t>Delivery Unit Redesign</a:t>
            </a:r>
          </a:p>
          <a:p>
            <a:pPr marL="342797" indent="-342797">
              <a:buFont typeface="Arial" panose="020B0604020202020204" pitchFamily="34" charset="0"/>
              <a:buChar char="•"/>
            </a:pPr>
            <a:r>
              <a:rPr lang="en-US" sz="2000"/>
              <a:t>Operating Standards and Budgeting</a:t>
            </a:r>
          </a:p>
          <a:p>
            <a:pPr marL="342797" indent="-342797">
              <a:buFont typeface="Arial" panose="020B0604020202020204" pitchFamily="34" charset="0"/>
              <a:buChar char="•"/>
            </a:pPr>
            <a:r>
              <a:rPr lang="en-US" sz="2000"/>
              <a:t>Product Profiles</a:t>
            </a:r>
          </a:p>
        </p:txBody>
      </p:sp>
      <p:sp>
        <p:nvSpPr>
          <p:cNvPr id="8" name="Title 1">
            <a:extLst>
              <a:ext uri="{FF2B5EF4-FFF2-40B4-BE49-F238E27FC236}">
                <a16:creationId xmlns:a16="http://schemas.microsoft.com/office/drawing/2014/main" id="{F4CA9E64-410E-4BE6-8587-47A4A582A852}"/>
              </a:ext>
            </a:extLst>
          </p:cNvPr>
          <p:cNvSpPr txBox="1">
            <a:spLocks/>
          </p:cNvSpPr>
          <p:nvPr/>
        </p:nvSpPr>
        <p:spPr>
          <a:xfrm>
            <a:off x="372966" y="2"/>
            <a:ext cx="10512862" cy="700844"/>
          </a:xfrm>
          <a:prstGeom prst="rect">
            <a:avLst/>
          </a:prstGeom>
        </p:spPr>
        <p:txBody>
          <a:bodyPr vert="horz" lIns="91440" tIns="45720" rIns="91440" bIns="45720" rtlCol="0" anchor="ctr">
            <a:normAutofit/>
          </a:bodyPr>
          <a:lstStyle>
            <a:lvl1pPr algn="l" defTabSz="914126" rtl="0" eaLnBrk="1" latinLnBrk="0" hangingPunct="1">
              <a:lnSpc>
                <a:spcPct val="90000"/>
              </a:lnSpc>
              <a:spcBef>
                <a:spcPct val="0"/>
              </a:spcBef>
              <a:buNone/>
              <a:defRPr sz="2399" b="1" kern="1200">
                <a:solidFill>
                  <a:srgbClr val="005A92"/>
                </a:solidFill>
                <a:latin typeface="Arial" panose="020B0604020202020204" pitchFamily="34" charset="0"/>
                <a:ea typeface="+mj-ea"/>
                <a:cs typeface="Arial" panose="020B0604020202020204" pitchFamily="34" charset="0"/>
              </a:defRPr>
            </a:lvl1pPr>
          </a:lstStyle>
          <a:p>
            <a:pPr marL="0" marR="0" lvl="0" indent="0" algn="l" defTabSz="914126" rtl="0" eaLnBrk="1" fontAlgn="auto" latinLnBrk="0" hangingPunct="1">
              <a:lnSpc>
                <a:spcPct val="90000"/>
              </a:lnSpc>
              <a:spcBef>
                <a:spcPct val="0"/>
              </a:spcBef>
              <a:spcAft>
                <a:spcPts val="0"/>
              </a:spcAft>
              <a:buClrTx/>
              <a:buSzTx/>
              <a:buFontTx/>
              <a:buNone/>
              <a:tabLst/>
              <a:defRPr/>
            </a:pPr>
            <a:r>
              <a:rPr kumimoji="0" lang="en-US" sz="2399" b="1" i="0" u="none" strike="noStrike" kern="1200" cap="none" spc="0" normalizeH="0" baseline="0" noProof="0">
                <a:ln>
                  <a:noFill/>
                </a:ln>
                <a:solidFill>
                  <a:srgbClr val="005A92"/>
                </a:solidFill>
                <a:effectLst/>
                <a:uLnTx/>
                <a:uFillTx/>
                <a:latin typeface="Arial" panose="020B0604020202020204" pitchFamily="34" charset="0"/>
                <a:ea typeface="+mj-ea"/>
                <a:cs typeface="Arial" panose="020B0604020202020204" pitchFamily="34" charset="0"/>
              </a:rPr>
              <a:t>Creating an Integrated Mail and Package Network</a:t>
            </a:r>
          </a:p>
        </p:txBody>
      </p:sp>
      <p:sp>
        <p:nvSpPr>
          <p:cNvPr id="7" name="Content Placeholder 2">
            <a:extLst>
              <a:ext uri="{FF2B5EF4-FFF2-40B4-BE49-F238E27FC236}">
                <a16:creationId xmlns:a16="http://schemas.microsoft.com/office/drawing/2014/main" id="{99CAE3FC-6B7F-42F2-828A-AD4044B81D14}"/>
              </a:ext>
            </a:extLst>
          </p:cNvPr>
          <p:cNvSpPr txBox="1">
            <a:spLocks/>
          </p:cNvSpPr>
          <p:nvPr/>
        </p:nvSpPr>
        <p:spPr>
          <a:xfrm>
            <a:off x="6345382" y="709602"/>
            <a:ext cx="5529038" cy="4791668"/>
          </a:xfrm>
          <a:prstGeom prst="rect">
            <a:avLst/>
          </a:prstGeom>
        </p:spPr>
        <p:txBody>
          <a:bodyPr vert="horz" lIns="91440" tIns="45720" rIns="91440" bIns="45720" rtlCol="0">
            <a:normAutofit/>
          </a:bodyPr>
          <a:lstStyle>
            <a:lvl1pPr marL="0" indent="0" algn="l" defTabSz="914126"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063" indent="0" algn="l" defTabSz="914126"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126" indent="0" algn="l" defTabSz="914126"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189" indent="0" algn="l" defTabSz="914126"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252" indent="0" algn="l" defTabSz="914126"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Dependent Initiatives at Risk </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Transportation Performance</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Management Expectations</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Improved Employee Experience/Relations/Turnover</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Service Reliability</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Financial Performance</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Environmental Sustainability</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Sales Growth</a:t>
            </a:r>
          </a:p>
          <a:p>
            <a:pPr marL="342797" marR="0" lvl="0" indent="-34279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USPS Connect and </a:t>
            </a:r>
          </a:p>
          <a:p>
            <a:pPr marL="0" marR="0" lvl="0" indent="0" algn="l" defTabSz="914126"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Delivery Related Services</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199"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E129935C-2314-49CE-80A2-01B7D8190A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427" y="2834227"/>
            <a:ext cx="5461211" cy="2735300"/>
          </a:xfrm>
          <a:prstGeom prst="rect">
            <a:avLst/>
          </a:prstGeom>
          <a:solidFill>
            <a:schemeClr val="bg1">
              <a:lumMod val="50000"/>
            </a:schemeClr>
          </a:solidFill>
          <a:ln>
            <a:solidFill>
              <a:schemeClr val="bg1">
                <a:lumMod val="50000"/>
              </a:schemeClr>
            </a:solidFill>
          </a:ln>
        </p:spPr>
      </p:pic>
    </p:spTree>
    <p:extLst>
      <p:ext uri="{BB962C8B-B14F-4D97-AF65-F5344CB8AC3E}">
        <p14:creationId xmlns:p14="http://schemas.microsoft.com/office/powerpoint/2010/main" val="1698419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e6dQyQFoYF95kWYKKuIc0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MASTERWIZARD" val="Draft"/>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AQ3Nl21g5tyMIBiD0mNJ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54Hu6CumYHc87VI04AA4q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KgPlboOurbINsZdx4Zf7mQ"/>
</p:tagLst>
</file>

<file path=ppt/theme/theme1.xml><?xml version="1.0" encoding="utf-8"?>
<a:theme xmlns:a="http://schemas.openxmlformats.org/drawingml/2006/main" name="1_Office Theme">
  <a:themeElements>
    <a:clrScheme name="Delivering for America Colors">
      <a:dk1>
        <a:sysClr val="windowText" lastClr="000000"/>
      </a:dk1>
      <a:lt1>
        <a:sysClr val="window" lastClr="FFFFFF"/>
      </a:lt1>
      <a:dk2>
        <a:srgbClr val="44546A"/>
      </a:dk2>
      <a:lt2>
        <a:srgbClr val="E7E6E6"/>
      </a:lt2>
      <a:accent1>
        <a:srgbClr val="4472C4"/>
      </a:accent1>
      <a:accent2>
        <a:srgbClr val="EF2319"/>
      </a:accent2>
      <a:accent3>
        <a:srgbClr val="A5A5A5"/>
      </a:accent3>
      <a:accent4>
        <a:srgbClr val="EBF1F6"/>
      </a:accent4>
      <a:accent5>
        <a:srgbClr val="5B9BD5"/>
      </a:accent5>
      <a:accent6>
        <a:srgbClr val="C00000"/>
      </a:accent6>
      <a:hlink>
        <a:srgbClr val="0563C1"/>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SPS Board of Governors template - 11645">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A92"/>
        </a:solidFill>
        <a:ln>
          <a:solidFill>
            <a:srgbClr val="005A9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50465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4.xml><?xml version="1.0" encoding="utf-8"?>
<a:theme xmlns:a="http://schemas.openxmlformats.org/drawingml/2006/main" name="Official PMG Template">
  <a:themeElements>
    <a:clrScheme name="Delivering for America Colors">
      <a:dk1>
        <a:sysClr val="windowText" lastClr="000000"/>
      </a:dk1>
      <a:lt1>
        <a:sysClr val="window" lastClr="FFFFFF"/>
      </a:lt1>
      <a:dk2>
        <a:srgbClr val="44546A"/>
      </a:dk2>
      <a:lt2>
        <a:srgbClr val="E7E6E6"/>
      </a:lt2>
      <a:accent1>
        <a:srgbClr val="4472C4"/>
      </a:accent1>
      <a:accent2>
        <a:srgbClr val="EF2319"/>
      </a:accent2>
      <a:accent3>
        <a:srgbClr val="A5A5A5"/>
      </a:accent3>
      <a:accent4>
        <a:srgbClr val="EBF1F6"/>
      </a:accent4>
      <a:accent5>
        <a:srgbClr val="5B9BD5"/>
      </a:accent5>
      <a:accent6>
        <a:srgbClr val="C00000"/>
      </a:accent6>
      <a:hlink>
        <a:srgbClr val="0563C1"/>
      </a:hlink>
      <a:folHlink>
        <a:srgbClr val="007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3D21FC82480641BD6695428FF9B0A6" ma:contentTypeVersion="11" ma:contentTypeDescription="Create a new document." ma:contentTypeScope="" ma:versionID="6db79677f981b1c6202a2ba4c65fd785">
  <xsd:schema xmlns:xsd="http://www.w3.org/2001/XMLSchema" xmlns:xs="http://www.w3.org/2001/XMLSchema" xmlns:p="http://schemas.microsoft.com/office/2006/metadata/properties" xmlns:ns1="http://schemas.microsoft.com/sharepoint/v3" xmlns:ns2="dcb910ee-d45b-42ac-8961-5aa8baabf89a" xmlns:ns3="2b37db51-bde8-4958-9ce3-7f1b4f4ddbdf" targetNamespace="http://schemas.microsoft.com/office/2006/metadata/properties" ma:root="true" ma:fieldsID="8a55153afe73e984a960be1c71fd6c73" ns1:_="" ns2:_="" ns3:_="">
    <xsd:import namespace="http://schemas.microsoft.com/sharepoint/v3"/>
    <xsd:import namespace="dcb910ee-d45b-42ac-8961-5aa8baabf89a"/>
    <xsd:import namespace="2b37db51-bde8-4958-9ce3-7f1b4f4ddb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b910ee-d45b-42ac-8961-5aa8baabf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37db51-bde8-4958-9ce3-7f1b4f4ddb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2b37db51-bde8-4958-9ce3-7f1b4f4ddbdf">
      <UserInfo>
        <DisplayName>White, Gregory T - Washington, DC</DisplayName>
        <AccountId>17</AccountId>
        <AccountType/>
      </UserInfo>
      <UserInfo>
        <DisplayName>Raney, Austin A - Washington, DC</DisplayName>
        <AccountId>170</AccountId>
        <AccountType/>
      </UserInfo>
    </SharedWithUsers>
  </documentManagement>
</p:properties>
</file>

<file path=customXml/itemProps1.xml><?xml version="1.0" encoding="utf-8"?>
<ds:datastoreItem xmlns:ds="http://schemas.openxmlformats.org/officeDocument/2006/customXml" ds:itemID="{16EEB0EB-618D-43F4-8588-5E44B0374E7A}">
  <ds:schemaRefs>
    <ds:schemaRef ds:uri="2b37db51-bde8-4958-9ce3-7f1b4f4ddbdf"/>
    <ds:schemaRef ds:uri="dcb910ee-d45b-42ac-8961-5aa8baabf8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3DC425-905D-4BF0-B57E-C446032674E7}">
  <ds:schemaRefs>
    <ds:schemaRef ds:uri="http://schemas.microsoft.com/sharepoint/v3/contenttype/forms"/>
  </ds:schemaRefs>
</ds:datastoreItem>
</file>

<file path=customXml/itemProps3.xml><?xml version="1.0" encoding="utf-8"?>
<ds:datastoreItem xmlns:ds="http://schemas.openxmlformats.org/officeDocument/2006/customXml" ds:itemID="{39D4C3EE-FAB5-4050-9A30-5EF633AFEC57}">
  <ds:schemaRefs>
    <ds:schemaRef ds:uri="2b37db51-bde8-4958-9ce3-7f1b4f4ddbdf"/>
    <ds:schemaRef ds:uri="dcb910ee-d45b-42ac-8961-5aa8baabf8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2253</TotalTime>
  <Words>3806</Words>
  <Application>Microsoft Office PowerPoint</Application>
  <PresentationFormat>Widescreen</PresentationFormat>
  <Paragraphs>428</Paragraphs>
  <Slides>41</Slides>
  <Notes>40</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41</vt:i4>
      </vt:variant>
    </vt:vector>
  </HeadingPairs>
  <TitlesOfParts>
    <vt:vector size="59" baseType="lpstr">
      <vt:lpstr>Arial</vt:lpstr>
      <vt:lpstr>Arial Black</vt:lpstr>
      <vt:lpstr>Arial Regular</vt:lpstr>
      <vt:lpstr>Calibri</vt:lpstr>
      <vt:lpstr>Calibri Light</vt:lpstr>
      <vt:lpstr>Gotham</vt:lpstr>
      <vt:lpstr>Gotham Book</vt:lpstr>
      <vt:lpstr>Symbol</vt:lpstr>
      <vt:lpstr>Times New Roman</vt:lpstr>
      <vt:lpstr>Trebuchet MS</vt:lpstr>
      <vt:lpstr>Wingdings</vt:lpstr>
      <vt:lpstr>1_Office Theme</vt:lpstr>
      <vt:lpstr>2_Office Theme</vt:lpstr>
      <vt:lpstr>USPS Board of Governors template - 11645</vt:lpstr>
      <vt:lpstr>Official PMG Template</vt:lpstr>
      <vt:lpstr>3_Office Theme</vt:lpstr>
      <vt:lpstr>USPS_Template_1</vt:lpstr>
      <vt:lpstr>think-cell Slide</vt:lpstr>
      <vt:lpstr>DELIVERING FOR AMERICA</vt:lpstr>
      <vt:lpstr>Ten-Year Plan Overview</vt:lpstr>
      <vt:lpstr>PowerPoint Presentation</vt:lpstr>
      <vt:lpstr>PowerPoint Presentation</vt:lpstr>
      <vt:lpstr>PowerPoint Presentation</vt:lpstr>
      <vt:lpstr>Decreasing Our 10-Year Projected Losses</vt:lpstr>
      <vt:lpstr>PowerPoint Presentation</vt:lpstr>
      <vt:lpstr>PowerPoint Presentation</vt:lpstr>
      <vt:lpstr>PowerPoint Presentation</vt:lpstr>
      <vt:lpstr>PowerPoint Presentation</vt:lpstr>
      <vt:lpstr>Best Fit Design: 60-65 Regional Processing and Distribution Locations (RPDC)</vt:lpstr>
      <vt:lpstr>Regional Processing and Distribution Center (RPDC) </vt:lpstr>
      <vt:lpstr>Local Processing Center (LPC)</vt:lpstr>
      <vt:lpstr>Sort &amp; Delivery Center (S&amp;DC) Concept</vt:lpstr>
      <vt:lpstr>S&amp;DC Benefits and Community Impact</vt:lpstr>
      <vt:lpstr>Atlanta RPDC</vt:lpstr>
      <vt:lpstr>RPDC Benefits: Competitive Advantage</vt:lpstr>
      <vt:lpstr>S&amp;DC Benefits: Competitive Advantage</vt:lpstr>
      <vt:lpstr>PowerPoint Presentation</vt:lpstr>
      <vt:lpstr>PowerPoint Presentation</vt:lpstr>
      <vt:lpstr>PowerPoint Presentation</vt:lpstr>
      <vt:lpstr>PowerPoint Presentation</vt:lpstr>
      <vt:lpstr>Why USPS Connect™ Regional is good for your business.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 Are Our Greatest Asset</vt:lpstr>
      <vt:lpstr>PowerPoint Presentation</vt:lpstr>
      <vt:lpstr>PowerPoint Presentation</vt:lpstr>
      <vt:lpstr>PowerPoint Presentation</vt:lpstr>
    </vt:vector>
  </TitlesOfParts>
  <Company>US Postal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FOR AMERICA</dc:title>
  <dc:creator>Dieter, Kelly F - Washington, DC - Contractor</dc:creator>
  <cp:lastModifiedBy>Jarboe, Steven E - Washington, DC</cp:lastModifiedBy>
  <cp:revision>5</cp:revision>
  <cp:lastPrinted>2022-09-14T17:30:20Z</cp:lastPrinted>
  <dcterms:created xsi:type="dcterms:W3CDTF">2021-07-26T20:34:09Z</dcterms:created>
  <dcterms:modified xsi:type="dcterms:W3CDTF">2023-07-13T15:16:52Z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0x010100B23D21FC82480641BD6695428FF9B0A6</vt:lpwstr>
  </property>
</Properties>
</file>