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 id="2147483670" r:id="rId6"/>
    <p:sldMasterId id="2147483683" r:id="rId7"/>
    <p:sldMasterId id="2147483696" r:id="rId8"/>
    <p:sldMasterId id="2147483711" r:id="rId9"/>
  </p:sldMasterIdLst>
  <p:notesMasterIdLst>
    <p:notesMasterId r:id="rId45"/>
  </p:notesMasterIdLst>
  <p:sldIdLst>
    <p:sldId id="2147472871" r:id="rId10"/>
    <p:sldId id="2147472872" r:id="rId11"/>
    <p:sldId id="2147472873" r:id="rId12"/>
    <p:sldId id="2147472874" r:id="rId13"/>
    <p:sldId id="2147472875" r:id="rId14"/>
    <p:sldId id="2147472876" r:id="rId15"/>
    <p:sldId id="2147472877" r:id="rId16"/>
    <p:sldId id="2147472878" r:id="rId17"/>
    <p:sldId id="2147472879" r:id="rId18"/>
    <p:sldId id="2147472880" r:id="rId19"/>
    <p:sldId id="2147472881" r:id="rId20"/>
    <p:sldId id="2147472882" r:id="rId21"/>
    <p:sldId id="2147472883" r:id="rId22"/>
    <p:sldId id="2147472884" r:id="rId23"/>
    <p:sldId id="2147472885" r:id="rId24"/>
    <p:sldId id="2147472886" r:id="rId25"/>
    <p:sldId id="2147472887" r:id="rId26"/>
    <p:sldId id="2147472888" r:id="rId27"/>
    <p:sldId id="2147472889" r:id="rId28"/>
    <p:sldId id="2147472890" r:id="rId29"/>
    <p:sldId id="2147472891" r:id="rId30"/>
    <p:sldId id="256" r:id="rId31"/>
    <p:sldId id="2147472892" r:id="rId32"/>
    <p:sldId id="2147472893" r:id="rId33"/>
    <p:sldId id="2147472894" r:id="rId34"/>
    <p:sldId id="2147472895" r:id="rId35"/>
    <p:sldId id="2147472896" r:id="rId36"/>
    <p:sldId id="2147472897" r:id="rId37"/>
    <p:sldId id="2147472898" r:id="rId38"/>
    <p:sldId id="2147472899" r:id="rId39"/>
    <p:sldId id="2147472900" r:id="rId40"/>
    <p:sldId id="2147472901" r:id="rId41"/>
    <p:sldId id="2147472902" r:id="rId42"/>
    <p:sldId id="2147472903" r:id="rId43"/>
    <p:sldId id="21474729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4B00E0-7184-4E2E-9125-C8FCB0851957}" v="1" dt="2022-09-19T18:01:30.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937" autoAdjust="0"/>
  </p:normalViewPr>
  <p:slideViewPr>
    <p:cSldViewPr snapToGrid="0">
      <p:cViewPr varScale="1">
        <p:scale>
          <a:sx n="30" d="100"/>
          <a:sy n="30" d="100"/>
        </p:scale>
        <p:origin x="1594"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1862B1"/>
              </a:solidFill>
              <a:ln w="19050">
                <a:noFill/>
              </a:ln>
              <a:effectLst/>
            </c:spPr>
            <c:extLst>
              <c:ext xmlns:c16="http://schemas.microsoft.com/office/drawing/2014/chart" uri="{C3380CC4-5D6E-409C-BE32-E72D297353CC}">
                <c16:uniqueId val="{00000003-EBC3-8C4F-A2BD-6AAF80F1B6F0}"/>
              </c:ext>
            </c:extLst>
          </c:dPt>
          <c:dPt>
            <c:idx val="1"/>
            <c:bubble3D val="0"/>
            <c:spPr>
              <a:solidFill>
                <a:srgbClr val="14659D">
                  <a:alpha val="16940"/>
                </a:srgbClr>
              </a:solidFill>
              <a:ln w="19050">
                <a:noFill/>
              </a:ln>
              <a:effectLst/>
            </c:spPr>
            <c:extLst>
              <c:ext xmlns:c16="http://schemas.microsoft.com/office/drawing/2014/chart" uri="{C3380CC4-5D6E-409C-BE32-E72D297353CC}">
                <c16:uniqueId val="{00000002-EBC3-8C4F-A2BD-6AAF80F1B6F0}"/>
              </c:ext>
            </c:extLst>
          </c:dPt>
          <c:cat>
            <c:numRef>
              <c:f>Sheet1!$A$2:$A$3</c:f>
              <c:numCache>
                <c:formatCode>General</c:formatCode>
                <c:ptCount val="2"/>
              </c:numCache>
            </c:numRef>
          </c:cat>
          <c:val>
            <c:numRef>
              <c:f>Sheet1!$B$2:$B$3</c:f>
              <c:numCache>
                <c:formatCode>General</c:formatCode>
                <c:ptCount val="2"/>
                <c:pt idx="0">
                  <c:v>75</c:v>
                </c:pt>
                <c:pt idx="1">
                  <c:v>25</c:v>
                </c:pt>
              </c:numCache>
            </c:numRef>
          </c:val>
          <c:extLst>
            <c:ext xmlns:c16="http://schemas.microsoft.com/office/drawing/2014/chart" uri="{C3380CC4-5D6E-409C-BE32-E72D297353CC}">
              <c16:uniqueId val="{00000000-EBC3-8C4F-A2BD-6AAF80F1B6F0}"/>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1862B1"/>
              </a:solidFill>
              <a:ln w="19050">
                <a:noFill/>
              </a:ln>
              <a:effectLst/>
            </c:spPr>
            <c:extLst>
              <c:ext xmlns:c16="http://schemas.microsoft.com/office/drawing/2014/chart" uri="{C3380CC4-5D6E-409C-BE32-E72D297353CC}">
                <c16:uniqueId val="{00000001-92A0-427E-9A2D-93B0F5E7E8F2}"/>
              </c:ext>
            </c:extLst>
          </c:dPt>
          <c:dPt>
            <c:idx val="1"/>
            <c:bubble3D val="0"/>
            <c:spPr>
              <a:solidFill>
                <a:srgbClr val="14659D">
                  <a:alpha val="16940"/>
                </a:srgbClr>
              </a:solidFill>
              <a:ln w="19050">
                <a:noFill/>
              </a:ln>
              <a:effectLst/>
            </c:spPr>
            <c:extLst>
              <c:ext xmlns:c16="http://schemas.microsoft.com/office/drawing/2014/chart" uri="{C3380CC4-5D6E-409C-BE32-E72D297353CC}">
                <c16:uniqueId val="{00000003-92A0-427E-9A2D-93B0F5E7E8F2}"/>
              </c:ext>
            </c:extLst>
          </c:dPt>
          <c:cat>
            <c:numRef>
              <c:f>Sheet1!$A$2:$A$3</c:f>
              <c:numCache>
                <c:formatCode>General</c:formatCode>
                <c:ptCount val="2"/>
              </c:numCache>
            </c:numRef>
          </c:cat>
          <c:val>
            <c:numRef>
              <c:f>Sheet1!$B$2:$B$3</c:f>
              <c:numCache>
                <c:formatCode>General</c:formatCode>
                <c:ptCount val="2"/>
                <c:pt idx="0">
                  <c:v>77</c:v>
                </c:pt>
                <c:pt idx="1">
                  <c:v>23</c:v>
                </c:pt>
              </c:numCache>
            </c:numRef>
          </c:val>
          <c:extLst>
            <c:ext xmlns:c16="http://schemas.microsoft.com/office/drawing/2014/chart" uri="{C3380CC4-5D6E-409C-BE32-E72D297353CC}">
              <c16:uniqueId val="{00000004-92A0-427E-9A2D-93B0F5E7E8F2}"/>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1862B1"/>
              </a:solidFill>
              <a:ln w="19050">
                <a:noFill/>
              </a:ln>
              <a:effectLst/>
            </c:spPr>
            <c:extLst>
              <c:ext xmlns:c16="http://schemas.microsoft.com/office/drawing/2014/chart" uri="{C3380CC4-5D6E-409C-BE32-E72D297353CC}">
                <c16:uniqueId val="{00000001-5DDF-408C-8D94-EFF0D588E4BE}"/>
              </c:ext>
            </c:extLst>
          </c:dPt>
          <c:dPt>
            <c:idx val="1"/>
            <c:bubble3D val="0"/>
            <c:spPr>
              <a:solidFill>
                <a:srgbClr val="14659D">
                  <a:alpha val="16940"/>
                </a:srgbClr>
              </a:solidFill>
              <a:ln w="19050">
                <a:noFill/>
              </a:ln>
              <a:effectLst/>
            </c:spPr>
            <c:extLst>
              <c:ext xmlns:c16="http://schemas.microsoft.com/office/drawing/2014/chart" uri="{C3380CC4-5D6E-409C-BE32-E72D297353CC}">
                <c16:uniqueId val="{00000003-5DDF-408C-8D94-EFF0D588E4BE}"/>
              </c:ext>
            </c:extLst>
          </c:dPt>
          <c:cat>
            <c:numRef>
              <c:f>Sheet1!$A$2:$A$3</c:f>
              <c:numCache>
                <c:formatCode>General</c:formatCode>
                <c:ptCount val="2"/>
              </c:numCache>
            </c:numRef>
          </c:cat>
          <c:val>
            <c:numRef>
              <c:f>Sheet1!$B$2:$B$3</c:f>
              <c:numCache>
                <c:formatCode>General</c:formatCode>
                <c:ptCount val="2"/>
                <c:pt idx="0">
                  <c:v>71</c:v>
                </c:pt>
                <c:pt idx="1">
                  <c:v>29</c:v>
                </c:pt>
              </c:numCache>
            </c:numRef>
          </c:val>
          <c:extLst>
            <c:ext xmlns:c16="http://schemas.microsoft.com/office/drawing/2014/chart" uri="{C3380CC4-5D6E-409C-BE32-E72D297353CC}">
              <c16:uniqueId val="{00000004-5DDF-408C-8D94-EFF0D588E4BE}"/>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1862B1"/>
              </a:solidFill>
              <a:ln w="19050">
                <a:noFill/>
              </a:ln>
              <a:effectLst/>
            </c:spPr>
            <c:extLst>
              <c:ext xmlns:c16="http://schemas.microsoft.com/office/drawing/2014/chart" uri="{C3380CC4-5D6E-409C-BE32-E72D297353CC}">
                <c16:uniqueId val="{00000001-844A-479C-8427-4C5F9829CB38}"/>
              </c:ext>
            </c:extLst>
          </c:dPt>
          <c:dPt>
            <c:idx val="1"/>
            <c:bubble3D val="0"/>
            <c:spPr>
              <a:solidFill>
                <a:srgbClr val="14659D">
                  <a:alpha val="16940"/>
                </a:srgbClr>
              </a:solidFill>
              <a:ln w="19050">
                <a:noFill/>
              </a:ln>
              <a:effectLst/>
            </c:spPr>
            <c:extLst>
              <c:ext xmlns:c16="http://schemas.microsoft.com/office/drawing/2014/chart" uri="{C3380CC4-5D6E-409C-BE32-E72D297353CC}">
                <c16:uniqueId val="{00000003-844A-479C-8427-4C5F9829CB38}"/>
              </c:ext>
            </c:extLst>
          </c:dPt>
          <c:cat>
            <c:numRef>
              <c:f>Sheet1!$A$2:$A$3</c:f>
              <c:numCache>
                <c:formatCode>General</c:formatCode>
                <c:ptCount val="2"/>
              </c:numCache>
            </c:numRef>
          </c:cat>
          <c:val>
            <c:numRef>
              <c:f>Sheet1!$B$2:$B$3</c:f>
              <c:numCache>
                <c:formatCode>General</c:formatCode>
                <c:ptCount val="2"/>
                <c:pt idx="0">
                  <c:v>55</c:v>
                </c:pt>
                <c:pt idx="1">
                  <c:v>45</c:v>
                </c:pt>
              </c:numCache>
            </c:numRef>
          </c:val>
          <c:extLst>
            <c:ext xmlns:c16="http://schemas.microsoft.com/office/drawing/2014/chart" uri="{C3380CC4-5D6E-409C-BE32-E72D297353CC}">
              <c16:uniqueId val="{00000004-844A-479C-8427-4C5F9829CB38}"/>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005A92"/>
              </a:solidFill>
              <a:ln w="19050">
                <a:noFill/>
              </a:ln>
              <a:effectLst/>
            </c:spPr>
            <c:extLst>
              <c:ext xmlns:c16="http://schemas.microsoft.com/office/drawing/2014/chart" uri="{C3380CC4-5D6E-409C-BE32-E72D297353CC}">
                <c16:uniqueId val="{00000001-0370-45DD-88F7-9C0AA8294908}"/>
              </c:ext>
            </c:extLst>
          </c:dPt>
          <c:dPt>
            <c:idx val="1"/>
            <c:bubble3D val="0"/>
            <c:spPr>
              <a:solidFill>
                <a:srgbClr val="14659D">
                  <a:alpha val="16940"/>
                </a:srgbClr>
              </a:solidFill>
              <a:ln w="19050">
                <a:noFill/>
              </a:ln>
              <a:effectLst/>
            </c:spPr>
            <c:extLst>
              <c:ext xmlns:c16="http://schemas.microsoft.com/office/drawing/2014/chart" uri="{C3380CC4-5D6E-409C-BE32-E72D297353CC}">
                <c16:uniqueId val="{00000003-0370-45DD-88F7-9C0AA8294908}"/>
              </c:ext>
            </c:extLst>
          </c:dPt>
          <c:cat>
            <c:numRef>
              <c:f>Sheet1!$A$2:$A$3</c:f>
              <c:numCache>
                <c:formatCode>General</c:formatCode>
                <c:ptCount val="2"/>
              </c:numCache>
            </c:numRef>
          </c:cat>
          <c:val>
            <c:numRef>
              <c:f>Sheet1!$B$2:$B$3</c:f>
              <c:numCache>
                <c:formatCode>General</c:formatCode>
                <c:ptCount val="2"/>
                <c:pt idx="0">
                  <c:v>85</c:v>
                </c:pt>
                <c:pt idx="1">
                  <c:v>15</c:v>
                </c:pt>
              </c:numCache>
            </c:numRef>
          </c:val>
          <c:extLst>
            <c:ext xmlns:c16="http://schemas.microsoft.com/office/drawing/2014/chart" uri="{C3380CC4-5D6E-409C-BE32-E72D297353CC}">
              <c16:uniqueId val="{00000004-0370-45DD-88F7-9C0AA8294908}"/>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explosion val="2"/>
          <c:dPt>
            <c:idx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D54-4803-98E6-DFF03C5B56E8}"/>
              </c:ext>
            </c:extLst>
          </c:dPt>
          <c:dPt>
            <c:idx val="1"/>
            <c:bubble3D val="0"/>
            <c:spPr>
              <a:solidFill>
                <a:schemeClr val="bg1">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D54-4803-98E6-DFF03C5B56E8}"/>
              </c:ext>
            </c:extLst>
          </c:dPt>
          <c:cat>
            <c:strRef>
              <c:f>Sheet1!$A$2:$A$3</c:f>
              <c:strCache>
                <c:ptCount val="2"/>
                <c:pt idx="0">
                  <c:v>1st Qtr</c:v>
                </c:pt>
                <c:pt idx="1">
                  <c:v>2nd Qtr</c:v>
                </c:pt>
              </c:strCache>
            </c:strRef>
          </c:cat>
          <c:val>
            <c:numRef>
              <c:f>Sheet1!$B$2:$B$3</c:f>
              <c:numCache>
                <c:formatCode>0%</c:formatCode>
                <c:ptCount val="2"/>
                <c:pt idx="0">
                  <c:v>0.47</c:v>
                </c:pt>
                <c:pt idx="1">
                  <c:v>0.53</c:v>
                </c:pt>
              </c:numCache>
            </c:numRef>
          </c:val>
          <c:extLst>
            <c:ext xmlns:c16="http://schemas.microsoft.com/office/drawing/2014/chart" uri="{C3380CC4-5D6E-409C-BE32-E72D297353CC}">
              <c16:uniqueId val="{00000004-0D54-4803-98E6-DFF03C5B56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BE2-46D2-8935-57721958D6ED}"/>
              </c:ext>
            </c:extLst>
          </c:dPt>
          <c:dPt>
            <c:idx val="1"/>
            <c:bubble3D val="0"/>
            <c:spPr>
              <a:solidFill>
                <a:schemeClr val="bg1">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BE2-46D2-8935-57721958D6ED}"/>
              </c:ext>
            </c:extLst>
          </c:dPt>
          <c:cat>
            <c:strRef>
              <c:f>Sheet1!$A$2:$A$3</c:f>
              <c:strCache>
                <c:ptCount val="2"/>
                <c:pt idx="0">
                  <c:v>1st Qtr</c:v>
                </c:pt>
                <c:pt idx="1">
                  <c:v>2nd Qtr</c:v>
                </c:pt>
              </c:strCache>
            </c:strRef>
          </c:cat>
          <c:val>
            <c:numRef>
              <c:f>Sheet1!$B$2:$B$3</c:f>
              <c:numCache>
                <c:formatCode>0%</c:formatCode>
                <c:ptCount val="2"/>
                <c:pt idx="0">
                  <c:v>0.65</c:v>
                </c:pt>
                <c:pt idx="1">
                  <c:v>0.35</c:v>
                </c:pt>
              </c:numCache>
            </c:numRef>
          </c:val>
          <c:extLst>
            <c:ext xmlns:c16="http://schemas.microsoft.com/office/drawing/2014/chart" uri="{C3380CC4-5D6E-409C-BE32-E72D297353CC}">
              <c16:uniqueId val="{00000004-3BE2-46D2-8935-57721958D6E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F62369-24CA-45EE-873B-FB3C1007B3A2}"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58704-C1E2-4536-9E64-DB0A87945CB7}" type="slidenum">
              <a:rPr lang="en-US" smtClean="0"/>
              <a:t>‹#›</a:t>
            </a:fld>
            <a:endParaRPr lang="en-US"/>
          </a:p>
        </p:txBody>
      </p:sp>
    </p:spTree>
    <p:extLst>
      <p:ext uri="{BB962C8B-B14F-4D97-AF65-F5344CB8AC3E}">
        <p14:creationId xmlns:p14="http://schemas.microsoft.com/office/powerpoint/2010/main" val="1901155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53739-A555-4139-AF97-78F311E1C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774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Informed Delivery is reaching more people across the country every day. As of today we have hit over 50 MILLION users nationwide. With an expanded saturation rate at over 27% and an email open rate at 69.8%.  Informed Delivery continues to be a valuable asset for marketers and end users alike.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53739-A555-4139-AF97-78F311E1C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627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dirty="0">
                <a:cs typeface="Calibri" panose="020F0502020204030204"/>
              </a:rPr>
              <a:t>Every Door Direct Mail, or EDDM, is a USPS service that helps businesses and organizations reach potential customers in their neighborhood. </a:t>
            </a:r>
          </a:p>
          <a:p>
            <a:pPr marL="171450" indent="-171450">
              <a:buFont typeface="Arial"/>
              <a:buChar char="•"/>
              <a:defRPr/>
            </a:pPr>
            <a:r>
              <a:rPr lang="en-US" dirty="0">
                <a:cs typeface="Calibri" panose="020F0502020204030204"/>
              </a:rPr>
              <a:t>It's as simple as identifying the delivery routes you want to reach, preparing the mailpiece, and USPS delivering the printed mail to addresses in the specified area. </a:t>
            </a:r>
            <a:endParaRPr lang="en-US" b="1" dirty="0">
              <a:cs typeface="Calibri"/>
            </a:endParaRPr>
          </a:p>
          <a:p>
            <a:pPr marL="0" indent="0">
              <a:buFont typeface="Arial"/>
              <a:buNone/>
              <a:defRPr/>
            </a:pPr>
            <a:r>
              <a:rPr lang="en-US" dirty="0">
                <a:cs typeface="Calibri"/>
              </a:rPr>
              <a:t> </a:t>
            </a:r>
            <a:endParaRPr lang="en-US" b="1" dirty="0">
              <a:cs typeface="Calibri"/>
            </a:endParaRPr>
          </a:p>
          <a:p>
            <a:pPr marL="171450" indent="-171450">
              <a:buFont typeface="Arial"/>
              <a:buChar char="•"/>
              <a:defRPr/>
            </a:pPr>
            <a:r>
              <a:rPr lang="en-US" dirty="0">
                <a:cs typeface="Calibri"/>
              </a:rPr>
              <a:t>EDDM's affordable geographic and demographic targeting work; 57% of businesses surveyed described services like EDDM as "Very Effective." </a:t>
            </a:r>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DAAA6-4B0F-6046-AA51-5711F23E9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951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dirty="0"/>
              <a:t>Plus One has been in market testing for 2 years.  In January of this year 2022, the US Postal Service added Plus One as a permanent product offering to their market mail saturation letters.</a:t>
            </a:r>
          </a:p>
          <a:p>
            <a:pPr marL="171450" indent="-171450">
              <a:buFont typeface="Arial"/>
              <a:buChar char="•"/>
              <a:defRPr/>
            </a:pPr>
            <a:r>
              <a:rPr lang="en-US" dirty="0"/>
              <a:t>The "Plus One" is an addressed advertising card that can be mailed as an add-on piece alongside a “marriage mail” mailpiece. Marriage mail is a form of direct mail “marrying” advertisements from multiple companies into a single mailpiece. </a:t>
            </a:r>
          </a:p>
          <a:p>
            <a:pPr marL="171450" indent="-171450">
              <a:buFont typeface="Arial"/>
              <a:buChar char="•"/>
              <a:defRPr/>
            </a:pPr>
            <a:r>
              <a:rPr lang="en-US" dirty="0"/>
              <a:t>Plus One provides a cost-efficient means of testing the value of a standalone </a:t>
            </a:r>
            <a:r>
              <a:rPr lang="en-US" dirty="0" err="1"/>
              <a:t>mailpiece</a:t>
            </a:r>
            <a:r>
              <a:rPr lang="en-US" dirty="0"/>
              <a:t> for an advertiser.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DAAA6-4B0F-6046-AA51-5711F23E9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860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Mail Retargeting</a:t>
            </a:r>
          </a:p>
          <a:p>
            <a:r>
              <a:rPr lang="en-US" dirty="0"/>
              <a:t>In this digital age most all of us are on our phones shopping. Its so easy to put it in the shopping cart.  Then we have shoppers' remorse or second thoughts or our husband walks in the room….and we abandon the cart.  </a:t>
            </a:r>
          </a:p>
          <a:p>
            <a:r>
              <a:rPr lang="en-US" dirty="0"/>
              <a:t>Marketers saw a 300 – 400% lift in conversion rates when retargeting cart abandoners. I have been retargeted myself and it absolutely worked on me! DM can be hyper targeted while brand is top of mind.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53739-A555-4139-AF97-78F311E1C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552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panose="020F0502020204030204"/>
              </a:rPr>
              <a:t>Active Promotions for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940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we have three active promotions running through the end of the year.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7B7FD39-C13A-46BE-ACF9-82F280DAFB2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251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Personalized color Transpromo</a:t>
            </a:r>
          </a:p>
          <a:p>
            <a:pPr marL="171450" indent="-171450">
              <a:buFont typeface="Arial,Sans-Serif"/>
              <a:buChar char="•"/>
            </a:pPr>
            <a:r>
              <a:rPr lang="en-US" dirty="0"/>
              <a:t>It is for 1</a:t>
            </a:r>
            <a:r>
              <a:rPr lang="en-US" baseline="30000" dirty="0"/>
              <a:t>st</a:t>
            </a:r>
            <a:r>
              <a:rPr lang="en-US" dirty="0"/>
              <a:t> class mail</a:t>
            </a:r>
          </a:p>
          <a:p>
            <a:pPr marL="171450" indent="-171450">
              <a:buFont typeface="Arial,Sans-Serif"/>
              <a:buChar char="•"/>
            </a:pPr>
            <a:r>
              <a:rPr lang="en-US" dirty="0"/>
              <a:t>participants need to include a full color marketing message and/or visualization of account data in two or more colors not including black, white, or gray scale.</a:t>
            </a:r>
          </a:p>
          <a:p>
            <a:pPr marL="171450" indent="-171450">
              <a:buFont typeface="Arial,Sans-Serif"/>
              <a:buChar char="•"/>
            </a:pPr>
            <a:r>
              <a:rPr lang="en-US" dirty="0"/>
              <a:t>Previous participants need to meet the personalization requirements.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DAAA6-4B0F-6046-AA51-5711F23E9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524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Earlier we discussed the Informed Delivery program, which business mailers can use to create additional consumer impressions and interactions across digital and physical mailboxes. </a:t>
            </a:r>
          </a:p>
          <a:p>
            <a:pPr marL="171450" indent="-171450">
              <a:buFont typeface="Arial"/>
              <a:buChar char="•"/>
            </a:pPr>
            <a:r>
              <a:rPr lang="en-US" dirty="0"/>
              <a:t>The 2022 promotion we're running for Informed Delivery offers a 4% discount for using the service and pairing a digital ride-along image and a representative image with your mail campaign.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DAAA6-4B0F-6046-AA51-5711F23E9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330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The Mobile Shopping promotion encourages mailers to integrate mobile technologies with direct mail to create a convenient, efficient online shopping experience for customers.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DAAA6-4B0F-6046-AA51-5711F23E9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USPS Promotions encourage marketers, printers, and mailers  to try out new technology and  print techniques to drive higher  customer engagement and response rates,</a:t>
            </a:r>
          </a:p>
          <a:p>
            <a:r>
              <a:rPr lang="en-US" dirty="0"/>
              <a:t>The 2023 promotions I am about to share are proposed pending PRC approval.  When they are approved, we will receive an Industry alert as well as it being posted on postalpro.com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53739-A555-4139-AF97-78F311E1C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03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panose="020F0502020204030204"/>
              </a:rPr>
              <a:t>Before we look at how the USPS Product Management team works to strengthen the value of mail, it is worth considering what it is that makes mail valuable. </a:t>
            </a:r>
            <a:endParaRPr lang="en-US" dirty="0">
              <a:cs typeface="Calibri" panose="020F0502020204030204"/>
            </a:endParaRPr>
          </a:p>
          <a:p>
            <a:pPr marL="171450" indent="-171450">
              <a:buFont typeface="Arial"/>
              <a:buChar char="•"/>
            </a:pPr>
            <a:r>
              <a:rPr lang="en-US" dirty="0"/>
              <a:t>Consider the fact that we consume so much of our content digitally these days, across a wide range of channels—social media, websites, apps, streaming services, and many others.  </a:t>
            </a:r>
            <a:endParaRPr lang="en-US" dirty="0">
              <a:cs typeface="Calibri" panose="020F0502020204030204"/>
            </a:endParaRPr>
          </a:p>
          <a:p>
            <a:pPr marL="171450" indent="-171450">
              <a:buFont typeface="Arial"/>
              <a:buChar char="•"/>
            </a:pPr>
            <a:r>
              <a:rPr lang="en-US" dirty="0"/>
              <a:t>What Winterberry Group's 2022 </a:t>
            </a:r>
            <a:r>
              <a:rPr lang="en-US" i="1" dirty="0"/>
              <a:t>Outlook for Advertising, Marketing and Data</a:t>
            </a:r>
            <a:r>
              <a:rPr lang="en-US" dirty="0"/>
              <a:t> found is that consumers are demanding quality content at scale across all those channels. In today's "always on" marketing landscape, brands have adjusted to these trends by focusing more on digital experiences and personalization. </a:t>
            </a:r>
            <a:endParaRPr lang="en-US" dirty="0">
              <a:cs typeface="Calibri"/>
            </a:endParaRPr>
          </a:p>
          <a:p>
            <a:pPr marL="171450" indent="-171450">
              <a:buFont typeface="Arial"/>
              <a:buChar char="•"/>
            </a:pPr>
            <a:r>
              <a:rPr lang="en-US" dirty="0">
                <a:cs typeface="Calibri"/>
              </a:rPr>
              <a:t>At the same time, in</a:t>
            </a:r>
            <a:r>
              <a:rPr lang="en-US" dirty="0"/>
              <a:t> a world where digital fatigue has set in for 75% of consumers, mail's physical properties offer a refreshing, engaging alternative.</a:t>
            </a:r>
            <a:endParaRPr lang="en-US" dirty="0">
              <a:cs typeface="Calibri" panose="020F0502020204030204"/>
            </a:endParaRPr>
          </a:p>
          <a:p>
            <a:pPr marL="171450" indent="-171450">
              <a:buFont typeface="Arial"/>
              <a:buChar char="•"/>
            </a:pPr>
            <a:endParaRPr lang="en-US" dirty="0">
              <a:cs typeface="Calibri" panose="020F0502020204030204"/>
            </a:endParaRPr>
          </a:p>
          <a:p>
            <a:pPr marL="171450" indent="-171450">
              <a:buFont typeface="Arial"/>
              <a:buChar char="•"/>
            </a:pPr>
            <a:endParaRPr lang="en-US" dirty="0">
              <a:cs typeface="Calibri" panose="020F0502020204030204"/>
            </a:endParaRPr>
          </a:p>
          <a:p>
            <a:r>
              <a:rPr lang="en-US" dirty="0">
                <a:cs typeface="Calibri" panose="020F0502020204030204"/>
              </a:rPr>
              <a:t>Sources: </a:t>
            </a:r>
          </a:p>
          <a:p>
            <a:pPr marL="171450" indent="-171450">
              <a:buFont typeface="Arial"/>
              <a:buChar char="•"/>
            </a:pPr>
            <a:r>
              <a:rPr lang="en-US" dirty="0"/>
              <a:t>3X better response rate for direct mail: SG360's 2021 Future of Direct Mail report</a:t>
            </a:r>
            <a:endParaRPr lang="en-US" dirty="0">
              <a:cs typeface="Calibri" panose="020F0502020204030204"/>
            </a:endParaRPr>
          </a:p>
          <a:p>
            <a:pPr marL="171450" indent="-171450">
              <a:buFont typeface="Arial"/>
              <a:buChar char="•"/>
            </a:pPr>
            <a:r>
              <a:rPr lang="en-US" dirty="0"/>
              <a:t>61% of consumers feel positive about direct mail – more personalized / enjoy opening mail: SG360's 2022 Future of Direct Mail presentation at NPF</a:t>
            </a:r>
            <a:endParaRPr lang="en-US" dirty="0">
              <a:cs typeface="Calibri" panose="020F0502020204030204"/>
            </a:endParaRPr>
          </a:p>
          <a:p>
            <a:pPr marL="171450" indent="-171450">
              <a:buFont typeface="Arial"/>
              <a:buChar char="•"/>
            </a:pPr>
            <a:r>
              <a:rPr lang="en-US" dirty="0"/>
              <a:t>75% of consumers have digital fatigue: SG360's 2022 Future of Direct Mail presentation at NPF</a:t>
            </a:r>
            <a:endParaRPr lang="en-US" dirty="0">
              <a:cs typeface="Calibri" panose="020F0502020204030204"/>
            </a:endParaRPr>
          </a:p>
          <a:p>
            <a:pPr marL="171450" indent="-171450">
              <a:buFont typeface="Arial"/>
              <a:buChar char="•"/>
            </a:pPr>
            <a:r>
              <a:rPr lang="en-US" dirty="0"/>
              <a:t>3.5% projected increase in direct mail marketing spending: </a:t>
            </a:r>
            <a:r>
              <a:rPr lang="en-US" i="1" dirty="0"/>
              <a:t>Winterberry Group's 2022 Outlook for Advertising, Marketing and Data report</a:t>
            </a:r>
            <a:endParaRPr lang="en-US" dirty="0"/>
          </a:p>
          <a:p>
            <a:pPr marL="171450" indent="-171450">
              <a:buFont typeface="Arial"/>
              <a:buChar char="•"/>
            </a:pPr>
            <a:r>
              <a:rPr lang="en-US" dirty="0"/>
              <a:t>Because of direct mail: 66% engaged with / acted on it; 36% made a purchase: SG360's 2022 Future of Direct Mail presentation at NPF 2022</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17479-382C-4192-A2BE-EFFFEA987F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911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5255" marR="527661" lvl="0" indent="0" algn="l"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0" normalizeH="0" baseline="0" noProof="0" dirty="0">
                <a:ln>
                  <a:noFill/>
                </a:ln>
                <a:solidFill>
                  <a:srgbClr val="071143"/>
                </a:solidFill>
                <a:effectLst/>
                <a:uLnTx/>
                <a:uFillTx/>
                <a:latin typeface="Arial" panose="020B0604020202020204"/>
                <a:ea typeface="+mn-ea"/>
                <a:cs typeface="Arial"/>
              </a:rPr>
              <a:t>So what’s new for 2023?  They are still pending approval, but here is a sneak peek at the latest and greatest promotions:</a:t>
            </a:r>
          </a:p>
          <a:p>
            <a:pPr marL="215255" marR="527661" lvl="0" indent="0" algn="l" defTabSz="914400" rtl="0" eaLnBrk="1" fontAlgn="auto" latinLnBrk="0" hangingPunct="1">
              <a:lnSpc>
                <a:spcPct val="100000"/>
              </a:lnSpc>
              <a:spcBef>
                <a:spcPts val="100"/>
              </a:spcBef>
              <a:spcAft>
                <a:spcPts val="0"/>
              </a:spcAft>
              <a:buClrTx/>
              <a:buSzTx/>
              <a:buFontTx/>
              <a:buNone/>
              <a:tabLst/>
              <a:defRPr/>
            </a:pPr>
            <a:endParaRPr kumimoji="0" lang="en-US" sz="1200" b="1" i="0" u="none" strike="noStrike" kern="1200" cap="none" spc="0" normalizeH="0" baseline="0" noProof="0" dirty="0">
              <a:ln>
                <a:noFill/>
              </a:ln>
              <a:solidFill>
                <a:srgbClr val="071143"/>
              </a:solidFill>
              <a:effectLst/>
              <a:uLnTx/>
              <a:uFillTx/>
              <a:latin typeface="Arial" panose="020B0604020202020204"/>
              <a:ea typeface="+mn-ea"/>
              <a:cs typeface="Arial"/>
            </a:endParaRPr>
          </a:p>
          <a:p>
            <a:pPr marL="215255" marR="527661" lvl="0" indent="0" algn="l"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0" normalizeH="0" baseline="0" noProof="0" dirty="0">
                <a:ln>
                  <a:noFill/>
                </a:ln>
                <a:solidFill>
                  <a:srgbClr val="071143"/>
                </a:solidFill>
                <a:effectLst/>
                <a:uLnTx/>
                <a:uFillTx/>
                <a:latin typeface="Arial" panose="020B0604020202020204"/>
                <a:ea typeface="+mn-ea"/>
                <a:cs typeface="Arial"/>
              </a:rPr>
              <a:t>EMERGING </a:t>
            </a:r>
            <a:r>
              <a:rPr kumimoji="0" lang="en-US" sz="1200" b="1" i="0" u="none" strike="noStrike" kern="1200" cap="none" spc="-15" normalizeH="0" baseline="0" noProof="0" dirty="0">
                <a:ln>
                  <a:noFill/>
                </a:ln>
                <a:solidFill>
                  <a:srgbClr val="071143"/>
                </a:solidFill>
                <a:effectLst/>
                <a:uLnTx/>
                <a:uFillTx/>
                <a:latin typeface="Arial" panose="020B0604020202020204"/>
                <a:ea typeface="+mn-ea"/>
                <a:cs typeface="Arial"/>
              </a:rPr>
              <a:t>TECHNOLOGY &amp; </a:t>
            </a:r>
            <a:r>
              <a:rPr kumimoji="0" lang="en-US" sz="1200" b="1" i="0" u="none" strike="noStrike" kern="1200" cap="none" spc="0" normalizeH="0" baseline="0" noProof="0" dirty="0">
                <a:ln>
                  <a:noFill/>
                </a:ln>
                <a:solidFill>
                  <a:srgbClr val="071143"/>
                </a:solidFill>
                <a:effectLst/>
                <a:uLnTx/>
                <a:uFillTx/>
                <a:latin typeface="Arial" panose="020B0604020202020204"/>
                <a:ea typeface="+mn-ea"/>
                <a:cs typeface="Arial"/>
              </a:rPr>
              <a:t>MOBILE SHOPPING</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19065" marR="490197" lvl="0" indent="0" algn="l" defTabSz="914400" rtl="0" eaLnBrk="1" fontAlgn="auto" latinLnBrk="0" hangingPunct="1">
              <a:lnSpc>
                <a:spcPts val="1000"/>
              </a:lnSpc>
              <a:spcBef>
                <a:spcPts val="300"/>
              </a:spcBef>
              <a:spcAft>
                <a:spcPts val="0"/>
              </a:spcAft>
              <a:buClrTx/>
              <a:buSzTx/>
              <a:buFontTx/>
              <a:buNone/>
              <a:tabLst/>
              <a:defRPr/>
            </a:pPr>
            <a:r>
              <a:rPr kumimoji="0" lang="en-US" sz="900" b="0" i="0" u="none" strike="noStrike" kern="1200" cap="none" spc="-5" normalizeH="0" baseline="0" noProof="0" dirty="0">
                <a:ln>
                  <a:noFill/>
                </a:ln>
                <a:solidFill>
                  <a:srgbClr val="2D3440"/>
                </a:solidFill>
                <a:effectLst/>
                <a:uLnTx/>
                <a:uFillTx/>
                <a:latin typeface="Arial" panose="020B0604020202020204"/>
                <a:ea typeface="+mn-ea"/>
                <a:cs typeface="Arial"/>
              </a:rPr>
              <a:t>emerging </a:t>
            </a:r>
            <a:r>
              <a:rPr kumimoji="0" lang="en-US" sz="900" b="0" i="0" u="none" strike="noStrike" kern="1200" cap="none" spc="0" normalizeH="0" baseline="0" noProof="0" dirty="0">
                <a:ln>
                  <a:noFill/>
                </a:ln>
                <a:solidFill>
                  <a:srgbClr val="2D3440"/>
                </a:solidFill>
                <a:effectLst/>
                <a:uLnTx/>
                <a:uFillTx/>
                <a:latin typeface="Arial" panose="020B0604020202020204"/>
                <a:ea typeface="+mn-ea"/>
                <a:cs typeface="Arial"/>
              </a:rPr>
              <a:t>technologies such </a:t>
            </a:r>
            <a:r>
              <a:rPr kumimoji="0" lang="en-US" sz="900" b="0" i="0" u="none" strike="noStrike" kern="1200" cap="none" spc="-5" normalizeH="0" baseline="0" noProof="0" dirty="0">
                <a:ln>
                  <a:noFill/>
                </a:ln>
                <a:solidFill>
                  <a:srgbClr val="2D3440"/>
                </a:solidFill>
                <a:effectLst/>
                <a:uLnTx/>
                <a:uFillTx/>
                <a:latin typeface="Arial" panose="020B0604020202020204"/>
                <a:ea typeface="+mn-ea"/>
                <a:cs typeface="Arial"/>
              </a:rPr>
              <a:t>as  </a:t>
            </a:r>
            <a:r>
              <a:rPr kumimoji="0" lang="en-US" sz="900" b="0" i="0" u="none" strike="noStrike" kern="1200" cap="none" spc="0" normalizeH="0" baseline="0" noProof="0" dirty="0">
                <a:ln>
                  <a:noFill/>
                </a:ln>
                <a:solidFill>
                  <a:srgbClr val="2D3440"/>
                </a:solidFill>
                <a:effectLst/>
                <a:uLnTx/>
                <a:uFillTx/>
                <a:latin typeface="Arial" panose="020B0604020202020204"/>
                <a:ea typeface="+mn-ea"/>
                <a:cs typeface="Arial"/>
              </a:rPr>
              <a:t>Enhanced Augmented Reality, Mixed Reality, Virtual Reality, </a:t>
            </a:r>
            <a:r>
              <a:rPr kumimoji="0" lang="en-US" sz="900" b="0" i="0" u="none" strike="noStrike" kern="1200" cap="none" spc="-5" normalizeH="0" baseline="0" noProof="0" dirty="0">
                <a:ln>
                  <a:noFill/>
                </a:ln>
                <a:solidFill>
                  <a:srgbClr val="2D3440"/>
                </a:solidFill>
                <a:effectLst/>
                <a:uLnTx/>
                <a:uFillTx/>
                <a:latin typeface="Arial" panose="020B0604020202020204"/>
                <a:ea typeface="+mn-ea"/>
                <a:cs typeface="Arial"/>
              </a:rPr>
              <a:t>NFC, </a:t>
            </a:r>
            <a:r>
              <a:rPr kumimoji="0" lang="en-US" sz="900" b="0" i="0" u="none" strike="noStrike" kern="1200" cap="none" spc="-10" normalizeH="0" baseline="0" noProof="0" dirty="0">
                <a:ln>
                  <a:noFill/>
                </a:ln>
                <a:solidFill>
                  <a:srgbClr val="2D3440"/>
                </a:solidFill>
                <a:effectLst/>
                <a:uLnTx/>
                <a:uFillTx/>
                <a:latin typeface="Arial" panose="020B0604020202020204"/>
                <a:ea typeface="+mn-ea"/>
                <a:cs typeface="Arial"/>
              </a:rPr>
              <a:t>Video </a:t>
            </a:r>
            <a:r>
              <a:rPr kumimoji="0" lang="en-US" sz="900" b="0" i="0" u="none" strike="noStrike" kern="1200" cap="none" spc="-5" normalizeH="0" baseline="0" noProof="0" dirty="0">
                <a:ln>
                  <a:noFill/>
                </a:ln>
                <a:solidFill>
                  <a:srgbClr val="2D3440"/>
                </a:solidFill>
                <a:effectLst/>
                <a:uLnTx/>
                <a:uFillTx/>
                <a:latin typeface="Arial" panose="020B0604020202020204"/>
                <a:ea typeface="+mn-ea"/>
                <a:cs typeface="Arial"/>
              </a:rPr>
              <a:t>in  </a:t>
            </a:r>
            <a:r>
              <a:rPr kumimoji="0" lang="en-US" sz="900" b="0" i="0" u="none" strike="noStrike" kern="1200" cap="none" spc="0" normalizeH="0" baseline="0" noProof="0" dirty="0">
                <a:ln>
                  <a:noFill/>
                </a:ln>
                <a:solidFill>
                  <a:srgbClr val="2D3440"/>
                </a:solidFill>
                <a:effectLst/>
                <a:uLnTx/>
                <a:uFillTx/>
                <a:latin typeface="Arial" panose="020B0604020202020204"/>
                <a:ea typeface="+mn-ea"/>
                <a:cs typeface="Arial"/>
              </a:rPr>
              <a:t>Print, and mail </a:t>
            </a:r>
            <a:r>
              <a:rPr kumimoji="0" lang="en-US" sz="900" b="0" i="0" u="none" strike="noStrike" kern="1200" cap="none" spc="-5" normalizeH="0" baseline="0" noProof="0" dirty="0">
                <a:ln>
                  <a:noFill/>
                </a:ln>
                <a:solidFill>
                  <a:srgbClr val="2D3440"/>
                </a:solidFill>
                <a:effectLst/>
                <a:uLnTx/>
                <a:uFillTx/>
                <a:latin typeface="Arial" panose="020B0604020202020204"/>
                <a:ea typeface="+mn-ea"/>
                <a:cs typeface="Arial"/>
              </a:rPr>
              <a:t>integration</a:t>
            </a:r>
            <a:r>
              <a:rPr kumimoji="0" lang="en-US" sz="900" b="0" i="0" u="none" strike="noStrike" kern="1200" cap="none" spc="-95" normalizeH="0" baseline="0" noProof="0" dirty="0">
                <a:ln>
                  <a:noFill/>
                </a:ln>
                <a:solidFill>
                  <a:srgbClr val="2D3440"/>
                </a:solidFill>
                <a:effectLst/>
                <a:uLnTx/>
                <a:uFillTx/>
                <a:latin typeface="Arial" panose="020B0604020202020204"/>
                <a:ea typeface="+mn-ea"/>
                <a:cs typeface="Arial"/>
              </a:rPr>
              <a:t> </a:t>
            </a:r>
            <a:r>
              <a:rPr kumimoji="0" lang="en-US" sz="900" b="0" i="0" u="none" strike="noStrike" kern="1200" cap="none" spc="-5" normalizeH="0" baseline="0" noProof="0" dirty="0">
                <a:ln>
                  <a:noFill/>
                </a:ln>
                <a:solidFill>
                  <a:srgbClr val="2D3440"/>
                </a:solidFill>
                <a:effectLst/>
                <a:uLnTx/>
                <a:uFillTx/>
                <a:latin typeface="Arial" panose="020B0604020202020204"/>
                <a:ea typeface="+mn-ea"/>
                <a:cs typeface="Arial"/>
              </a:rPr>
              <a:t>with </a:t>
            </a:r>
            <a:r>
              <a:rPr kumimoji="0" lang="en-US" sz="900" b="0" i="0" u="none" strike="noStrike" kern="1200" cap="none" spc="0" normalizeH="0" baseline="0" noProof="0" dirty="0">
                <a:ln>
                  <a:noFill/>
                </a:ln>
                <a:solidFill>
                  <a:srgbClr val="2D3440"/>
                </a:solidFill>
                <a:effectLst/>
                <a:uLnTx/>
                <a:uFillTx/>
                <a:latin typeface="Arial" panose="020B0604020202020204"/>
                <a:ea typeface="+mn-ea"/>
                <a:cs typeface="Arial"/>
              </a:rPr>
              <a:t>voice</a:t>
            </a:r>
            <a:r>
              <a:rPr kumimoji="0" lang="en-US" sz="900" b="0" i="0" u="none" strike="noStrike" kern="1200" cap="none" spc="-5" normalizeH="0" baseline="0" noProof="0" dirty="0">
                <a:ln>
                  <a:noFill/>
                </a:ln>
                <a:solidFill>
                  <a:srgbClr val="2D3440"/>
                </a:solidFill>
                <a:effectLst/>
                <a:uLnTx/>
                <a:uFillTx/>
                <a:latin typeface="Arial" panose="020B0604020202020204"/>
                <a:ea typeface="+mn-ea"/>
                <a:cs typeface="Arial"/>
              </a:rPr>
              <a:t> assistants </a:t>
            </a:r>
            <a:r>
              <a:rPr kumimoji="0" lang="en-US" sz="900" b="1" i="0" u="none" strike="noStrike" kern="1200" cap="none" spc="0" normalizeH="0" baseline="0" noProof="0" dirty="0">
                <a:ln>
                  <a:noFill/>
                </a:ln>
                <a:solidFill>
                  <a:srgbClr val="071143"/>
                </a:solidFill>
                <a:effectLst/>
                <a:uLnTx/>
                <a:uFillTx/>
                <a:latin typeface="Arial" panose="020B0604020202020204"/>
                <a:ea typeface="+mn-ea"/>
                <a:cs typeface="Arial"/>
              </a:rPr>
              <a:t>ELIGIBILITY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a:rPr>
              <a:t>Marketing Mail</a:t>
            </a:r>
            <a:r>
              <a:rPr kumimoji="0" lang="en-US" sz="900" b="0" i="0" u="none" strike="noStrike" kern="1200" cap="none" spc="-114" normalizeH="0" baseline="0" noProof="0" dirty="0">
                <a:ln>
                  <a:noFill/>
                </a:ln>
                <a:solidFill>
                  <a:prstClr val="black"/>
                </a:solidFill>
                <a:effectLst/>
                <a:uLnTx/>
                <a:uFillTx/>
                <a:latin typeface="Arial" panose="020B0604020202020204"/>
                <a:ea typeface="+mn-ea"/>
                <a:cs typeface="Arial"/>
              </a:rPr>
              <a:t> </a:t>
            </a:r>
            <a:r>
              <a:rPr kumimoji="0" lang="en-US" sz="900" b="0" i="0" u="none" strike="noStrike" kern="1200" cap="none" spc="-5" normalizeH="0" baseline="0" noProof="0" dirty="0">
                <a:ln>
                  <a:noFill/>
                </a:ln>
                <a:solidFill>
                  <a:prstClr val="black"/>
                </a:solidFill>
                <a:effectLst/>
                <a:uLnTx/>
                <a:uFillTx/>
                <a:latin typeface="Arial" panose="020B0604020202020204"/>
                <a:ea typeface="+mn-ea"/>
                <a:cs typeface="Arial"/>
              </a:rPr>
              <a:t>letters  and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a:rPr>
              <a:t>flats; First-Class Mail </a:t>
            </a:r>
            <a:r>
              <a:rPr kumimoji="0" lang="en-US" sz="900" b="0" i="0" u="none" strike="noStrike" kern="1200" cap="none" spc="-5" normalizeH="0" baseline="0" noProof="0" dirty="0">
                <a:ln>
                  <a:noFill/>
                </a:ln>
                <a:solidFill>
                  <a:prstClr val="black"/>
                </a:solidFill>
                <a:effectLst/>
                <a:uLnTx/>
                <a:uFillTx/>
                <a:latin typeface="Arial" panose="020B0604020202020204"/>
                <a:ea typeface="+mn-ea"/>
                <a:cs typeface="Arial"/>
              </a:rPr>
              <a:t>letters,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a:rPr>
              <a:t>cards, </a:t>
            </a:r>
            <a:r>
              <a:rPr kumimoji="0" lang="en-US" sz="900" b="0" i="0" u="none" strike="noStrike" kern="1200" cap="none" spc="-5" normalizeH="0" baseline="0" noProof="0" dirty="0">
                <a:ln>
                  <a:noFill/>
                </a:ln>
                <a:solidFill>
                  <a:prstClr val="black"/>
                </a:solidFill>
                <a:effectLst/>
                <a:uLnTx/>
                <a:uFillTx/>
                <a:latin typeface="Arial" panose="020B0604020202020204"/>
                <a:ea typeface="+mn-ea"/>
                <a:cs typeface="Arial"/>
              </a:rPr>
              <a:t>and</a:t>
            </a:r>
            <a:r>
              <a:rPr kumimoji="0" lang="en-US" sz="900" b="0" i="0" u="none" strike="noStrike" kern="1200" cap="none" spc="-15" normalizeH="0" baseline="0" noProof="0" dirty="0">
                <a:ln>
                  <a:noFill/>
                </a:ln>
                <a:solidFill>
                  <a:prstClr val="black"/>
                </a:solidFill>
                <a:effectLst/>
                <a:uLnTx/>
                <a:uFillTx/>
                <a:latin typeface="Arial" panose="020B0604020202020204"/>
                <a:ea typeface="+mn-ea"/>
                <a:cs typeface="Arial"/>
              </a:rPr>
              <a:t>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a:rPr>
              <a:t>flats; </a:t>
            </a:r>
          </a:p>
          <a:p>
            <a:pPr marL="215890" marR="956266" lvl="0" indent="0" algn="l" defTabSz="914400" rtl="0" eaLnBrk="1" fontAlgn="auto" latinLnBrk="0" hangingPunct="1">
              <a:lnSpc>
                <a:spcPct val="100000"/>
              </a:lnSpc>
              <a:spcBef>
                <a:spcPts val="100"/>
              </a:spcBef>
              <a:spcAft>
                <a:spcPts val="0"/>
              </a:spcAft>
              <a:buClrTx/>
              <a:buSzTx/>
              <a:buFontTx/>
              <a:buNone/>
              <a:tabLst/>
              <a:defRPr/>
            </a:pPr>
            <a:endParaRPr kumimoji="0" lang="en-US" sz="3200" b="1" i="0" u="none" strike="noStrike" kern="1200" cap="none" spc="-5" normalizeH="0" baseline="0" noProof="0" dirty="0">
              <a:ln>
                <a:noFill/>
              </a:ln>
              <a:solidFill>
                <a:srgbClr val="071143"/>
              </a:solidFill>
              <a:effectLst/>
              <a:uLnTx/>
              <a:uFillTx/>
              <a:latin typeface="+mj-lt"/>
              <a:ea typeface="+mn-ea"/>
              <a:cs typeface="Arial"/>
            </a:endParaRPr>
          </a:p>
          <a:p>
            <a:pPr marL="215890" marR="956266" lvl="0" indent="0" algn="l" defTabSz="914400" rtl="0" eaLnBrk="1" fontAlgn="auto" latinLnBrk="0" hangingPunct="1">
              <a:lnSpc>
                <a:spcPct val="100000"/>
              </a:lnSpc>
              <a:spcBef>
                <a:spcPts val="100"/>
              </a:spcBef>
              <a:spcAft>
                <a:spcPts val="0"/>
              </a:spcAft>
              <a:buClrTx/>
              <a:buSzTx/>
              <a:buFontTx/>
              <a:buNone/>
              <a:tabLst/>
              <a:defRPr/>
            </a:pPr>
            <a:r>
              <a:rPr kumimoji="0" lang="en-US" sz="3200" b="1" i="0" u="none" strike="noStrike" kern="1200" cap="none" spc="-5" normalizeH="0" baseline="0" noProof="0" dirty="0">
                <a:ln>
                  <a:noFill/>
                </a:ln>
                <a:solidFill>
                  <a:srgbClr val="071143"/>
                </a:solidFill>
                <a:effectLst/>
                <a:uLnTx/>
                <a:uFillTx/>
                <a:latin typeface="+mj-lt"/>
                <a:ea typeface="+mn-ea"/>
                <a:cs typeface="Arial"/>
              </a:rPr>
              <a:t>PERSONALIZED  </a:t>
            </a:r>
            <a:r>
              <a:rPr kumimoji="0" lang="en-US" sz="3200" b="1" i="0" u="none" strike="noStrike" kern="1200" cap="none" spc="-30" normalizeH="0" baseline="0" noProof="0" dirty="0">
                <a:ln>
                  <a:noFill/>
                </a:ln>
                <a:solidFill>
                  <a:srgbClr val="071143"/>
                </a:solidFill>
                <a:effectLst/>
                <a:uLnTx/>
                <a:uFillTx/>
                <a:latin typeface="+mj-lt"/>
                <a:ea typeface="+mn-ea"/>
                <a:cs typeface="Arial"/>
              </a:rPr>
              <a:t>COLOR</a:t>
            </a:r>
            <a:r>
              <a:rPr kumimoji="0" lang="en-US" sz="3200" b="1" i="0" u="none" strike="noStrike" kern="1200" cap="none" spc="-60" normalizeH="0" baseline="0" noProof="0" dirty="0">
                <a:ln>
                  <a:noFill/>
                </a:ln>
                <a:solidFill>
                  <a:srgbClr val="071143"/>
                </a:solidFill>
                <a:effectLst/>
                <a:uLnTx/>
                <a:uFillTx/>
                <a:latin typeface="+mj-lt"/>
                <a:ea typeface="+mn-ea"/>
                <a:cs typeface="Arial"/>
              </a:rPr>
              <a:t> </a:t>
            </a:r>
            <a:r>
              <a:rPr kumimoji="0" lang="en-US" sz="3200" b="1" i="0" u="none" strike="noStrike" kern="1200" cap="none" spc="-15" normalizeH="0" baseline="0" noProof="0" dirty="0">
                <a:ln>
                  <a:noFill/>
                </a:ln>
                <a:solidFill>
                  <a:srgbClr val="071143"/>
                </a:solidFill>
                <a:effectLst/>
                <a:uLnTx/>
                <a:uFillTx/>
                <a:latin typeface="+mj-lt"/>
                <a:ea typeface="+mn-ea"/>
                <a:cs typeface="Arial"/>
              </a:rPr>
              <a:t>TRANSPROMO</a:t>
            </a:r>
            <a:endParaRPr kumimoji="0" lang="en-US" sz="3200" b="0" i="0" u="none" strike="noStrike" kern="1200" cap="none" spc="0" normalizeH="0" baseline="0" noProof="0" dirty="0">
              <a:ln>
                <a:noFill/>
              </a:ln>
              <a:solidFill>
                <a:prstClr val="black"/>
              </a:solidFill>
              <a:effectLst/>
              <a:uLnTx/>
              <a:uFillTx/>
              <a:latin typeface="+mj-lt"/>
              <a:ea typeface="+mn-ea"/>
              <a:cs typeface="Arial"/>
            </a:endParaRPr>
          </a:p>
          <a:p>
            <a:pPr marL="219065" marR="368918" lvl="0" indent="0" algn="l" defTabSz="914400" rtl="0" eaLnBrk="1" fontAlgn="auto" latinLnBrk="0" hangingPunct="1">
              <a:lnSpc>
                <a:spcPts val="1000"/>
              </a:lnSpc>
              <a:spcBef>
                <a:spcPts val="625"/>
              </a:spcBef>
              <a:spcAft>
                <a:spcPts val="0"/>
              </a:spcAft>
              <a:buClrTx/>
              <a:buSzTx/>
              <a:buFontTx/>
              <a:buNone/>
              <a:tabLst/>
              <a:defRPr/>
            </a:pPr>
            <a:r>
              <a:rPr kumimoji="0" lang="en-US" sz="2000" b="0" i="0" u="none" strike="noStrike" kern="1200" cap="none" spc="0" normalizeH="0" baseline="0" noProof="0" dirty="0">
                <a:ln>
                  <a:noFill/>
                </a:ln>
                <a:solidFill>
                  <a:srgbClr val="2D3440"/>
                </a:solidFill>
                <a:effectLst/>
                <a:uLnTx/>
                <a:uFillTx/>
                <a:latin typeface="+mj-lt"/>
                <a:ea typeface="+mn-ea"/>
                <a:cs typeface="Arial"/>
              </a:rPr>
              <a:t>Enhances the value </a:t>
            </a:r>
            <a:r>
              <a:rPr kumimoji="0" lang="en-US" sz="2000" b="0" i="0" u="none" strike="noStrike" kern="1200" cap="none" spc="-5" normalizeH="0" baseline="0" noProof="0" dirty="0">
                <a:ln>
                  <a:noFill/>
                </a:ln>
                <a:solidFill>
                  <a:srgbClr val="2D3440"/>
                </a:solidFill>
                <a:effectLst/>
                <a:uLnTx/>
                <a:uFillTx/>
                <a:latin typeface="+mj-lt"/>
                <a:ea typeface="+mn-ea"/>
                <a:cs typeface="Arial"/>
              </a:rPr>
              <a:t>of </a:t>
            </a:r>
            <a:r>
              <a:rPr kumimoji="0" lang="en-US" sz="2000" b="0" i="0" u="none" strike="noStrike" kern="1200" cap="none" spc="0" normalizeH="0" baseline="0" noProof="0" dirty="0">
                <a:ln>
                  <a:noFill/>
                </a:ln>
                <a:solidFill>
                  <a:srgbClr val="2D3440"/>
                </a:solidFill>
                <a:effectLst/>
                <a:uLnTx/>
                <a:uFillTx/>
                <a:latin typeface="+mj-lt"/>
                <a:ea typeface="+mn-ea"/>
                <a:cs typeface="Arial"/>
              </a:rPr>
              <a:t>First-Class Mail</a:t>
            </a:r>
            <a:r>
              <a:rPr kumimoji="0" lang="en-US" sz="2000" b="0" i="0" u="none" strike="noStrike" kern="1200" cap="none" spc="-95" normalizeH="0" baseline="0" noProof="0" dirty="0">
                <a:ln>
                  <a:noFill/>
                </a:ln>
                <a:solidFill>
                  <a:srgbClr val="2D3440"/>
                </a:solidFill>
                <a:effectLst/>
                <a:uLnTx/>
                <a:uFillTx/>
                <a:latin typeface="+mj-lt"/>
                <a:ea typeface="+mn-ea"/>
                <a:cs typeface="Arial"/>
              </a:rPr>
              <a:t> </a:t>
            </a:r>
            <a:r>
              <a:rPr kumimoji="0" lang="en-US" sz="2000" b="0" i="0" u="none" strike="noStrike" kern="1200" cap="none" spc="-5" normalizeH="0" baseline="0" noProof="0" dirty="0">
                <a:ln>
                  <a:noFill/>
                </a:ln>
                <a:solidFill>
                  <a:srgbClr val="2D3440"/>
                </a:solidFill>
                <a:effectLst/>
                <a:uLnTx/>
                <a:uFillTx/>
                <a:latin typeface="+mj-lt"/>
                <a:ea typeface="+mn-ea"/>
                <a:cs typeface="Arial"/>
              </a:rPr>
              <a:t>by  encouraging </a:t>
            </a:r>
            <a:r>
              <a:rPr kumimoji="0" lang="en-US" sz="2000" b="0" i="0" u="none" strike="noStrike" kern="1200" cap="none" spc="0" normalizeH="0" baseline="0" noProof="0" dirty="0">
                <a:ln>
                  <a:noFill/>
                </a:ln>
                <a:solidFill>
                  <a:srgbClr val="2D3440"/>
                </a:solidFill>
                <a:effectLst/>
                <a:uLnTx/>
                <a:uFillTx/>
                <a:latin typeface="+mj-lt"/>
                <a:ea typeface="+mn-ea"/>
                <a:cs typeface="Arial"/>
              </a:rPr>
              <a:t>mailers </a:t>
            </a:r>
            <a:r>
              <a:rPr kumimoji="0" lang="en-US" sz="2000" b="0" i="0" u="none" strike="noStrike" kern="1200" cap="none" spc="-5" normalizeH="0" baseline="0" noProof="0" dirty="0">
                <a:ln>
                  <a:noFill/>
                </a:ln>
                <a:solidFill>
                  <a:srgbClr val="2D3440"/>
                </a:solidFill>
                <a:effectLst/>
                <a:uLnTx/>
                <a:uFillTx/>
                <a:latin typeface="+mj-lt"/>
                <a:ea typeface="+mn-ea"/>
                <a:cs typeface="Arial"/>
              </a:rPr>
              <a:t>of bills and  </a:t>
            </a:r>
            <a:r>
              <a:rPr kumimoji="0" lang="en-US" sz="2000" b="0" i="0" u="none" strike="noStrike" kern="1200" cap="none" spc="0" normalizeH="0" baseline="0" noProof="0" dirty="0">
                <a:ln>
                  <a:noFill/>
                </a:ln>
                <a:solidFill>
                  <a:srgbClr val="2D3440"/>
                </a:solidFill>
                <a:effectLst/>
                <a:uLnTx/>
                <a:uFillTx/>
                <a:latin typeface="+mj-lt"/>
                <a:ea typeface="+mn-ea"/>
                <a:cs typeface="Arial"/>
              </a:rPr>
              <a:t>statements to </a:t>
            </a:r>
            <a:r>
              <a:rPr kumimoji="0" lang="en-US" sz="2000" b="0" i="0" u="none" strike="noStrike" kern="1200" cap="none" spc="-5" normalizeH="0" baseline="0" noProof="0" dirty="0">
                <a:ln>
                  <a:noFill/>
                </a:ln>
                <a:solidFill>
                  <a:srgbClr val="2D3440"/>
                </a:solidFill>
                <a:effectLst/>
                <a:uLnTx/>
                <a:uFillTx/>
                <a:latin typeface="+mj-lt"/>
                <a:ea typeface="+mn-ea"/>
                <a:cs typeface="Arial"/>
              </a:rPr>
              <a:t>incorporate </a:t>
            </a:r>
            <a:r>
              <a:rPr kumimoji="0" lang="en-US" sz="2000" b="0" i="0" u="none" strike="noStrike" kern="1200" cap="none" spc="0" normalizeH="0" baseline="0" noProof="0" dirty="0">
                <a:ln>
                  <a:noFill/>
                </a:ln>
                <a:solidFill>
                  <a:srgbClr val="2D3440"/>
                </a:solidFill>
                <a:effectLst/>
                <a:uLnTx/>
                <a:uFillTx/>
                <a:latin typeface="+mj-lt"/>
                <a:ea typeface="+mn-ea"/>
                <a:cs typeface="Arial"/>
              </a:rPr>
              <a:t>color</a:t>
            </a:r>
            <a:r>
              <a:rPr kumimoji="0" lang="en-US" sz="2000" b="0" i="0" u="none" strike="noStrike" kern="1200" cap="none" spc="-90" normalizeH="0" baseline="0" noProof="0" dirty="0">
                <a:ln>
                  <a:noFill/>
                </a:ln>
                <a:solidFill>
                  <a:srgbClr val="2D3440"/>
                </a:solidFill>
                <a:effectLst/>
                <a:uLnTx/>
                <a:uFillTx/>
                <a:latin typeface="+mj-lt"/>
                <a:ea typeface="+mn-ea"/>
                <a:cs typeface="Arial"/>
              </a:rPr>
              <a:t> </a:t>
            </a:r>
            <a:r>
              <a:rPr kumimoji="0" lang="en-US" sz="2000" b="0" i="0" u="none" strike="noStrike" kern="1200" cap="none" spc="0" normalizeH="0" baseline="0" noProof="0" dirty="0">
                <a:ln>
                  <a:noFill/>
                </a:ln>
                <a:solidFill>
                  <a:srgbClr val="2D3440"/>
                </a:solidFill>
                <a:effectLst/>
                <a:uLnTx/>
                <a:uFillTx/>
                <a:latin typeface="+mj-lt"/>
                <a:ea typeface="+mn-ea"/>
                <a:cs typeface="Arial"/>
              </a:rPr>
              <a:t>marketing  messaging to </a:t>
            </a:r>
            <a:r>
              <a:rPr kumimoji="0" lang="en-US" sz="2000" b="0" i="0" u="none" strike="noStrike" kern="1200" cap="none" spc="-5" normalizeH="0" baseline="0" noProof="0" dirty="0">
                <a:ln>
                  <a:noFill/>
                </a:ln>
                <a:solidFill>
                  <a:srgbClr val="2D3440"/>
                </a:solidFill>
                <a:effectLst/>
                <a:uLnTx/>
                <a:uFillTx/>
                <a:latin typeface="+mj-lt"/>
                <a:ea typeface="+mn-ea"/>
                <a:cs typeface="Arial"/>
              </a:rPr>
              <a:t>improve </a:t>
            </a:r>
            <a:r>
              <a:rPr kumimoji="0" lang="en-US" sz="2000" b="0" i="0" u="none" strike="noStrike" kern="1200" cap="none" spc="0" normalizeH="0" baseline="0" noProof="0" dirty="0">
                <a:ln>
                  <a:noFill/>
                </a:ln>
                <a:solidFill>
                  <a:srgbClr val="2D3440"/>
                </a:solidFill>
                <a:effectLst/>
                <a:uLnTx/>
                <a:uFillTx/>
                <a:latin typeface="+mj-lt"/>
                <a:ea typeface="+mn-ea"/>
                <a:cs typeface="Arial"/>
              </a:rPr>
              <a:t>connection to </a:t>
            </a:r>
            <a:r>
              <a:rPr kumimoji="0" lang="en-US" sz="2000" b="0" i="0" u="none" strike="noStrike" kern="1200" cap="none" spc="-5" normalizeH="0" baseline="0" noProof="0" dirty="0">
                <a:ln>
                  <a:noFill/>
                </a:ln>
                <a:solidFill>
                  <a:srgbClr val="2D3440"/>
                </a:solidFill>
                <a:effectLst/>
                <a:uLnTx/>
                <a:uFillTx/>
                <a:latin typeface="+mj-lt"/>
                <a:ea typeface="+mn-ea"/>
                <a:cs typeface="Arial"/>
              </a:rPr>
              <a:t>and </a:t>
            </a:r>
            <a:r>
              <a:rPr kumimoji="0" lang="en-US" sz="2000" b="0" i="0" u="none" strike="noStrike" kern="1200" cap="none" spc="0" normalizeH="0" baseline="0" noProof="0" dirty="0">
                <a:ln>
                  <a:noFill/>
                </a:ln>
                <a:solidFill>
                  <a:srgbClr val="2D3440"/>
                </a:solidFill>
                <a:effectLst/>
                <a:uLnTx/>
                <a:uFillTx/>
                <a:latin typeface="+mj-lt"/>
                <a:ea typeface="+mn-ea"/>
                <a:cs typeface="Arial"/>
              </a:rPr>
              <a:t>from</a:t>
            </a:r>
            <a:r>
              <a:rPr kumimoji="0" lang="en-US" sz="2000" b="0" i="0" u="none" strike="noStrike" kern="1200" cap="none" spc="-10" normalizeH="0" baseline="0" noProof="0" dirty="0">
                <a:ln>
                  <a:noFill/>
                </a:ln>
                <a:solidFill>
                  <a:srgbClr val="2D3440"/>
                </a:solidFill>
                <a:effectLst/>
                <a:uLnTx/>
                <a:uFillTx/>
                <a:latin typeface="+mj-lt"/>
                <a:ea typeface="+mn-ea"/>
                <a:cs typeface="Arial"/>
              </a:rPr>
              <a:t> </a:t>
            </a:r>
            <a:r>
              <a:rPr kumimoji="0" lang="en-US" sz="2000" b="0" i="0" u="none" strike="noStrike" kern="1200" cap="none" spc="0" normalizeH="0" baseline="0" noProof="0" dirty="0">
                <a:ln>
                  <a:noFill/>
                </a:ln>
                <a:solidFill>
                  <a:srgbClr val="2D3440"/>
                </a:solidFill>
                <a:effectLst/>
                <a:uLnTx/>
                <a:uFillTx/>
                <a:latin typeface="+mj-lt"/>
                <a:ea typeface="+mn-ea"/>
                <a:cs typeface="Arial"/>
              </a:rPr>
              <a:t>customers. Mailers will receive additional X% discount for reply mail inclusion.  </a:t>
            </a:r>
            <a:r>
              <a:rPr kumimoji="0" lang="en-US" sz="2000" b="1" i="0" u="none" strike="noStrike" kern="1200" cap="none" spc="0" normalizeH="0" baseline="0" noProof="0" dirty="0">
                <a:ln>
                  <a:noFill/>
                </a:ln>
                <a:solidFill>
                  <a:srgbClr val="071143"/>
                </a:solidFill>
                <a:effectLst/>
                <a:uLnTx/>
                <a:uFillTx/>
                <a:latin typeface="+mj-lt"/>
                <a:ea typeface="+mn-ea"/>
                <a:cs typeface="Arial"/>
              </a:rPr>
              <a:t>ELIGIBILITY </a:t>
            </a:r>
            <a:r>
              <a:rPr kumimoji="0" lang="en-US" sz="2000" b="0" i="0" u="none" strike="noStrike" kern="1200" cap="none" spc="0" normalizeH="0" baseline="0" noProof="0" dirty="0">
                <a:ln>
                  <a:noFill/>
                </a:ln>
                <a:solidFill>
                  <a:prstClr val="black"/>
                </a:solidFill>
                <a:effectLst/>
                <a:uLnTx/>
                <a:uFillTx/>
                <a:latin typeface="+mj-lt"/>
                <a:ea typeface="+mn-ea"/>
                <a:cs typeface="Arial"/>
              </a:rPr>
              <a:t>First-Class Mail </a:t>
            </a:r>
            <a:r>
              <a:rPr kumimoji="0" lang="en-US" sz="2000" b="0" i="0" u="none" strike="noStrike" kern="1200" cap="none" spc="-5" normalizeH="0" baseline="0" noProof="0" dirty="0">
                <a:ln>
                  <a:noFill/>
                </a:ln>
                <a:solidFill>
                  <a:prstClr val="black"/>
                </a:solidFill>
                <a:effectLst/>
                <a:uLnTx/>
                <a:uFillTx/>
                <a:latin typeface="+mj-lt"/>
                <a:ea typeface="+mn-ea"/>
                <a:cs typeface="Arial"/>
              </a:rPr>
              <a:t>presort and automation letters  </a:t>
            </a:r>
            <a:r>
              <a:rPr kumimoji="0" lang="en-US" sz="2000" b="0" i="0" u="none" strike="noStrike" kern="1200" cap="none" spc="0" normalizeH="0" baseline="0" noProof="0" dirty="0">
                <a:ln>
                  <a:noFill/>
                </a:ln>
                <a:solidFill>
                  <a:prstClr val="black"/>
                </a:solidFill>
                <a:effectLst/>
                <a:uLnTx/>
                <a:uFillTx/>
                <a:latin typeface="+mj-lt"/>
                <a:ea typeface="+mn-ea"/>
                <a:cs typeface="Arial"/>
              </a:rPr>
              <a:t>(bills </a:t>
            </a:r>
            <a:r>
              <a:rPr kumimoji="0" lang="en-US" sz="2000" b="0" i="0" u="none" strike="noStrike" kern="1200" cap="none" spc="-5" normalizeH="0" baseline="0" noProof="0" dirty="0">
                <a:ln>
                  <a:noFill/>
                </a:ln>
                <a:solidFill>
                  <a:prstClr val="black"/>
                </a:solidFill>
                <a:effectLst/>
                <a:uLnTx/>
                <a:uFillTx/>
                <a:latin typeface="+mj-lt"/>
                <a:ea typeface="+mn-ea"/>
                <a:cs typeface="Arial"/>
              </a:rPr>
              <a:t>and</a:t>
            </a:r>
            <a:r>
              <a:rPr kumimoji="0" lang="en-US" sz="2000" b="0" i="0" u="none" strike="noStrike" kern="1200" cap="none" spc="-15" normalizeH="0" baseline="0" noProof="0" dirty="0">
                <a:ln>
                  <a:noFill/>
                </a:ln>
                <a:solidFill>
                  <a:prstClr val="black"/>
                </a:solidFill>
                <a:effectLst/>
                <a:uLnTx/>
                <a:uFillTx/>
                <a:latin typeface="+mj-lt"/>
                <a:ea typeface="+mn-ea"/>
                <a:cs typeface="Arial"/>
              </a:rPr>
              <a:t> </a:t>
            </a:r>
            <a:r>
              <a:rPr kumimoji="0" lang="en-US" sz="2000" b="0" i="0" u="none" strike="noStrike" kern="1200" cap="none" spc="0" normalizeH="0" baseline="0" noProof="0" dirty="0">
                <a:ln>
                  <a:noFill/>
                </a:ln>
                <a:solidFill>
                  <a:prstClr val="black"/>
                </a:solidFill>
                <a:effectLst/>
                <a:uLnTx/>
                <a:uFillTx/>
                <a:latin typeface="+mj-lt"/>
                <a:ea typeface="+mn-ea"/>
                <a:cs typeface="Arial"/>
              </a:rPr>
              <a:t>statements)</a:t>
            </a:r>
          </a:p>
          <a:p>
            <a:pPr marL="215890" marR="1013413" lvl="0" indent="0" algn="l" defTabSz="914400" rtl="0" eaLnBrk="1" fontAlgn="auto" latinLnBrk="0" hangingPunct="1">
              <a:lnSpc>
                <a:spcPct val="100000"/>
              </a:lnSpc>
              <a:spcBef>
                <a:spcPts val="100"/>
              </a:spcBef>
              <a:spcAft>
                <a:spcPts val="0"/>
              </a:spcAft>
              <a:buClrTx/>
              <a:buSzTx/>
              <a:buFontTx/>
              <a:buNone/>
              <a:tabLst/>
              <a:defRPr/>
            </a:pPr>
            <a:endParaRPr kumimoji="0" lang="en-US" sz="2000" b="1" i="0" u="none" strike="noStrike" kern="1200" cap="none" spc="-5" normalizeH="0" baseline="0" noProof="0" dirty="0">
              <a:ln>
                <a:noFill/>
              </a:ln>
              <a:solidFill>
                <a:srgbClr val="071143"/>
              </a:solidFill>
              <a:effectLst/>
              <a:uLnTx/>
              <a:uFillTx/>
              <a:latin typeface="+mj-lt"/>
              <a:ea typeface="+mn-ea"/>
              <a:cs typeface="Arial"/>
            </a:endParaRPr>
          </a:p>
          <a:p>
            <a:pPr marL="215890" marR="1013413" lvl="0" indent="0" algn="l"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5" normalizeH="0" baseline="0" noProof="0" dirty="0">
                <a:ln>
                  <a:noFill/>
                </a:ln>
                <a:solidFill>
                  <a:srgbClr val="071143"/>
                </a:solidFill>
                <a:effectLst/>
                <a:uLnTx/>
                <a:uFillTx/>
                <a:latin typeface="+mj-lt"/>
                <a:ea typeface="+mn-ea"/>
                <a:cs typeface="Arial"/>
              </a:rPr>
              <a:t>TACTILE,</a:t>
            </a:r>
            <a:r>
              <a:rPr kumimoji="0" lang="en-US" sz="2000" b="1" i="0" u="none" strike="noStrike" kern="1200" cap="none" spc="-85" normalizeH="0" baseline="0" noProof="0" dirty="0">
                <a:ln>
                  <a:noFill/>
                </a:ln>
                <a:solidFill>
                  <a:srgbClr val="071143"/>
                </a:solidFill>
                <a:effectLst/>
                <a:uLnTx/>
                <a:uFillTx/>
                <a:latin typeface="+mj-lt"/>
                <a:ea typeface="+mn-ea"/>
                <a:cs typeface="Arial"/>
              </a:rPr>
              <a:t> </a:t>
            </a:r>
            <a:r>
              <a:rPr kumimoji="0" lang="en-US" sz="2000" b="1" i="0" u="none" strike="noStrike" kern="1200" cap="none" spc="-10" normalizeH="0" baseline="0" noProof="0" dirty="0">
                <a:ln>
                  <a:noFill/>
                </a:ln>
                <a:solidFill>
                  <a:srgbClr val="071143"/>
                </a:solidFill>
                <a:effectLst/>
                <a:uLnTx/>
                <a:uFillTx/>
                <a:latin typeface="+mj-lt"/>
                <a:ea typeface="+mn-ea"/>
                <a:cs typeface="Arial"/>
              </a:rPr>
              <a:t>SENSORY  AND</a:t>
            </a:r>
            <a:r>
              <a:rPr kumimoji="0" lang="en-US" sz="2000" b="1" i="0" u="none" strike="noStrike" kern="1200" cap="none" spc="-35" normalizeH="0" baseline="0" noProof="0" dirty="0">
                <a:ln>
                  <a:noFill/>
                </a:ln>
                <a:solidFill>
                  <a:srgbClr val="071143"/>
                </a:solidFill>
                <a:effectLst/>
                <a:uLnTx/>
                <a:uFillTx/>
                <a:latin typeface="+mj-lt"/>
                <a:ea typeface="+mn-ea"/>
                <a:cs typeface="Arial"/>
              </a:rPr>
              <a:t> </a:t>
            </a:r>
            <a:r>
              <a:rPr kumimoji="0" lang="en-US" sz="2000" b="1" i="0" u="none" strike="noStrike" kern="1200" cap="none" spc="0" normalizeH="0" baseline="0" noProof="0" dirty="0">
                <a:ln>
                  <a:noFill/>
                </a:ln>
                <a:solidFill>
                  <a:srgbClr val="071143"/>
                </a:solidFill>
                <a:effectLst/>
                <a:uLnTx/>
                <a:uFillTx/>
                <a:latin typeface="+mj-lt"/>
                <a:ea typeface="+mn-ea"/>
                <a:cs typeface="Arial"/>
              </a:rPr>
              <a:t>INTERACTIVE</a:t>
            </a:r>
            <a:endParaRPr kumimoji="0" lang="en-US" sz="2000" b="0" i="0" u="none" strike="noStrike" kern="1200" cap="none" spc="0" normalizeH="0" baseline="0" noProof="0" dirty="0">
              <a:ln>
                <a:noFill/>
              </a:ln>
              <a:solidFill>
                <a:prstClr val="black"/>
              </a:solidFill>
              <a:effectLst/>
              <a:uLnTx/>
              <a:uFillTx/>
              <a:latin typeface="+mj-lt"/>
              <a:ea typeface="+mn-ea"/>
              <a:cs typeface="Arial"/>
            </a:endParaRPr>
          </a:p>
          <a:p>
            <a:pPr marL="21589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071143"/>
                </a:solidFill>
                <a:effectLst/>
                <a:uLnTx/>
                <a:uFillTx/>
                <a:latin typeface="+mj-lt"/>
                <a:ea typeface="+mn-ea"/>
                <a:cs typeface="Arial"/>
              </a:rPr>
              <a:t>MAILPIECE</a:t>
            </a:r>
            <a:r>
              <a:rPr kumimoji="0" lang="en-US" sz="2000" b="1" i="0" u="none" strike="noStrike" kern="1200" cap="none" spc="-5" normalizeH="0" baseline="0" noProof="0" dirty="0">
                <a:ln>
                  <a:noFill/>
                </a:ln>
                <a:solidFill>
                  <a:srgbClr val="071143"/>
                </a:solidFill>
                <a:effectLst/>
                <a:uLnTx/>
                <a:uFillTx/>
                <a:latin typeface="+mj-lt"/>
                <a:ea typeface="+mn-ea"/>
                <a:cs typeface="Arial"/>
              </a:rPr>
              <a:t> </a:t>
            </a:r>
            <a:r>
              <a:rPr kumimoji="0" lang="en-US" sz="2000" b="1" i="0" u="none" strike="noStrike" kern="1200" cap="none" spc="-10" normalizeH="0" baseline="0" noProof="0" dirty="0">
                <a:ln>
                  <a:noFill/>
                </a:ln>
                <a:solidFill>
                  <a:srgbClr val="071143"/>
                </a:solidFill>
                <a:effectLst/>
                <a:uLnTx/>
                <a:uFillTx/>
                <a:latin typeface="+mj-lt"/>
                <a:ea typeface="+mn-ea"/>
                <a:cs typeface="Arial"/>
              </a:rPr>
              <a:t>ENGAGEMENT</a:t>
            </a:r>
            <a:endParaRPr kumimoji="0" lang="en-US" sz="2000" b="0" i="0" u="none" strike="noStrike" kern="1200" cap="none" spc="0" normalizeH="0" baseline="0" noProof="0" dirty="0">
              <a:ln>
                <a:noFill/>
              </a:ln>
              <a:solidFill>
                <a:prstClr val="black"/>
              </a:solidFill>
              <a:effectLst/>
              <a:uLnTx/>
              <a:uFillTx/>
              <a:latin typeface="+mj-lt"/>
              <a:ea typeface="+mn-ea"/>
              <a:cs typeface="Arial"/>
            </a:endParaRPr>
          </a:p>
          <a:p>
            <a:pPr marL="219065" marR="362568" lvl="0" indent="0" algn="l" defTabSz="914400" rtl="0" eaLnBrk="1" fontAlgn="auto" latinLnBrk="0" hangingPunct="1">
              <a:lnSpc>
                <a:spcPts val="1000"/>
              </a:lnSpc>
              <a:spcBef>
                <a:spcPts val="459"/>
              </a:spcBef>
              <a:spcAft>
                <a:spcPts val="0"/>
              </a:spcAft>
              <a:buClrTx/>
              <a:buSzTx/>
              <a:buFontTx/>
              <a:buNone/>
              <a:tabLst/>
              <a:defRPr/>
            </a:pPr>
            <a:r>
              <a:rPr kumimoji="0" lang="en-US" sz="1200" b="0" i="0" u="none" strike="noStrike" kern="1200" cap="none" spc="0" normalizeH="0" baseline="0" noProof="0" dirty="0">
                <a:ln>
                  <a:noFill/>
                </a:ln>
                <a:solidFill>
                  <a:srgbClr val="2D3440"/>
                </a:solidFill>
                <a:effectLst/>
                <a:uLnTx/>
                <a:uFillTx/>
                <a:latin typeface="+mj-lt"/>
                <a:ea typeface="+mn-ea"/>
                <a:cs typeface="Arial"/>
              </a:rPr>
              <a:t>Encourages mailers to </a:t>
            </a:r>
            <a:r>
              <a:rPr kumimoji="0" lang="en-US" sz="1200" b="0" i="0" u="none" strike="noStrike" kern="1200" cap="none" spc="-5" normalizeH="0" baseline="0" noProof="0" dirty="0">
                <a:ln>
                  <a:noFill/>
                </a:ln>
                <a:solidFill>
                  <a:srgbClr val="2D3440"/>
                </a:solidFill>
                <a:effectLst/>
                <a:uLnTx/>
                <a:uFillTx/>
                <a:latin typeface="+mj-lt"/>
                <a:ea typeface="+mn-ea"/>
                <a:cs typeface="Arial"/>
              </a:rPr>
              <a:t>enhance</a:t>
            </a:r>
            <a:r>
              <a:rPr kumimoji="0" lang="en-US" sz="1200" b="0" i="0" u="none" strike="noStrike" kern="1200" cap="none" spc="-100" normalizeH="0" baseline="0" noProof="0" dirty="0">
                <a:ln>
                  <a:noFill/>
                </a:ln>
                <a:solidFill>
                  <a:srgbClr val="2D3440"/>
                </a:solidFill>
                <a:effectLst/>
                <a:uLnTx/>
                <a:uFillTx/>
                <a:latin typeface="+mj-lt"/>
                <a:ea typeface="+mn-ea"/>
                <a:cs typeface="Arial"/>
              </a:rPr>
              <a:t> </a:t>
            </a:r>
            <a:r>
              <a:rPr kumimoji="0" lang="en-US" sz="1200" b="0" i="0" u="none" strike="noStrike" kern="1200" cap="none" spc="0" normalizeH="0" baseline="0" noProof="0" dirty="0">
                <a:ln>
                  <a:noFill/>
                </a:ln>
                <a:solidFill>
                  <a:srgbClr val="2D3440"/>
                </a:solidFill>
                <a:effectLst/>
                <a:uLnTx/>
                <a:uFillTx/>
                <a:latin typeface="+mj-lt"/>
                <a:ea typeface="+mn-ea"/>
                <a:cs typeface="Arial"/>
              </a:rPr>
              <a:t>customer </a:t>
            </a:r>
            <a:r>
              <a:rPr kumimoji="0" lang="en-US" sz="1200" b="0" i="0" u="none" strike="noStrike" kern="1200" cap="none" spc="-5" normalizeH="0" baseline="0" noProof="0" dirty="0">
                <a:ln>
                  <a:noFill/>
                </a:ln>
                <a:solidFill>
                  <a:srgbClr val="2D3440"/>
                </a:solidFill>
                <a:effectLst/>
                <a:uLnTx/>
                <a:uFillTx/>
                <a:latin typeface="+mj-lt"/>
                <a:ea typeface="+mn-ea"/>
                <a:cs typeface="Arial"/>
              </a:rPr>
              <a:t>engagement </a:t>
            </a:r>
            <a:r>
              <a:rPr kumimoji="0" lang="en-US" sz="1200" b="0" i="0" u="none" strike="noStrike" kern="1200" cap="none" spc="0" normalizeH="0" baseline="0" noProof="0" dirty="0">
                <a:ln>
                  <a:noFill/>
                </a:ln>
                <a:solidFill>
                  <a:srgbClr val="2D3440"/>
                </a:solidFill>
                <a:effectLst/>
                <a:uLnTx/>
                <a:uFillTx/>
                <a:latin typeface="+mj-lt"/>
                <a:ea typeface="+mn-ea"/>
                <a:cs typeface="Arial"/>
              </a:rPr>
              <a:t>through </a:t>
            </a:r>
            <a:r>
              <a:rPr kumimoji="0" lang="en-US" sz="1200" b="0" i="0" u="none" strike="noStrike" kern="1200" cap="none" spc="-5" normalizeH="0" baseline="0" noProof="0" dirty="0">
                <a:ln>
                  <a:noFill/>
                </a:ln>
                <a:solidFill>
                  <a:srgbClr val="2D3440"/>
                </a:solidFill>
                <a:effectLst/>
                <a:uLnTx/>
                <a:uFillTx/>
                <a:latin typeface="+mj-lt"/>
                <a:ea typeface="+mn-ea"/>
                <a:cs typeface="Arial"/>
              </a:rPr>
              <a:t>innovations in paper  and </a:t>
            </a:r>
            <a:r>
              <a:rPr kumimoji="0" lang="en-US" sz="1200" b="0" i="0" u="none" strike="noStrike" kern="1200" cap="none" spc="0" normalizeH="0" baseline="0" noProof="0" dirty="0">
                <a:ln>
                  <a:noFill/>
                </a:ln>
                <a:solidFill>
                  <a:srgbClr val="2D3440"/>
                </a:solidFill>
                <a:effectLst/>
                <a:uLnTx/>
                <a:uFillTx/>
                <a:latin typeface="+mj-lt"/>
                <a:ea typeface="+mn-ea"/>
                <a:cs typeface="Arial"/>
              </a:rPr>
              <a:t>stock, substrates, </a:t>
            </a:r>
            <a:r>
              <a:rPr kumimoji="0" lang="en-US" sz="1200" b="0" i="0" u="none" strike="noStrike" kern="1200" cap="none" spc="-5" normalizeH="0" baseline="0" noProof="0" dirty="0">
                <a:ln>
                  <a:noFill/>
                </a:ln>
                <a:solidFill>
                  <a:srgbClr val="2D3440"/>
                </a:solidFill>
                <a:effectLst/>
                <a:uLnTx/>
                <a:uFillTx/>
                <a:latin typeface="+mj-lt"/>
                <a:ea typeface="+mn-ea"/>
                <a:cs typeface="Arial"/>
              </a:rPr>
              <a:t>inks, interactive  elements, and </a:t>
            </a:r>
            <a:r>
              <a:rPr kumimoji="0" lang="en-US" sz="1200" b="0" i="0" u="none" strike="noStrike" kern="1200" cap="none" spc="0" normalizeH="0" baseline="0" noProof="0" dirty="0">
                <a:ln>
                  <a:noFill/>
                </a:ln>
                <a:solidFill>
                  <a:srgbClr val="2D3440"/>
                </a:solidFill>
                <a:effectLst/>
                <a:uLnTx/>
                <a:uFillTx/>
                <a:latin typeface="+mj-lt"/>
                <a:ea typeface="+mn-ea"/>
                <a:cs typeface="Arial"/>
              </a:rPr>
              <a:t>finishing</a:t>
            </a:r>
            <a:r>
              <a:rPr kumimoji="0" lang="en-US" sz="1200" b="0" i="0" u="none" strike="noStrike" kern="1200" cap="none" spc="-20" normalizeH="0" baseline="0" noProof="0" dirty="0">
                <a:ln>
                  <a:noFill/>
                </a:ln>
                <a:solidFill>
                  <a:srgbClr val="2D3440"/>
                </a:solidFill>
                <a:effectLst/>
                <a:uLnTx/>
                <a:uFillTx/>
                <a:latin typeface="+mj-lt"/>
                <a:ea typeface="+mn-ea"/>
                <a:cs typeface="Arial"/>
              </a:rPr>
              <a:t> </a:t>
            </a:r>
            <a:r>
              <a:rPr kumimoji="0" lang="en-US" sz="1200" b="0" i="0" u="none" strike="noStrike" kern="1200" cap="none" spc="0" normalizeH="0" baseline="0" noProof="0" dirty="0">
                <a:ln>
                  <a:noFill/>
                </a:ln>
                <a:solidFill>
                  <a:srgbClr val="2D3440"/>
                </a:solidFill>
                <a:effectLst/>
                <a:uLnTx/>
                <a:uFillTx/>
                <a:latin typeface="+mj-lt"/>
                <a:ea typeface="+mn-ea"/>
                <a:cs typeface="Arial"/>
              </a:rPr>
              <a:t>techniques. </a:t>
            </a:r>
            <a:r>
              <a:rPr kumimoji="0" lang="en-US" sz="1200" b="1" i="0" u="none" strike="noStrike" kern="1200" cap="none" spc="0" normalizeH="0" baseline="0" noProof="0" dirty="0">
                <a:ln>
                  <a:noFill/>
                </a:ln>
                <a:solidFill>
                  <a:srgbClr val="071143"/>
                </a:solidFill>
                <a:effectLst/>
                <a:uLnTx/>
                <a:uFillTx/>
                <a:latin typeface="+mj-lt"/>
                <a:ea typeface="+mn-ea"/>
                <a:cs typeface="Arial"/>
              </a:rPr>
              <a:t>ELIGIBILITY </a:t>
            </a:r>
            <a:r>
              <a:rPr kumimoji="0" lang="en-US" sz="1200" b="0" i="0" u="none" strike="noStrike" kern="1200" cap="none" spc="0" normalizeH="0" baseline="0" noProof="0" dirty="0">
                <a:ln>
                  <a:noFill/>
                </a:ln>
                <a:solidFill>
                  <a:prstClr val="black"/>
                </a:solidFill>
                <a:effectLst/>
                <a:uLnTx/>
                <a:uFillTx/>
                <a:latin typeface="+mj-lt"/>
                <a:ea typeface="+mn-ea"/>
                <a:cs typeface="Arial"/>
              </a:rPr>
              <a:t>Marketing Mail</a:t>
            </a:r>
            <a:r>
              <a:rPr kumimoji="0" lang="en-US" sz="1200" b="0" i="0" u="none" strike="noStrike" kern="1200" cap="none" spc="-114" normalizeH="0" baseline="0" noProof="0" dirty="0">
                <a:ln>
                  <a:noFill/>
                </a:ln>
                <a:solidFill>
                  <a:prstClr val="black"/>
                </a:solidFill>
                <a:effectLst/>
                <a:uLnTx/>
                <a:uFillTx/>
                <a:latin typeface="+mj-lt"/>
                <a:ea typeface="+mn-ea"/>
                <a:cs typeface="Arial"/>
              </a:rPr>
              <a:t> </a:t>
            </a:r>
            <a:r>
              <a:rPr kumimoji="0" lang="en-US" sz="1200" b="0" i="0" u="none" strike="noStrike" kern="1200" cap="none" spc="-5" normalizeH="0" baseline="0" noProof="0" dirty="0">
                <a:ln>
                  <a:noFill/>
                </a:ln>
                <a:solidFill>
                  <a:prstClr val="black"/>
                </a:solidFill>
                <a:effectLst/>
                <a:uLnTx/>
                <a:uFillTx/>
                <a:latin typeface="+mj-lt"/>
                <a:ea typeface="+mn-ea"/>
                <a:cs typeface="Arial"/>
              </a:rPr>
              <a:t>letters  and </a:t>
            </a:r>
            <a:r>
              <a:rPr kumimoji="0" lang="en-US" sz="1200" b="0" i="0" u="none" strike="noStrike" kern="1200" cap="none" spc="0" normalizeH="0" baseline="0" noProof="0" dirty="0">
                <a:ln>
                  <a:noFill/>
                </a:ln>
                <a:solidFill>
                  <a:prstClr val="black"/>
                </a:solidFill>
                <a:effectLst/>
                <a:uLnTx/>
                <a:uFillTx/>
                <a:latin typeface="+mj-lt"/>
                <a:ea typeface="+mn-ea"/>
                <a:cs typeface="Arial"/>
              </a:rPr>
              <a:t>flats; First-Class Mail </a:t>
            </a:r>
            <a:r>
              <a:rPr kumimoji="0" lang="en-US" sz="1200" b="0" i="0" u="none" strike="noStrike" kern="1200" cap="none" spc="-5" normalizeH="0" baseline="0" noProof="0" dirty="0">
                <a:ln>
                  <a:noFill/>
                </a:ln>
                <a:solidFill>
                  <a:prstClr val="black"/>
                </a:solidFill>
                <a:effectLst/>
                <a:uLnTx/>
                <a:uFillTx/>
                <a:latin typeface="+mj-lt"/>
                <a:ea typeface="+mn-ea"/>
                <a:cs typeface="Arial"/>
              </a:rPr>
              <a:t>letters,  </a:t>
            </a:r>
            <a:r>
              <a:rPr kumimoji="0" lang="en-US" sz="1200" b="0" i="0" u="none" strike="noStrike" kern="1200" cap="none" spc="0" normalizeH="0" baseline="0" noProof="0" dirty="0">
                <a:ln>
                  <a:noFill/>
                </a:ln>
                <a:solidFill>
                  <a:prstClr val="black"/>
                </a:solidFill>
                <a:effectLst/>
                <a:uLnTx/>
                <a:uFillTx/>
                <a:latin typeface="+mj-lt"/>
                <a:ea typeface="+mn-ea"/>
                <a:cs typeface="Arial"/>
              </a:rPr>
              <a:t>cards, </a:t>
            </a:r>
            <a:r>
              <a:rPr kumimoji="0" lang="en-US" sz="1200" b="0" i="0" u="none" strike="noStrike" kern="1200" cap="none" spc="-5" normalizeH="0" baseline="0" noProof="0" dirty="0">
                <a:ln>
                  <a:noFill/>
                </a:ln>
                <a:solidFill>
                  <a:prstClr val="black"/>
                </a:solidFill>
                <a:effectLst/>
                <a:uLnTx/>
                <a:uFillTx/>
                <a:latin typeface="+mj-lt"/>
                <a:ea typeface="+mn-ea"/>
                <a:cs typeface="Arial"/>
              </a:rPr>
              <a:t>and</a:t>
            </a:r>
            <a:r>
              <a:rPr kumimoji="0" lang="en-US" sz="1200" b="0" i="0" u="none" strike="noStrike" kern="1200" cap="none" spc="-15" normalizeH="0" baseline="0" noProof="0" dirty="0">
                <a:ln>
                  <a:noFill/>
                </a:ln>
                <a:solidFill>
                  <a:prstClr val="black"/>
                </a:solidFill>
                <a:effectLst/>
                <a:uLnTx/>
                <a:uFillTx/>
                <a:latin typeface="+mj-lt"/>
                <a:ea typeface="+mn-ea"/>
                <a:cs typeface="Arial"/>
              </a:rPr>
              <a:t> </a:t>
            </a:r>
            <a:r>
              <a:rPr kumimoji="0" lang="en-US" sz="1200" b="0" i="0" u="none" strike="noStrike" kern="1200" cap="none" spc="0" normalizeH="0" baseline="0" noProof="0" dirty="0">
                <a:ln>
                  <a:noFill/>
                </a:ln>
                <a:solidFill>
                  <a:prstClr val="black"/>
                </a:solidFill>
                <a:effectLst/>
                <a:uLnTx/>
                <a:uFillTx/>
                <a:latin typeface="+mj-lt"/>
                <a:ea typeface="+mn-ea"/>
                <a:cs typeface="Arial"/>
              </a:rPr>
              <a:t>flats</a:t>
            </a:r>
          </a:p>
          <a:p>
            <a:pPr marL="219065" marR="362568" lvl="0" indent="0" algn="l" defTabSz="914400" rtl="0" eaLnBrk="1" fontAlgn="auto" latinLnBrk="0" hangingPunct="1">
              <a:lnSpc>
                <a:spcPts val="1000"/>
              </a:lnSpc>
              <a:spcBef>
                <a:spcPts val="459"/>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j-lt"/>
              <a:ea typeface="+mn-ea"/>
              <a:cs typeface="Arial"/>
            </a:endParaRPr>
          </a:p>
          <a:p>
            <a:pPr marL="219065" marR="1288990" lvl="0" indent="0" algn="l"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15" normalizeH="0" baseline="0" noProof="0" dirty="0">
                <a:ln>
                  <a:noFill/>
                </a:ln>
                <a:solidFill>
                  <a:srgbClr val="071143"/>
                </a:solidFill>
                <a:effectLst/>
                <a:uLnTx/>
                <a:uFillTx/>
                <a:latin typeface="Arial" panose="020B0604020202020204"/>
                <a:ea typeface="+mn-ea"/>
                <a:cs typeface="Arial"/>
              </a:rPr>
              <a:t>REPLY</a:t>
            </a:r>
            <a:r>
              <a:rPr kumimoji="0" lang="en-US" sz="1200" b="1" i="0" u="none" strike="noStrike" kern="1200" cap="none" spc="-10" normalizeH="0" baseline="0" noProof="0" dirty="0">
                <a:ln>
                  <a:noFill/>
                </a:ln>
                <a:solidFill>
                  <a:srgbClr val="071143"/>
                </a:solidFill>
                <a:effectLst/>
                <a:uLnTx/>
                <a:uFillTx/>
                <a:latin typeface="Arial" panose="020B0604020202020204"/>
                <a:ea typeface="+mn-ea"/>
                <a:cs typeface="Arial"/>
              </a:rPr>
              <a:t> </a:t>
            </a:r>
            <a:r>
              <a:rPr kumimoji="0" lang="en-US" sz="1200" b="1" i="0" u="none" strike="noStrike" kern="1200" cap="none" spc="-5" normalizeH="0" baseline="0" noProof="0" dirty="0">
                <a:ln>
                  <a:noFill/>
                </a:ln>
                <a:solidFill>
                  <a:srgbClr val="071143"/>
                </a:solidFill>
                <a:effectLst/>
                <a:uLnTx/>
                <a:uFillTx/>
                <a:latin typeface="Arial" panose="020B0604020202020204"/>
                <a:ea typeface="+mn-ea"/>
                <a:cs typeface="Arial"/>
              </a:rPr>
              <a:t>MAIL IMbA</a:t>
            </a:r>
          </a:p>
          <a:p>
            <a:pPr marL="222240" marR="340344" lvl="0" indent="0" algn="l" defTabSz="914400" rtl="0" eaLnBrk="1" fontAlgn="auto" latinLnBrk="0" hangingPunct="1">
              <a:lnSpc>
                <a:spcPts val="1000"/>
              </a:lnSpc>
              <a:spcBef>
                <a:spcPts val="300"/>
              </a:spcBef>
              <a:spcAft>
                <a:spcPts val="0"/>
              </a:spcAft>
              <a:buClrTx/>
              <a:buSzTx/>
              <a:buFontTx/>
              <a:buNone/>
              <a:tabLst/>
              <a:defRPr/>
            </a:pPr>
            <a:r>
              <a:rPr kumimoji="0" lang="en-US" sz="900" b="0" i="0" u="none" strike="noStrike" kern="1200" cap="none" spc="0" normalizeH="0" baseline="0" noProof="0" dirty="0">
                <a:ln>
                  <a:noFill/>
                </a:ln>
                <a:solidFill>
                  <a:srgbClr val="2D3440"/>
                </a:solidFill>
                <a:effectLst/>
                <a:uLnTx/>
                <a:uFillTx/>
                <a:latin typeface="Arial" panose="020B0604020202020204"/>
                <a:ea typeface="+mn-ea"/>
                <a:cs typeface="Arial"/>
              </a:rPr>
              <a:t>Encourages QBRM and High Volume QBRM customers to adopt IMbA. Participants will need to enroll in IMbA and use either a static or serialized barcode. </a:t>
            </a:r>
            <a:r>
              <a:rPr kumimoji="0" lang="en-US" sz="900" b="1" i="0" u="none" strike="noStrike" kern="1200" cap="none" spc="0" normalizeH="0" baseline="0" noProof="0" dirty="0">
                <a:ln>
                  <a:noFill/>
                </a:ln>
                <a:solidFill>
                  <a:srgbClr val="071143"/>
                </a:solidFill>
                <a:effectLst/>
                <a:uLnTx/>
                <a:uFillTx/>
                <a:latin typeface="Arial" panose="020B0604020202020204"/>
                <a:ea typeface="+mn-ea"/>
                <a:cs typeface="Arial"/>
              </a:rPr>
              <a:t>ELIGIBILITY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a:rPr>
              <a:t>First-Class Mail </a:t>
            </a:r>
            <a:r>
              <a:rPr kumimoji="0" lang="en-US" sz="900" b="0" i="0" u="none" strike="noStrike" kern="1200" cap="none" spc="-5" normalizeH="0" baseline="0" noProof="0" dirty="0">
                <a:ln>
                  <a:noFill/>
                </a:ln>
                <a:solidFill>
                  <a:prstClr val="black"/>
                </a:solidFill>
                <a:effectLst/>
                <a:uLnTx/>
                <a:uFillTx/>
                <a:latin typeface="Arial" panose="020B0604020202020204"/>
                <a:ea typeface="+mn-ea"/>
                <a:cs typeface="Arial"/>
              </a:rPr>
              <a:t>QBRM Letters &amp; Cards and  High Volume QBRM Letters &amp; Cards</a:t>
            </a:r>
          </a:p>
          <a:p>
            <a:pPr marL="222240" marR="340344" lvl="0" indent="0" algn="l" defTabSz="914400" rtl="0" eaLnBrk="1" fontAlgn="auto" latinLnBrk="0" hangingPunct="1">
              <a:lnSpc>
                <a:spcPts val="1000"/>
              </a:lnSpc>
              <a:spcBef>
                <a:spcPts val="300"/>
              </a:spcBef>
              <a:spcAft>
                <a:spcPts val="0"/>
              </a:spcAft>
              <a:buClrTx/>
              <a:buSzTx/>
              <a:buFontTx/>
              <a:buNone/>
              <a:tabLst/>
              <a:defRPr/>
            </a:pPr>
            <a:endParaRPr kumimoji="0" lang="en-US" sz="900" b="0" i="0" u="none" strike="noStrike" kern="1200" cap="none" spc="-5" normalizeH="0" baseline="0" noProof="0" dirty="0">
              <a:ln>
                <a:noFill/>
              </a:ln>
              <a:solidFill>
                <a:prstClr val="black"/>
              </a:solidFill>
              <a:effectLst/>
              <a:uLnTx/>
              <a:uFillTx/>
              <a:latin typeface="Arial" panose="020B0604020202020204"/>
              <a:ea typeface="+mn-ea"/>
              <a:cs typeface="Arial"/>
            </a:endParaRPr>
          </a:p>
          <a:p>
            <a:pPr marL="215890" marR="956266" lvl="0" indent="0" algn="l" defTabSz="914400" rtl="0" eaLnBrk="1" fontAlgn="auto" latinLnBrk="0" hangingPunct="1">
              <a:lnSpc>
                <a:spcPct val="100000"/>
              </a:lnSpc>
              <a:spcBef>
                <a:spcPts val="100"/>
              </a:spcBef>
              <a:spcAft>
                <a:spcPts val="0"/>
              </a:spcAft>
              <a:buClrTx/>
              <a:buSzTx/>
              <a:buFontTx/>
              <a:buNone/>
              <a:tabLst/>
              <a:defRPr/>
            </a:pPr>
            <a:r>
              <a:rPr kumimoji="0" lang="en-US" sz="1100" b="1" i="0" u="none" strike="noStrike" kern="1200" cap="none" spc="-5" normalizeH="0" baseline="0" noProof="0" dirty="0">
                <a:ln>
                  <a:noFill/>
                </a:ln>
                <a:solidFill>
                  <a:srgbClr val="071143"/>
                </a:solidFill>
                <a:effectLst/>
                <a:uLnTx/>
                <a:uFillTx/>
                <a:latin typeface="+mj-lt"/>
                <a:ea typeface="+mn-ea"/>
                <a:cs typeface="Arial"/>
              </a:rPr>
              <a:t>RETARGET MAIL</a:t>
            </a:r>
            <a:endParaRPr kumimoji="0" lang="en-US" sz="1100" b="0" i="0" u="none" strike="noStrike" kern="1200" cap="none" spc="0" normalizeH="0" baseline="0" noProof="0" dirty="0">
              <a:ln>
                <a:noFill/>
              </a:ln>
              <a:solidFill>
                <a:prstClr val="black"/>
              </a:solidFill>
              <a:effectLst/>
              <a:uLnTx/>
              <a:uFillTx/>
              <a:latin typeface="+mj-lt"/>
              <a:ea typeface="+mn-ea"/>
              <a:cs typeface="Arial"/>
            </a:endParaRPr>
          </a:p>
          <a:p>
            <a:pPr marL="219065" marR="477498" lvl="0" indent="0" algn="l" defTabSz="914400" rtl="0" eaLnBrk="1" fontAlgn="auto" latinLnBrk="0" hangingPunct="1">
              <a:lnSpc>
                <a:spcPts val="1000"/>
              </a:lnSpc>
              <a:spcBef>
                <a:spcPts val="400"/>
              </a:spcBef>
              <a:spcAft>
                <a:spcPts val="0"/>
              </a:spcAft>
              <a:buClrTx/>
              <a:buSzTx/>
              <a:buFontTx/>
              <a:buNone/>
              <a:tabLst/>
              <a:defRPr/>
            </a:pPr>
            <a:r>
              <a:rPr kumimoji="0" lang="en-US" sz="900" b="0" i="0" u="none" strike="noStrike" kern="1200" cap="none" spc="0" normalizeH="0" baseline="0" noProof="0" dirty="0">
                <a:ln>
                  <a:noFill/>
                </a:ln>
                <a:solidFill>
                  <a:srgbClr val="2D3440"/>
                </a:solidFill>
                <a:effectLst/>
                <a:uLnTx/>
                <a:uFillTx/>
                <a:latin typeface="+mj-lt"/>
                <a:ea typeface="+mn-ea"/>
                <a:cs typeface="Arial"/>
              </a:rPr>
              <a:t>Incentivizes marketers to send out a personalized postcard to a recent website visitor that didn't convert.  </a:t>
            </a:r>
            <a:r>
              <a:rPr kumimoji="0" lang="en-US" sz="900" b="1" i="0" u="none" strike="noStrike" kern="1200" cap="none" spc="0" normalizeH="0" baseline="0" noProof="0" dirty="0">
                <a:ln>
                  <a:noFill/>
                </a:ln>
                <a:solidFill>
                  <a:srgbClr val="071143"/>
                </a:solidFill>
                <a:effectLst/>
                <a:uLnTx/>
                <a:uFillTx/>
                <a:latin typeface="+mj-lt"/>
                <a:ea typeface="+mn-ea"/>
                <a:cs typeface="Arial"/>
              </a:rPr>
              <a:t>ELIGIBILITY </a:t>
            </a:r>
            <a:r>
              <a:rPr kumimoji="0" lang="en-US" sz="900" b="0" i="0" u="none" strike="noStrike" kern="1200" cap="none" spc="0" normalizeH="0" baseline="0" noProof="0" dirty="0">
                <a:ln>
                  <a:noFill/>
                </a:ln>
                <a:solidFill>
                  <a:prstClr val="black"/>
                </a:solidFill>
                <a:effectLst/>
                <a:uLnTx/>
                <a:uFillTx/>
                <a:latin typeface="+mj-lt"/>
                <a:ea typeface="+mn-ea"/>
                <a:cs typeface="Arial"/>
              </a:rPr>
              <a:t>First-Class Mail </a:t>
            </a:r>
            <a:r>
              <a:rPr kumimoji="0" lang="en-US" sz="900" b="0" i="0" u="none" strike="noStrike" kern="1200" cap="none" spc="-5" normalizeH="0" baseline="0" noProof="0" dirty="0">
                <a:ln>
                  <a:noFill/>
                </a:ln>
                <a:solidFill>
                  <a:prstClr val="black"/>
                </a:solidFill>
                <a:effectLst/>
                <a:uLnTx/>
                <a:uFillTx/>
                <a:latin typeface="+mj-lt"/>
                <a:ea typeface="+mn-ea"/>
                <a:cs typeface="Arial"/>
              </a:rPr>
              <a:t>postcards</a:t>
            </a:r>
            <a:endParaRPr kumimoji="0" lang="en-US" sz="900" b="0" i="0" u="none" strike="noStrike" kern="1200" cap="none" spc="0" normalizeH="0" baseline="0" noProof="0" dirty="0">
              <a:ln>
                <a:noFill/>
              </a:ln>
              <a:solidFill>
                <a:prstClr val="black"/>
              </a:solidFill>
              <a:effectLst/>
              <a:uLnTx/>
              <a:uFillTx/>
              <a:latin typeface="+mj-lt"/>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j-lt"/>
              <a:ea typeface="+mn-ea"/>
              <a:cs typeface="Arial"/>
            </a:endParaRPr>
          </a:p>
          <a:p>
            <a:pPr marL="215890" marR="1650923" lvl="0" indent="0" algn="l"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5" normalizeH="0" baseline="0" noProof="0" dirty="0">
                <a:ln>
                  <a:noFill/>
                </a:ln>
                <a:solidFill>
                  <a:srgbClr val="071143"/>
                </a:solidFill>
                <a:effectLst/>
                <a:uLnTx/>
                <a:uFillTx/>
                <a:latin typeface="Arial" panose="020B0604020202020204"/>
                <a:ea typeface="+mn-ea"/>
                <a:cs typeface="Arial"/>
              </a:rPr>
              <a:t>INFORMED  </a:t>
            </a:r>
            <a:r>
              <a:rPr kumimoji="0" lang="en-US" sz="1200" b="1" i="0" u="none" strike="noStrike" kern="1200" cap="none" spc="-5" normalizeH="0" baseline="0" noProof="0" dirty="0">
                <a:ln>
                  <a:noFill/>
                </a:ln>
                <a:solidFill>
                  <a:srgbClr val="071143"/>
                </a:solidFill>
                <a:effectLst/>
                <a:uLnTx/>
                <a:uFillTx/>
                <a:latin typeface="Arial" panose="020B0604020202020204"/>
                <a:ea typeface="+mn-ea"/>
                <a:cs typeface="Arial"/>
              </a:rPr>
              <a:t>DELIVERY</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19065" marR="146043" lvl="0" indent="0" algn="l" defTabSz="914400" rtl="0" eaLnBrk="1" fontAlgn="auto" latinLnBrk="0" hangingPunct="1">
              <a:lnSpc>
                <a:spcPts val="1000"/>
              </a:lnSpc>
              <a:spcBef>
                <a:spcPts val="400"/>
              </a:spcBef>
              <a:spcAft>
                <a:spcPts val="0"/>
              </a:spcAft>
              <a:buClrTx/>
              <a:buSzTx/>
              <a:buFontTx/>
              <a:buNone/>
              <a:tabLst/>
              <a:defRPr/>
            </a:pPr>
            <a:r>
              <a:rPr kumimoji="0" lang="en-US" sz="900" b="0" i="0" u="none" strike="noStrike" kern="1200" cap="none" spc="0" normalizeH="0" baseline="0" noProof="0" dirty="0">
                <a:ln>
                  <a:noFill/>
                </a:ln>
                <a:solidFill>
                  <a:srgbClr val="2D3440"/>
                </a:solidFill>
                <a:effectLst/>
                <a:uLnTx/>
                <a:uFillTx/>
                <a:latin typeface="Arial" panose="020B0604020202020204"/>
                <a:ea typeface="+mn-ea"/>
                <a:cs typeface="Arial"/>
              </a:rPr>
              <a:t>Encouraging mailers to </a:t>
            </a:r>
            <a:r>
              <a:rPr kumimoji="0" lang="en-US" sz="900" b="0" i="0" u="none" strike="noStrike" kern="1200" cap="none" spc="-5" normalizeH="0" baseline="0" noProof="0" dirty="0">
                <a:ln>
                  <a:noFill/>
                </a:ln>
                <a:solidFill>
                  <a:srgbClr val="2D3440"/>
                </a:solidFill>
                <a:effectLst/>
                <a:uLnTx/>
                <a:uFillTx/>
                <a:latin typeface="Arial" panose="020B0604020202020204"/>
                <a:ea typeface="+mn-ea"/>
                <a:cs typeface="Arial"/>
              </a:rPr>
              <a:t>use the </a:t>
            </a:r>
            <a:r>
              <a:rPr kumimoji="0" lang="en-US" sz="900" b="0" i="0" u="none" strike="noStrike" kern="1200" cap="none" spc="0" normalizeH="0" baseline="0" noProof="0" dirty="0">
                <a:ln>
                  <a:noFill/>
                </a:ln>
                <a:solidFill>
                  <a:srgbClr val="2D3440"/>
                </a:solidFill>
                <a:effectLst/>
                <a:uLnTx/>
                <a:uFillTx/>
                <a:latin typeface="Arial" panose="020B0604020202020204"/>
                <a:ea typeface="+mn-ea"/>
                <a:cs typeface="Arial"/>
              </a:rPr>
              <a:t>Informed </a:t>
            </a:r>
            <a:r>
              <a:rPr kumimoji="0" lang="en-US" sz="900" b="0" i="0" u="none" strike="noStrike" kern="1200" cap="none" spc="-5" normalizeH="0" baseline="0" noProof="0" dirty="0">
                <a:ln>
                  <a:noFill/>
                </a:ln>
                <a:solidFill>
                  <a:srgbClr val="2D3440"/>
                </a:solidFill>
                <a:effectLst/>
                <a:uLnTx/>
                <a:uFillTx/>
                <a:latin typeface="Arial" panose="020B0604020202020204"/>
                <a:ea typeface="+mn-ea"/>
                <a:cs typeface="Arial"/>
              </a:rPr>
              <a:t>Delivery omni-channel </a:t>
            </a:r>
            <a:r>
              <a:rPr kumimoji="0" lang="en-US" sz="900" b="0" i="0" u="none" strike="noStrike" kern="1200" cap="none" spc="0" normalizeH="0" baseline="0" noProof="0" dirty="0">
                <a:ln>
                  <a:noFill/>
                </a:ln>
                <a:solidFill>
                  <a:srgbClr val="2D3440"/>
                </a:solidFill>
                <a:effectLst/>
                <a:uLnTx/>
                <a:uFillTx/>
                <a:latin typeface="Arial" panose="020B0604020202020204"/>
                <a:ea typeface="+mn-ea"/>
                <a:cs typeface="Arial"/>
              </a:rPr>
              <a:t>feature. </a:t>
            </a:r>
          </a:p>
          <a:p>
            <a:pPr marL="219065" marR="146043" lvl="0" indent="0" algn="l" defTabSz="914400" rtl="0" eaLnBrk="1" fontAlgn="auto" latinLnBrk="0" hangingPunct="1">
              <a:lnSpc>
                <a:spcPts val="1000"/>
              </a:lnSpc>
              <a:spcBef>
                <a:spcPts val="400"/>
              </a:spcBef>
              <a:spcAft>
                <a:spcPts val="0"/>
              </a:spcAft>
              <a:buClrTx/>
              <a:buSzTx/>
              <a:buFontTx/>
              <a:buNone/>
              <a:tabLst/>
              <a:defRPr/>
            </a:pPr>
            <a:r>
              <a:rPr kumimoji="0" lang="en-US" sz="900" b="1" i="0" u="none" strike="noStrike" kern="1200" cap="none" spc="0" normalizeH="0" baseline="0" noProof="0" dirty="0">
                <a:ln>
                  <a:noFill/>
                </a:ln>
                <a:solidFill>
                  <a:srgbClr val="071143"/>
                </a:solidFill>
                <a:effectLst/>
                <a:uLnTx/>
                <a:uFillTx/>
                <a:latin typeface="Arial" panose="020B0604020202020204"/>
                <a:ea typeface="+mn-ea"/>
                <a:cs typeface="Arial"/>
              </a:rPr>
              <a:t>ELIGIBILITY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a:rPr>
              <a:t>Qualifying </a:t>
            </a:r>
            <a:r>
              <a:rPr kumimoji="0" lang="en-US" sz="900" b="0" i="0" u="none" strike="noStrike" kern="1200" cap="none" spc="-5" normalizeH="0" baseline="0" noProof="0" dirty="0">
                <a:ln>
                  <a:noFill/>
                </a:ln>
                <a:solidFill>
                  <a:prstClr val="black"/>
                </a:solidFill>
                <a:effectLst/>
                <a:uLnTx/>
                <a:uFillTx/>
                <a:latin typeface="Arial" panose="020B0604020202020204"/>
                <a:ea typeface="+mn-ea"/>
                <a:cs typeface="Arial"/>
              </a:rPr>
              <a:t>automation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a:rPr>
              <a:t>Marketing Mail </a:t>
            </a:r>
            <a:r>
              <a:rPr kumimoji="0" lang="en-US" sz="900" b="0" i="0" u="none" strike="noStrike" kern="1200" cap="none" spc="-5" normalizeH="0" baseline="0" noProof="0" dirty="0">
                <a:ln>
                  <a:noFill/>
                </a:ln>
                <a:solidFill>
                  <a:prstClr val="black"/>
                </a:solidFill>
                <a:effectLst/>
                <a:uLnTx/>
                <a:uFillTx/>
                <a:latin typeface="Arial" panose="020B0604020202020204"/>
                <a:ea typeface="+mn-ea"/>
                <a:cs typeface="Arial"/>
              </a:rPr>
              <a:t>letters and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a:rPr>
              <a:t>flats;  </a:t>
            </a:r>
            <a:r>
              <a:rPr kumimoji="0" lang="en-US" sz="900" b="0" i="0" u="none" strike="noStrike" kern="1200" cap="none" spc="-5" normalizeH="0" baseline="0" noProof="0" dirty="0">
                <a:ln>
                  <a:noFill/>
                </a:ln>
                <a:solidFill>
                  <a:prstClr val="black"/>
                </a:solidFill>
                <a:effectLst/>
                <a:uLnTx/>
                <a:uFillTx/>
                <a:latin typeface="Arial" panose="020B0604020202020204"/>
                <a:ea typeface="+mn-ea"/>
                <a:cs typeface="Arial"/>
              </a:rPr>
              <a:t>qualifying automation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a:rPr>
              <a:t>First-Class Mail  </a:t>
            </a:r>
            <a:r>
              <a:rPr kumimoji="0" lang="en-US" sz="900" b="0" i="0" u="none" strike="noStrike" kern="1200" cap="none" spc="-5" normalizeH="0" baseline="0" noProof="0" dirty="0">
                <a:ln>
                  <a:noFill/>
                </a:ln>
                <a:solidFill>
                  <a:prstClr val="black"/>
                </a:solidFill>
                <a:effectLst/>
                <a:uLnTx/>
                <a:uFillTx/>
                <a:latin typeface="Arial" panose="020B0604020202020204"/>
                <a:ea typeface="+mn-ea"/>
                <a:cs typeface="Arial"/>
              </a:rPr>
              <a:t>letters,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a:rPr>
              <a:t>cards, </a:t>
            </a:r>
            <a:r>
              <a:rPr kumimoji="0" lang="en-US" sz="900" b="0" i="0" u="none" strike="noStrike" kern="1200" cap="none" spc="-5" normalizeH="0" baseline="0" noProof="0" dirty="0">
                <a:ln>
                  <a:noFill/>
                </a:ln>
                <a:solidFill>
                  <a:prstClr val="black"/>
                </a:solidFill>
                <a:effectLst/>
                <a:uLnTx/>
                <a:uFillTx/>
                <a:latin typeface="Arial" panose="020B0604020202020204"/>
                <a:ea typeface="+mn-ea"/>
                <a:cs typeface="Arial"/>
              </a:rPr>
              <a:t>and</a:t>
            </a:r>
            <a:r>
              <a:rPr kumimoji="0" lang="en-US" sz="900" b="0" i="0" u="none" strike="noStrike" kern="1200" cap="none" spc="-15" normalizeH="0" baseline="0" noProof="0" dirty="0">
                <a:ln>
                  <a:noFill/>
                </a:ln>
                <a:solidFill>
                  <a:prstClr val="black"/>
                </a:solidFill>
                <a:effectLst/>
                <a:uLnTx/>
                <a:uFillTx/>
                <a:latin typeface="Arial" panose="020B0604020202020204"/>
                <a:ea typeface="+mn-ea"/>
                <a:cs typeface="Arial"/>
              </a:rPr>
              <a:t>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a:rPr>
              <a:t>flats (saturation flats?)</a:t>
            </a:r>
          </a:p>
          <a:p>
            <a:pPr marL="222240" marR="340344" lvl="0" indent="0" algn="l" defTabSz="914400" rtl="0" eaLnBrk="1" fontAlgn="auto" latinLnBrk="0" hangingPunct="1">
              <a:lnSpc>
                <a:spcPts val="1000"/>
              </a:lnSpc>
              <a:spcBef>
                <a:spcPts val="300"/>
              </a:spcBef>
              <a:spcAft>
                <a:spcPts val="0"/>
              </a:spcAft>
              <a:buClrTx/>
              <a:buSzTx/>
              <a:buFontTx/>
              <a:buNone/>
              <a:tabLst/>
              <a:defRPr/>
            </a:pPr>
            <a:endParaRPr kumimoji="0" lang="en-US" sz="900" b="0" i="0" u="none" strike="noStrike" kern="1200" cap="none" spc="-5" normalizeH="0" baseline="0" noProof="0" dirty="0">
              <a:ln>
                <a:noFill/>
              </a:ln>
              <a:solidFill>
                <a:prstClr val="black"/>
              </a:solidFill>
              <a:effectLst/>
              <a:uLnTx/>
              <a:uFillTx/>
              <a:latin typeface="Arial" panose="020B0604020202020204"/>
              <a:ea typeface="+mn-ea"/>
              <a:cs typeface="Arial"/>
            </a:endParaRPr>
          </a:p>
          <a:p>
            <a:pPr marL="171450" indent="-171450">
              <a:buFont typeface="Arial"/>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DAAA6-4B0F-6046-AA51-5711F23E9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513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proposed promotions calendar for 2023. Again, these are pending approval and when finalized you will be notified by your sales rep  and will be posted in postalpro.com and an Industry alert will be sent out as well..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8D2599F-199C-4A11-A70D-4124DFF3837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059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Arial" panose="020B0604020202020204" pitchFamily="34" charset="0"/>
                <a:ea typeface="+mn-ea"/>
                <a:cs typeface="Arial" panose="020B0604020202020204" pitchFamily="34" charset="0"/>
              </a:rPr>
              <a:t>The U.S. Postal Service is evolving to better meet the needs of our customers—small and large—and to help businesses thrive. That’s why I am excited to meet with you today and share what we are doing to help your business grow. </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We know that you have options when it comes to choosing a shipping carrier. Every time you entrust the U.S. Postal Service to deliver your packages, we take that responsibility seriously. And we greatly appreciate your business.</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We also recognize the scope and challenges of your responsibilities</a:t>
            </a:r>
            <a:r>
              <a:rPr lang="en-US" kern="1200" baseline="0" dirty="0">
                <a:solidFill>
                  <a:schemeClr val="tx1"/>
                </a:solidFill>
                <a:effectLst/>
                <a:latin typeface="Arial" panose="020B0604020202020204" pitchFamily="34" charset="0"/>
                <a:ea typeface="+mn-ea"/>
                <a:cs typeface="Arial" panose="020B0604020202020204" pitchFamily="34" charset="0"/>
              </a:rPr>
              <a:t> when it comes to ensuring that your </a:t>
            </a:r>
            <a:r>
              <a:rPr lang="en-US" kern="1200" dirty="0">
                <a:solidFill>
                  <a:schemeClr val="tx1"/>
                </a:solidFill>
                <a:effectLst/>
                <a:latin typeface="Arial" panose="020B0604020202020204" pitchFamily="34" charset="0"/>
                <a:ea typeface="+mn-ea"/>
                <a:cs typeface="Arial" panose="020B0604020202020204" pitchFamily="34" charset="0"/>
              </a:rPr>
              <a:t>warehousing, picking, packaging, distribution, and package delivery operations</a:t>
            </a:r>
            <a:r>
              <a:rPr lang="en-US" kern="1200" baseline="0" dirty="0">
                <a:solidFill>
                  <a:schemeClr val="tx1"/>
                </a:solidFill>
                <a:effectLst/>
                <a:latin typeface="Arial" panose="020B0604020202020204" pitchFamily="34" charset="0"/>
                <a:ea typeface="+mn-ea"/>
                <a:cs typeface="Arial" panose="020B0604020202020204" pitchFamily="34" charset="0"/>
              </a:rPr>
              <a:t> </a:t>
            </a:r>
            <a:r>
              <a:rPr lang="en-US" kern="1200" dirty="0">
                <a:solidFill>
                  <a:schemeClr val="tx1"/>
                </a:solidFill>
                <a:effectLst/>
                <a:latin typeface="Arial" panose="020B0604020202020204" pitchFamily="34" charset="0"/>
                <a:ea typeface="+mn-ea"/>
                <a:cs typeface="Arial" panose="020B0604020202020204" pitchFamily="34" charset="0"/>
              </a:rPr>
              <a:t>run smoothly in an ever-changing marketplace. Optimizing this nonstop cycle at every step can mean the difference between gaining a customer for</a:t>
            </a:r>
            <a:r>
              <a:rPr lang="en-US" kern="1200" baseline="0" dirty="0">
                <a:solidFill>
                  <a:schemeClr val="tx1"/>
                </a:solidFill>
                <a:effectLst/>
                <a:latin typeface="Arial" panose="020B0604020202020204" pitchFamily="34" charset="0"/>
                <a:ea typeface="+mn-ea"/>
                <a:cs typeface="Arial" panose="020B0604020202020204" pitchFamily="34" charset="0"/>
              </a:rPr>
              <a:t> life and losing them</a:t>
            </a:r>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You understand first</a:t>
            </a:r>
            <a:r>
              <a:rPr lang="en-US" kern="1200" baseline="0" dirty="0">
                <a:solidFill>
                  <a:schemeClr val="tx1"/>
                </a:solidFill>
                <a:effectLst/>
                <a:latin typeface="Arial" panose="020B0604020202020204" pitchFamily="34" charset="0"/>
                <a:ea typeface="+mn-ea"/>
                <a:cs typeface="Arial" panose="020B0604020202020204" pitchFamily="34" charset="0"/>
              </a:rPr>
              <a:t>hand </a:t>
            </a:r>
            <a:r>
              <a:rPr lang="en-US" kern="1200" dirty="0">
                <a:solidFill>
                  <a:schemeClr val="tx1"/>
                </a:solidFill>
                <a:effectLst/>
                <a:latin typeface="Arial" panose="020B0604020202020204" pitchFamily="34" charset="0"/>
                <a:ea typeface="+mn-ea"/>
                <a:cs typeface="Arial" panose="020B0604020202020204" pitchFamily="34" charset="0"/>
              </a:rPr>
              <a:t>the need for affordable, convenient, and fast package delivery operations to meet customer demand—because they are </a:t>
            </a:r>
            <a:r>
              <a:rPr lang="en-US" u="none" kern="1200" dirty="0">
                <a:solidFill>
                  <a:schemeClr val="tx1"/>
                </a:solidFill>
                <a:effectLst/>
                <a:latin typeface="Arial" panose="020B0604020202020204" pitchFamily="34" charset="0"/>
                <a:ea typeface="+mn-ea"/>
                <a:cs typeface="Arial" panose="020B0604020202020204" pitchFamily="34" charset="0"/>
              </a:rPr>
              <a:t>your </a:t>
            </a:r>
            <a:r>
              <a:rPr lang="en-US" kern="1200" dirty="0">
                <a:solidFill>
                  <a:schemeClr val="tx1"/>
                </a:solidFill>
                <a:effectLst/>
                <a:latin typeface="Arial" panose="020B0604020202020204" pitchFamily="34" charset="0"/>
                <a:ea typeface="+mn-ea"/>
                <a:cs typeface="Arial" panose="020B0604020202020204" pitchFamily="34" charset="0"/>
              </a:rPr>
              <a:t>needs. </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The Postal Service is the carrier </a:t>
            </a:r>
            <a:r>
              <a:rPr lang="en-US" b="0" kern="1200" dirty="0">
                <a:solidFill>
                  <a:schemeClr val="tx1"/>
                </a:solidFill>
                <a:effectLst/>
                <a:latin typeface="Arial" panose="020B0604020202020204" pitchFamily="34" charset="0"/>
                <a:ea typeface="+mn-ea"/>
                <a:cs typeface="Arial" panose="020B0604020202020204" pitchFamily="34" charset="0"/>
              </a:rPr>
              <a:t>best positioned to meet those needs through the USPS Connect™ suite</a:t>
            </a:r>
            <a:r>
              <a:rPr lang="en-US" b="0" kern="1200" baseline="0" dirty="0">
                <a:solidFill>
                  <a:schemeClr val="tx1"/>
                </a:solidFill>
                <a:effectLst/>
                <a:latin typeface="Arial" panose="020B0604020202020204" pitchFamily="34" charset="0"/>
                <a:ea typeface="+mn-ea"/>
                <a:cs typeface="Arial" panose="020B0604020202020204" pitchFamily="34" charset="0"/>
              </a:rPr>
              <a:t> of services</a:t>
            </a:r>
            <a:r>
              <a:rPr lang="en-US" b="0" kern="1200" dirty="0">
                <a:solidFill>
                  <a:schemeClr val="tx1"/>
                </a:solidFill>
                <a:effectLst/>
                <a:latin typeface="Arial" panose="020B0604020202020204" pitchFamily="34" charset="0"/>
                <a:ea typeface="+mn-ea"/>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E6DC7-C637-5D45-B262-756A47A289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7819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Arial" panose="020B0604020202020204" pitchFamily="34" charset="0"/>
                <a:ea typeface="+mn-ea"/>
                <a:cs typeface="Arial" panose="020B0604020202020204" pitchFamily="34" charset="0"/>
              </a:rPr>
              <a:t>Our commitment to serving the American people remains as steadfast as ever. That’s why USPS Connect is such an important part of our future. USPS Connect capitalizes on our vast physical distribution capabilities to help our business customers meet consumer demand for quick and affordable delivery and returns options in a way that no other carrier can.  </a:t>
            </a:r>
          </a:p>
          <a:p>
            <a:endParaRPr lang="en-US" kern="1200" dirty="0">
              <a:solidFill>
                <a:schemeClr val="tx1"/>
              </a:solidFill>
              <a:effectLst/>
              <a:latin typeface="Arial" panose="020B0604020202020204" pitchFamily="34" charset="0"/>
              <a:ea typeface="+mn-ea"/>
              <a:cs typeface="Arial" panose="020B0604020202020204" pitchFamily="34" charset="0"/>
            </a:endParaRPr>
          </a:p>
          <a:p>
            <a:r>
              <a:rPr lang="en-US" kern="1200" dirty="0">
                <a:solidFill>
                  <a:schemeClr val="tx1"/>
                </a:solidFill>
                <a:effectLst/>
                <a:latin typeface="Arial" panose="020B0604020202020204" pitchFamily="34" charset="0"/>
                <a:ea typeface="+mn-ea"/>
                <a:cs typeface="Arial" panose="020B0604020202020204" pitchFamily="34" charset="0"/>
              </a:rPr>
              <a:t>Make expected same-day or next-day deliveries throughout your neighborhood with Connect Local. </a:t>
            </a:r>
          </a:p>
          <a:p>
            <a:r>
              <a:rPr lang="en-US" kern="1200" dirty="0">
                <a:solidFill>
                  <a:schemeClr val="tx1"/>
                </a:solidFill>
                <a:effectLst/>
                <a:latin typeface="Arial" panose="020B0604020202020204" pitchFamily="34" charset="0"/>
                <a:ea typeface="+mn-ea"/>
                <a:cs typeface="Arial" panose="020B0604020202020204" pitchFamily="34" charset="0"/>
              </a:rPr>
              <a:t>Expand your reach and start making next-day deliveries to more customers using USPS Connect Regional.</a:t>
            </a:r>
          </a:p>
          <a:p>
            <a:r>
              <a:rPr lang="en-US" kern="1200" dirty="0">
                <a:solidFill>
                  <a:schemeClr val="tx1"/>
                </a:solidFill>
                <a:effectLst/>
                <a:latin typeface="Arial" panose="020B0604020202020204" pitchFamily="34" charset="0"/>
                <a:ea typeface="+mn-ea"/>
                <a:cs typeface="Arial" panose="020B0604020202020204" pitchFamily="34" charset="0"/>
              </a:rPr>
              <a:t>Utilize affordable nationwide package delivery solutions for businesses and organizations of all sizes with the Connect National suite of services. </a:t>
            </a:r>
          </a:p>
          <a:p>
            <a:r>
              <a:rPr lang="en-US" kern="1200" dirty="0">
                <a:solidFill>
                  <a:schemeClr val="tx1"/>
                </a:solidFill>
                <a:effectLst/>
                <a:latin typeface="Arial" panose="020B0604020202020204" pitchFamily="34" charset="0"/>
                <a:ea typeface="+mn-ea"/>
                <a:cs typeface="Arial" panose="020B0604020202020204" pitchFamily="34" charset="0"/>
              </a:rPr>
              <a:t>Satisfy customers with easy returns and get products restocked quickly by taking advantage of the most accessible shipper, the US Postal Service.</a:t>
            </a:r>
          </a:p>
          <a:p>
            <a:endParaRPr lang="en-US" kern="1200" dirty="0">
              <a:solidFill>
                <a:schemeClr val="tx1"/>
              </a:solidFill>
              <a:effectLst/>
              <a:latin typeface="Arial" panose="020B0604020202020204" pitchFamily="34" charset="0"/>
              <a:ea typeface="+mn-ea"/>
              <a:cs typeface="Arial" panose="020B0604020202020204" pitchFamily="34" charset="0"/>
            </a:endParaRP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What’s different about the USPS Connect program? It gives businesses of all sizes direct access to our unmatched delivery network for affordable same-day and next-day delivery and returns in local, regional, and national markets.</a:t>
            </a:r>
          </a:p>
          <a:p>
            <a:r>
              <a:rPr lang="en-US"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kern="1200" dirty="0">
              <a:solidFill>
                <a:schemeClr val="tx1"/>
              </a:solidFill>
              <a:effectLst/>
              <a:latin typeface="Arial" panose="020B0604020202020204" pitchFamily="34" charset="0"/>
              <a:ea typeface="+mn-ea"/>
              <a:cs typeface="Arial" panose="020B0604020202020204" pitchFamily="34" charset="0"/>
            </a:endParaRPr>
          </a:p>
          <a:p>
            <a:endParaRPr lang="en-US" b="0" kern="1200" dirty="0">
              <a:solidFill>
                <a:schemeClr val="tx1"/>
              </a:solidFill>
              <a:effectLst/>
              <a:latin typeface="Arial" panose="020B0604020202020204" pitchFamily="34" charset="0"/>
              <a:ea typeface="+mn-ea"/>
              <a:cs typeface="Arial" panose="020B0604020202020204" pitchFamily="34" charset="0"/>
            </a:endParaRPr>
          </a:p>
          <a:p>
            <a:endParaRPr lang="en-US"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E6DC7-C637-5D45-B262-756A47A289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877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dirty="0">
                <a:solidFill>
                  <a:schemeClr val="tx1"/>
                </a:solidFill>
                <a:effectLst/>
                <a:latin typeface="Arial" panose="020B0604020202020204" pitchFamily="34" charset="0"/>
                <a:ea typeface="+mn-ea"/>
                <a:cs typeface="Arial" panose="020B0604020202020204" pitchFamily="34" charset="0"/>
              </a:rPr>
              <a:t>USPS Connect</a:t>
            </a:r>
            <a:r>
              <a:rPr lang="en-US" b="1" kern="1200" baseline="30000" dirty="0">
                <a:solidFill>
                  <a:schemeClr val="tx1"/>
                </a:solidFill>
                <a:effectLst/>
                <a:latin typeface="Arial" panose="020B0604020202020204" pitchFamily="34" charset="0"/>
                <a:ea typeface="+mn-ea"/>
                <a:cs typeface="Arial" panose="020B0604020202020204" pitchFamily="34" charset="0"/>
              </a:rPr>
              <a:t>™</a:t>
            </a:r>
            <a:r>
              <a:rPr lang="en-US" b="1" kern="1200" dirty="0">
                <a:solidFill>
                  <a:schemeClr val="tx1"/>
                </a:solidFill>
                <a:effectLst/>
                <a:latin typeface="Arial" panose="020B0604020202020204" pitchFamily="34" charset="0"/>
                <a:ea typeface="+mn-ea"/>
                <a:cs typeface="Arial" panose="020B0604020202020204" pitchFamily="34" charset="0"/>
              </a:rPr>
              <a:t> Local </a:t>
            </a:r>
            <a:r>
              <a:rPr lang="en-US" b="0" kern="1200" baseline="0" dirty="0">
                <a:solidFill>
                  <a:schemeClr val="tx1"/>
                </a:solidFill>
                <a:effectLst/>
                <a:latin typeface="Arial" panose="020B0604020202020204" pitchFamily="34" charset="0"/>
                <a:ea typeface="+mn-ea"/>
                <a:cs typeface="Arial" panose="020B0604020202020204" pitchFamily="34" charset="0"/>
              </a:rPr>
              <a:t>was successfully piloted in select locations and is now being rolled out nationally</a:t>
            </a:r>
            <a:r>
              <a:rPr lang="en-US" kern="1200" dirty="0">
                <a:solidFill>
                  <a:schemeClr val="tx1"/>
                </a:solidFill>
                <a:effectLst/>
                <a:latin typeface="Arial" panose="020B0604020202020204" pitchFamily="34" charset="0"/>
                <a:ea typeface="+mn-ea"/>
                <a:cs typeface="Arial" panose="020B0604020202020204" pitchFamily="34" charset="0"/>
              </a:rPr>
              <a:t>. This innovative suite of services helps neighborhood businesses and organizations exceed their customers’ expectations with Local-to-Local delivery. With USPS Connect Local, we’re empowering Main Street businesses to compete and win in the global e-commerce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panose="020B0604020202020204" pitchFamily="34" charset="0"/>
                <a:ea typeface="+mn-ea"/>
                <a:cs typeface="Arial" panose="020B0604020202020204" pitchFamily="34" charset="0"/>
              </a:rPr>
              <a:t>However,</a:t>
            </a:r>
            <a:r>
              <a:rPr lang="en-US" kern="1200" baseline="0" dirty="0">
                <a:solidFill>
                  <a:schemeClr val="tx1"/>
                </a:solidFill>
                <a:effectLst/>
                <a:latin typeface="Arial" panose="020B0604020202020204" pitchFamily="34" charset="0"/>
                <a:ea typeface="+mn-ea"/>
                <a:cs typeface="Arial" panose="020B0604020202020204" pitchFamily="34" charset="0"/>
              </a:rPr>
              <a:t> b</a:t>
            </a:r>
            <a:r>
              <a:rPr lang="en-US" kern="1200" dirty="0">
                <a:solidFill>
                  <a:schemeClr val="tx1"/>
                </a:solidFill>
                <a:effectLst/>
                <a:latin typeface="Arial" panose="020B0604020202020204" pitchFamily="34" charset="0"/>
                <a:ea typeface="+mn-ea"/>
                <a:cs typeface="Arial" panose="020B0604020202020204" pitchFamily="34" charset="0"/>
              </a:rPr>
              <a:t>efore we talk about what USPS Connect Local is and how it works, it’s important to understand the trends we’re seeing in the delivery marketplace and why same-day and next-day delivery at a local level is crucial for business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Arial" panose="020B0604020202020204" pitchFamily="34" charset="0"/>
              <a:ea typeface="+mn-ea"/>
              <a:cs typeface="Arial" panose="020B0604020202020204" pitchFamily="34" charset="0"/>
            </a:endParaRPr>
          </a:p>
          <a:p>
            <a:pPr lvl="0"/>
            <a:endParaRPr lang="en-US"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E6DC7-C637-5D45-B262-756A47A289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7618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baseline="0" dirty="0">
                <a:solidFill>
                  <a:schemeClr val="tx1"/>
                </a:solidFill>
                <a:latin typeface="Arial" panose="020B0604020202020204" pitchFamily="34" charset="0"/>
                <a:ea typeface="+mn-ea"/>
                <a:cs typeface="+mn-cs"/>
              </a:rPr>
              <a:t>We know that ease and convenience are priorities for you. </a:t>
            </a:r>
          </a:p>
          <a:p>
            <a:endParaRPr lang="en-US" b="0" i="0" u="none" strike="noStrike" kern="1200" baseline="0" dirty="0">
              <a:solidFill>
                <a:schemeClr val="tx1"/>
              </a:solidFill>
              <a:latin typeface="Arial" panose="020B06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dirty="0">
                <a:solidFill>
                  <a:schemeClr val="tx1"/>
                </a:solidFill>
                <a:latin typeface="Arial" panose="020B0604020202020204" pitchFamily="34" charset="0"/>
                <a:ea typeface="+mn-ea"/>
                <a:cs typeface="+mn-cs"/>
              </a:rPr>
              <a:t>That’s why we are making it simple to order USPS Connect Local Flat Rate boxes and envelopes right through the Click-N-Ship</a:t>
            </a:r>
            <a:r>
              <a:rPr lang="en-US" b="0" i="0" u="none" strike="noStrike" kern="1200" baseline="30000" dirty="0">
                <a:solidFill>
                  <a:schemeClr val="tx1"/>
                </a:solidFill>
                <a:latin typeface="Arial" panose="020B0604020202020204" pitchFamily="34" charset="0"/>
                <a:ea typeface="+mn-ea"/>
                <a:cs typeface="+mn-cs"/>
              </a:rPr>
              <a:t>®</a:t>
            </a:r>
            <a:r>
              <a:rPr lang="en-US" b="0" i="0" u="none" strike="noStrike" kern="1200" baseline="0" dirty="0">
                <a:solidFill>
                  <a:schemeClr val="tx1"/>
                </a:solidFill>
                <a:latin typeface="Arial" panose="020B0604020202020204" pitchFamily="34" charset="0"/>
                <a:ea typeface="+mn-ea"/>
                <a:cs typeface="+mn-cs"/>
              </a:rPr>
              <a:t> application—at no charge to you. </a:t>
            </a:r>
          </a:p>
          <a:p>
            <a:endParaRPr lang="en-US" b="0" i="0" u="none" strike="noStrike" kern="1200" baseline="0" dirty="0">
              <a:solidFill>
                <a:schemeClr val="tx1"/>
              </a:solidFill>
              <a:latin typeface="Arial" panose="020B0604020202020204" pitchFamily="34" charset="0"/>
              <a:ea typeface="+mn-ea"/>
              <a:cs typeface="+mn-cs"/>
            </a:endParaRPr>
          </a:p>
          <a:p>
            <a:r>
              <a:rPr lang="en-US" b="0" i="0" u="none" strike="noStrike" kern="1200" baseline="0" dirty="0">
                <a:solidFill>
                  <a:schemeClr val="tx1"/>
                </a:solidFill>
                <a:latin typeface="Arial" panose="020B0604020202020204" pitchFamily="34" charset="0"/>
                <a:ea typeface="+mn-ea"/>
                <a:cs typeface="+mn-cs"/>
              </a:rPr>
              <a:t>And with free Package Pickup, you can spend less time making trips to the Post Office and more time focused on growing your business. </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E6DC7-C637-5D45-B262-756A47A289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6736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50579"/>
          </a:xfrm>
        </p:spPr>
        <p: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With consumers shopping online more than ever, businesses need to find new, cost-effective ways to compete on speed, price, and convenience to meet customer demand for local delivery. USPS is ready to help businesses like yours meet these challenges head-on to increase local sales. That’s why we are introducing USPS Connect Local. </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USPS Connect Local offers expected same-day or next-day delivery to your local customers who are located within the same ZIP Code™ areas served by participating U.S. Postal Service</a:t>
            </a:r>
            <a:r>
              <a:rPr lang="en-US" sz="1200" b="0" i="0" u="none" strike="noStrike" kern="1200" baseline="30000" dirty="0">
                <a:solidFill>
                  <a:schemeClr val="tx1"/>
                </a:solidFill>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facilities.    </a:t>
            </a:r>
          </a:p>
          <a:p>
            <a:endParaRPr lang="en-US" sz="12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To help you save even more, USPS Connect Local shipping and mailing supplies are available at no additional cost when you print and pay for postage via the Click-N-Ship application.  </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suite of USPS Connect Local services is great for businesses across all industries and nonprofits that need to deliver to their local community. For example: </a:t>
            </a:r>
          </a:p>
          <a:p>
            <a:pPr marL="171450" indent="-171450">
              <a:buFont typeface="Arial" panose="020B0604020202020204" pitchFamily="34" charset="0"/>
              <a:buChar char="•"/>
            </a:pPr>
            <a:r>
              <a:rPr lang="en-US" sz="1200" b="0" i="0" u="none" strike="noStrike" baseline="0" dirty="0">
                <a:solidFill>
                  <a:schemeClr val="tx1"/>
                </a:solidFill>
                <a:latin typeface="Arial" panose="020B0604020202020204" pitchFamily="34" charset="0"/>
                <a:cs typeface="Arial" panose="020B0604020202020204" pitchFamily="34" charset="0"/>
              </a:rPr>
              <a:t>A neighborhood pharmacy that needs to deliver time-sensitive medications to patients.</a:t>
            </a:r>
          </a:p>
          <a:p>
            <a:pPr marL="171450" indent="-171450">
              <a:buFont typeface="Arial" panose="020B0604020202020204" pitchFamily="34" charset="0"/>
              <a:buChar char="•"/>
            </a:pPr>
            <a:r>
              <a:rPr lang="en-US" sz="1200" b="0" i="0" u="none" strike="noStrike" baseline="0" dirty="0">
                <a:solidFill>
                  <a:schemeClr val="tx1"/>
                </a:solidFill>
                <a:latin typeface="Arial" panose="020B0604020202020204" pitchFamily="34" charset="0"/>
                <a:cs typeface="Arial" panose="020B0604020202020204" pitchFamily="34" charset="0"/>
              </a:rPr>
              <a:t>A family-owned pet store that wants to ensure that dog food and treats arrive fresh to local customers.</a:t>
            </a:r>
          </a:p>
          <a:p>
            <a:pPr marL="171450" indent="-171450">
              <a:buFont typeface="Arial" panose="020B0604020202020204" pitchFamily="34" charset="0"/>
              <a:buChar char="•"/>
            </a:pPr>
            <a:r>
              <a:rPr lang="en-US" sz="1200" b="0" i="0" u="none" strike="noStrike" baseline="0" dirty="0">
                <a:solidFill>
                  <a:schemeClr val="tx1"/>
                </a:solidFill>
                <a:latin typeface="Arial" panose="020B0604020202020204" pitchFamily="34" charset="0"/>
                <a:cs typeface="Arial" panose="020B0604020202020204" pitchFamily="34" charset="0"/>
              </a:rPr>
              <a:t>A neighborhood candy shop that wants to send holiday gifts from their customers to local recipients.</a:t>
            </a:r>
          </a:p>
          <a:p>
            <a:pPr marL="171450" indent="-171450">
              <a:buFont typeface="Arial" panose="020B0604020202020204" pitchFamily="34" charset="0"/>
              <a:buChar char="•"/>
            </a:pPr>
            <a:r>
              <a:rPr lang="en-US" sz="1200" b="0" i="0" u="none" strike="noStrike" baseline="0" dirty="0">
                <a:solidFill>
                  <a:schemeClr val="tx1"/>
                </a:solidFill>
                <a:latin typeface="Arial" panose="020B0604020202020204" pitchFamily="34" charset="0"/>
                <a:cs typeface="Arial" panose="020B0604020202020204" pitchFamily="34" charset="0"/>
              </a:rPr>
              <a:t>A school that needs to deliver items ordered for a fundraiser.</a:t>
            </a:r>
          </a:p>
          <a:p>
            <a:pPr marL="171450" indent="-171450">
              <a:buFont typeface="Arial" panose="020B0604020202020204" pitchFamily="34" charset="0"/>
              <a:buChar char="•"/>
            </a:pPr>
            <a:r>
              <a:rPr lang="en-US" sz="1200" b="0" i="0" u="none" strike="noStrike" baseline="0" dirty="0">
                <a:solidFill>
                  <a:schemeClr val="tx1"/>
                </a:solidFill>
                <a:latin typeface="Arial" panose="020B0604020202020204" pitchFamily="34" charset="0"/>
                <a:cs typeface="Arial" panose="020B0604020202020204" pitchFamily="34" charset="0"/>
              </a:rPr>
              <a:t>A law firm that needs to deliver time-sensitive documents to a local client.</a:t>
            </a:r>
          </a:p>
          <a:p>
            <a:endParaRPr lang="en-US" sz="1200" b="0" i="0" u="none" strike="noStrike" baseline="0" dirty="0">
              <a:solidFill>
                <a:schemeClr val="tx1"/>
              </a:solidFill>
              <a:latin typeface="Arial" panose="020B0604020202020204" pitchFamily="34" charset="0"/>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USPS Connect Local offers your business:</a:t>
            </a:r>
          </a:p>
          <a:p>
            <a:pPr marL="171450" indent="-171450">
              <a:buFont typeface="Arial" panose="020B0604020202020204" pitchFamily="34" charset="0"/>
              <a:buChar char="•"/>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Convenience.</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USPS Connect Local makes same-day or next-day delivery simple. Just bring your items to your local participating Post Office™ location.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Value.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Competitively priced services provide value for your business and your customers, enabling potential savings over other carriers or your own delivery people. Plus, qualified customers could be featured in our USPS Shipping Local Directory on USPS.com. For more information on the directory, please visit </a:t>
            </a: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usps.com/business/shipping-local-directory-criteria.htm</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
            </a:r>
          </a:p>
          <a:p>
            <a:pPr marL="171450" indent="-171450">
              <a:buFont typeface="Arial" panose="020B0604020202020204" pitchFamily="34" charset="0"/>
              <a:buChar char="•"/>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Additional services</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USPS provides services beyond your local delivery needs. You can use Priority Mail</a:t>
            </a:r>
            <a:r>
              <a:rPr lang="en-US" sz="1200" b="0" i="0" u="none" strike="noStrike" kern="1200" baseline="30000" dirty="0">
                <a:solidFill>
                  <a:schemeClr val="tx1"/>
                </a:solidFill>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service or First-Class Package Service</a:t>
            </a:r>
            <a:r>
              <a:rPr lang="en-US" sz="1200" b="0" i="0" u="none" strike="noStrike" kern="1200" baseline="30000" dirty="0">
                <a:solidFill>
                  <a:schemeClr val="tx1"/>
                </a:solidFill>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or even enter your items for delivery at a regional facility to reach customers who are farther away.</a:t>
            </a:r>
          </a:p>
          <a:p>
            <a:endParaRPr lang="en-US" sz="1200" u="none" strike="noStrike" kern="1200" baseline="0" dirty="0">
              <a:solidFill>
                <a:schemeClr val="tx1"/>
              </a:solidFill>
              <a:ea typeface="+mn-ea"/>
              <a:cs typeface="+mn-cs"/>
            </a:endParaRPr>
          </a:p>
          <a:p>
            <a:endParaRPr lang="en-US" sz="1200" u="none" strike="noStrike" kern="1200" baseline="0" dirty="0">
              <a:solidFill>
                <a:schemeClr val="tx1"/>
              </a:solidFill>
              <a:ea typeface="+mn-ea"/>
              <a:cs typeface="+mn-cs"/>
            </a:endParaRPr>
          </a:p>
          <a:p>
            <a:endParaRPr lang="en-US" sz="1200" u="none" strike="noStrike" kern="1200" baseline="0" dirty="0">
              <a:solidFill>
                <a:schemeClr val="tx1"/>
              </a:solidFill>
              <a:ea typeface="+mn-ea"/>
              <a:cs typeface="+mn-cs"/>
            </a:endParaRPr>
          </a:p>
          <a:p>
            <a:endParaRPr lang="en-US" sz="1200" u="none" strike="noStrike" kern="1200" baseline="0" dirty="0">
              <a:solidFill>
                <a:schemeClr val="tx1"/>
              </a:solidFill>
              <a:ea typeface="+mn-ea"/>
              <a:cs typeface="+mn-cs"/>
            </a:endParaRPr>
          </a:p>
          <a:p>
            <a:endParaRPr lang="en-US" sz="1200" u="none" strike="noStrike" kern="1200" baseline="0" dirty="0">
              <a:solidFill>
                <a:schemeClr val="tx1"/>
              </a:solidFill>
              <a:ea typeface="+mn-ea"/>
              <a:cs typeface="+mn-cs"/>
            </a:endParaRPr>
          </a:p>
          <a:p>
            <a:endParaRPr lang="en-US" sz="1200" u="none" strike="noStrike" kern="1200" baseline="0" dirty="0">
              <a:solidFill>
                <a:schemeClr val="tx1"/>
              </a:solidFill>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E6DC7-C637-5D45-B262-756A47A289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6807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Speaking of branding…once you are enrolled and started shipping with USPS Connect there’s an opportunity for you to join our brand and our valued customer brands in displaying your business logo along with a link to your website as a complimentary service just for being our customer.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Postal Service is considered the most trusted brand in America as reported by Morning Consult.  There’s power in numbers along with the company you associate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trusted brands: https://morningconsult.com/most-trusted-brands/?mod=djemCMOToday</a:t>
            </a:r>
          </a:p>
          <a:p>
            <a:endParaRPr lang="en-US" dirty="0"/>
          </a:p>
          <a:p>
            <a:pPr marL="228600" indent="-228600">
              <a:buFont typeface="+mj-lt"/>
              <a:buAutoNum type="arabicPeriod"/>
            </a:pPr>
            <a:r>
              <a:rPr lang="en-US" dirty="0"/>
              <a:t>USPS 42.0%</a:t>
            </a:r>
          </a:p>
          <a:p>
            <a:pPr marL="228600" indent="-228600">
              <a:buFont typeface="+mj-lt"/>
              <a:buAutoNum type="arabicPeriod"/>
            </a:pPr>
            <a:r>
              <a:rPr lang="en-US" dirty="0"/>
              <a:t>Amazon 38.8%</a:t>
            </a:r>
          </a:p>
          <a:p>
            <a:pPr marL="228600" indent="-228600">
              <a:buFont typeface="+mj-lt"/>
              <a:buAutoNum type="arabicPeriod"/>
            </a:pPr>
            <a:r>
              <a:rPr lang="en-US" dirty="0"/>
              <a:t>Google 37.9%</a:t>
            </a:r>
          </a:p>
          <a:p>
            <a:pPr marL="228600" indent="-228600">
              <a:buFont typeface="+mj-lt"/>
              <a:buAutoNum type="arabicPeriod"/>
            </a:pPr>
            <a:r>
              <a:rPr lang="en-US" dirty="0"/>
              <a:t>PayPal 36.5%</a:t>
            </a:r>
          </a:p>
          <a:p>
            <a:pPr marL="228600" indent="-228600">
              <a:buFont typeface="+mj-lt"/>
              <a:buAutoNum type="arabicPeriod"/>
            </a:pPr>
            <a:r>
              <a:rPr lang="en-US" dirty="0"/>
              <a:t>The Weather Channel 36.3%</a:t>
            </a:r>
          </a:p>
          <a:p>
            <a:pPr marL="228600" indent="-228600">
              <a:buFont typeface="+mj-lt"/>
              <a:buAutoNum type="arabicPeriod"/>
            </a:pPr>
            <a:r>
              <a:rPr lang="en-US" dirty="0"/>
              <a:t>Chick-fil-A 36.2%</a:t>
            </a:r>
          </a:p>
          <a:p>
            <a:pPr marL="228600" indent="-228600">
              <a:buFont typeface="+mj-lt"/>
              <a:buAutoNum type="arabicPeriod"/>
            </a:pPr>
            <a:r>
              <a:rPr lang="en-US" dirty="0"/>
              <a:t>Hershey 36.1%</a:t>
            </a:r>
          </a:p>
          <a:p>
            <a:pPr marL="228600" indent="-228600">
              <a:buFont typeface="+mj-lt"/>
              <a:buAutoNum type="arabicPeriod"/>
            </a:pPr>
            <a:r>
              <a:rPr lang="en-US" dirty="0"/>
              <a:t>UPS 36.1%</a:t>
            </a:r>
          </a:p>
          <a:p>
            <a:pPr marL="228600" indent="-228600">
              <a:buFont typeface="+mj-lt"/>
              <a:buAutoNum type="arabicPeriod"/>
            </a:pPr>
            <a:r>
              <a:rPr lang="en-US" dirty="0"/>
              <a:t>Cheerios 35.9%</a:t>
            </a:r>
          </a:p>
          <a:p>
            <a:pPr marL="228600" indent="-228600">
              <a:buFont typeface="+mj-lt"/>
              <a:buAutoNum type="arabicPeriod"/>
            </a:pPr>
            <a:r>
              <a:rPr lang="en-US" dirty="0"/>
              <a:t>M&amp;M 34.8%</a:t>
            </a:r>
          </a:p>
          <a:p>
            <a:endParaRPr lang="en-US" dirty="0"/>
          </a:p>
          <a:p>
            <a:r>
              <a:rPr lang="en-US" dirty="0"/>
              <a:t>https://www.usps.com/business/shipping-local-directory-criteria.htm?_gl=1*17wtk6a*_ga*OTkyMDM5ODgwLjE2NTA0ODc1Mjc.*_ga_3NXP3C8S9V*MTY1MDQ4NzUyNC4xLjEuMTY1MDQ4OTQ3Ni4w&amp;_ga=2.194763373.1977108528.1650487527-992039880.1650487527 </a:t>
            </a:r>
          </a:p>
          <a:p>
            <a:endParaRPr lang="en-US" dirty="0"/>
          </a:p>
          <a:p>
            <a:r>
              <a:rPr lang="en-US" dirty="0"/>
              <a:t>https://www.usps.com/business/connect-local-consumers.htm</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DB353-F083-43E6-A1D8-41F89A6F41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554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Marrying direct mail with our new Connect solution is an easy and affordable way to let your customers know about the new service available to them. The EDDM online tool is a convenient resource to allow you to select routes within a geographical area to target with a customized mail piece. The more people are aware of the offering within their area, the more likely they are to order from a business participating in Connect Local.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56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dirty="0">
                <a:solidFill>
                  <a:schemeClr val="tx1"/>
                </a:solidFill>
                <a:effectLst/>
                <a:latin typeface="Arial" panose="020B0604020202020204" pitchFamily="34" charset="0"/>
                <a:ea typeface="+mn-ea"/>
                <a:cs typeface="Arial" panose="020B0604020202020204" pitchFamily="34" charset="0"/>
              </a:rPr>
              <a:t>USPS Connect</a:t>
            </a:r>
            <a:r>
              <a:rPr lang="en-US" b="1" kern="1200" baseline="30000" dirty="0">
                <a:solidFill>
                  <a:schemeClr val="tx1"/>
                </a:solidFill>
                <a:effectLst/>
                <a:latin typeface="Arial" panose="020B0604020202020204" pitchFamily="34" charset="0"/>
                <a:ea typeface="+mn-ea"/>
                <a:cs typeface="Arial" panose="020B0604020202020204" pitchFamily="34" charset="0"/>
              </a:rPr>
              <a:t>™</a:t>
            </a:r>
            <a:r>
              <a:rPr lang="en-US" b="1" kern="1200" dirty="0">
                <a:solidFill>
                  <a:schemeClr val="tx1"/>
                </a:solidFill>
                <a:effectLst/>
                <a:latin typeface="Arial" panose="020B0604020202020204" pitchFamily="34" charset="0"/>
                <a:ea typeface="+mn-ea"/>
                <a:cs typeface="Arial" panose="020B0604020202020204" pitchFamily="34" charset="0"/>
              </a:rPr>
              <a:t> Regional</a:t>
            </a:r>
            <a:r>
              <a:rPr lang="en-US" b="0" kern="1200" baseline="0" dirty="0">
                <a:solidFill>
                  <a:schemeClr val="tx1"/>
                </a:solidFill>
                <a:effectLst/>
                <a:latin typeface="Arial" panose="020B0604020202020204" pitchFamily="34" charset="0"/>
                <a:ea typeface="+mn-ea"/>
                <a:cs typeface="Arial" panose="020B0604020202020204" pitchFamily="34" charset="0"/>
              </a:rPr>
              <a:t> gives</a:t>
            </a:r>
            <a:r>
              <a:rPr lang="en-US" kern="1200" dirty="0">
                <a:solidFill>
                  <a:schemeClr val="tx1"/>
                </a:solidFill>
                <a:effectLst/>
                <a:latin typeface="Arial" panose="020B0604020202020204" pitchFamily="34" charset="0"/>
                <a:ea typeface="+mn-ea"/>
                <a:cs typeface="Arial" panose="020B0604020202020204" pitchFamily="34" charset="0"/>
              </a:rPr>
              <a:t> shippers who need expanded geographical reach</a:t>
            </a:r>
            <a:r>
              <a:rPr lang="en-US" kern="1200" baseline="0" dirty="0">
                <a:solidFill>
                  <a:schemeClr val="tx1"/>
                </a:solidFill>
                <a:effectLst/>
                <a:latin typeface="Arial" panose="020B0604020202020204" pitchFamily="34" charset="0"/>
                <a:ea typeface="+mn-ea"/>
                <a:cs typeface="Arial" panose="020B0604020202020204" pitchFamily="34" charset="0"/>
              </a:rPr>
              <a:t> direct </a:t>
            </a:r>
            <a:r>
              <a:rPr lang="en-US" kern="1200" dirty="0">
                <a:solidFill>
                  <a:schemeClr val="tx1"/>
                </a:solidFill>
                <a:effectLst/>
                <a:latin typeface="Arial" panose="020B0604020202020204" pitchFamily="34" charset="0"/>
                <a:ea typeface="+mn-ea"/>
                <a:cs typeface="Arial" panose="020B0604020202020204" pitchFamily="34" charset="0"/>
              </a:rPr>
              <a:t>access to our unparalleled network of distribution centers for next-day delivery.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panose="020B0604020202020204" pitchFamily="34" charset="0"/>
                <a:ea typeface="+mn-ea"/>
                <a:cs typeface="Arial" panose="020B0604020202020204" pitchFamily="34" charset="0"/>
              </a:rPr>
              <a:t>Whether you are a business whose customers are located in a single state or region or you have inventory positioned across the country near your customer base, we have a delivery solution for you. With 200-plus distribution centers across the country, we have unrivaled package sortation and delivery capabilities to meet your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E6DC7-C637-5D45-B262-756A47A289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0594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t>Surveys show that all generations like direct mail, as long as it's useful and relevant to them.</a:t>
            </a:r>
            <a:r>
              <a:rPr lang="en-US" dirty="0">
                <a:cs typeface="Calibri"/>
              </a:rPr>
              <a:t> Interestingly, this is especially true for Gen Z and Millennials. </a:t>
            </a:r>
            <a:endParaRPr lang="en-US" dirty="0"/>
          </a:p>
          <a:p>
            <a:pPr marL="171450" indent="-171450">
              <a:buFont typeface="Arial,Sans-Serif"/>
              <a:buChar char="•"/>
            </a:pPr>
            <a:r>
              <a:rPr lang="en-US" dirty="0"/>
              <a:t>As digitally literate as they are, younger generations are actually engaging with the marketing mail they receive more than their counterparts over 56 years old. </a:t>
            </a:r>
          </a:p>
          <a:p>
            <a:pPr marL="171450" indent="-171450">
              <a:buFont typeface="Arial,Sans-Serif"/>
              <a:buChar char="•"/>
            </a:pPr>
            <a:r>
              <a:rPr lang="en-US" dirty="0"/>
              <a:t>Consider that 77% of Gen Z and Millennial respondents in a 2021 SG360 survey indicated feeling positive about direct mail, compared to 71% for Gen X and 55% for Baby Boomers. </a:t>
            </a:r>
          </a:p>
          <a:p>
            <a:pPr marL="171450" indent="-171450">
              <a:buFont typeface="Arial,Sans-Serif"/>
              <a:buChar char="•"/>
            </a:pPr>
            <a:r>
              <a:rPr lang="en-US" dirty="0"/>
              <a:t>SG360's 2022 findings reinforced this trend, with Gen Z and Millennial respondents showing high levels of engagement with direct mail. </a:t>
            </a:r>
          </a:p>
          <a:p>
            <a:pPr marL="171450" indent="-171450">
              <a:buFont typeface="Arial,Sans-Serif"/>
              <a:buChar char="•"/>
            </a:pPr>
            <a:r>
              <a:rPr lang="en-US" dirty="0"/>
              <a:t>Despite being digital "natives," Gen Z and Millennials respond strongly to physical stimuli, partially due to novelty (e.g., comeback of vinyl records and increased sale of print books).</a:t>
            </a:r>
          </a:p>
          <a:p>
            <a:pPr marL="171450" indent="-171450">
              <a:buFont typeface="Arial"/>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605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50579"/>
          </a:xfrm>
        </p:spPr>
        <p:txBody>
          <a:bodyPr/>
          <a:lstStyle/>
          <a:p>
            <a:r>
              <a:rPr lang="en-US" dirty="0"/>
              <a:t>USPS Connect Regional empowers your business by delivering your packages to your customers the next day when you submit them to USPS facilities closest to their final destination. This process creates the efficiency you need to give your customers what they want—fast, affordable, and reliable delivery.  </a:t>
            </a:r>
          </a:p>
          <a:p>
            <a:endParaRPr lang="en-US" dirty="0"/>
          </a:p>
          <a:p>
            <a:r>
              <a:rPr lang="en-US" dirty="0"/>
              <a:t>With USPS Connect Regional, you get real shipping advantages with: </a:t>
            </a:r>
          </a:p>
          <a:p>
            <a:r>
              <a:rPr lang="en-US" dirty="0"/>
              <a:t>Fast delivery. Enter your shipments at the USPS facility closest to their final delivery destination and get expected next-day delivery. </a:t>
            </a:r>
          </a:p>
          <a:p>
            <a:r>
              <a:rPr lang="en-US" dirty="0"/>
              <a:t>Affordable expedited ground delivery. Get expected next-day delivery based on 100% ground shipments through USPS Parcel Select and Parcel Select Lightweight services, helping reduce shipping costs. </a:t>
            </a:r>
          </a:p>
          <a:p>
            <a:r>
              <a:rPr lang="en-US" dirty="0"/>
              <a:t>A vast transportation network. From carrier routes in neighborhoods to transportation connecting our regional facilities and our unparalleled national reach, our vast transportation network means your customer orders are delivered fast. </a:t>
            </a:r>
          </a:p>
          <a:p>
            <a:r>
              <a:rPr lang="en-US" dirty="0"/>
              <a:t>Security and mailbox access. Your packages are protected by more than 200 federal laws enforced by the United States Postal Inspection Service. And no other shipping carrier can give you delivery access directly into the mailbox of your customers—especially important for high-value and sensitive items.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E6DC7-C637-5D45-B262-756A47A289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5774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0E6DC7-C637-5D45-B262-756A47A289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443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baseline="0" dirty="0">
                <a:solidFill>
                  <a:schemeClr val="tx1"/>
                </a:solidFill>
                <a:effectLst/>
              </a:rPr>
              <a:t>Offering a simple, frictionless returns process that meets customer expectations is key to driving repeat sales, building loyalty, and promoting advocacy. </a:t>
            </a:r>
          </a:p>
          <a:p>
            <a:endParaRPr lang="en-US" kern="1200" baseline="0" dirty="0">
              <a:solidFill>
                <a:schemeClr val="tx1"/>
              </a:solidFill>
              <a:effectLst/>
            </a:endParaRPr>
          </a:p>
          <a:p>
            <a:r>
              <a:rPr lang="en-US" kern="1200" baseline="0" dirty="0">
                <a:solidFill>
                  <a:schemeClr val="tx1"/>
                </a:solidFill>
                <a:effectLst/>
              </a:rPr>
              <a:t>To set your business apart from competitors, you need to put customers first when it comes to returns.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E6DC7-C637-5D45-B262-756A47A289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8739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USPS Connect</a:t>
            </a:r>
            <a:r>
              <a:rPr lang="en-US" baseline="30000" dirty="0"/>
              <a:t>™</a:t>
            </a:r>
            <a:r>
              <a:rPr lang="en-US" dirty="0"/>
              <a:t> Returns is enhanced by recent investments and improvements under the Delivering for America plan.</a:t>
            </a:r>
          </a:p>
          <a:p>
            <a:pPr lvl="0">
              <a:defRPr/>
            </a:pPr>
            <a:endParaRPr lang="en-US" dirty="0"/>
          </a:p>
          <a:p>
            <a:pPr lvl="0">
              <a:defRPr/>
            </a:pPr>
            <a:r>
              <a:rPr lang="en-US" dirty="0"/>
              <a:t>This means that you can now connect your customers to a service that’s just outside their doors. With faster delivery, automated pricing, and a variety of label options to meet your needs, USPS Connect Returns gives you control over an often-neglected part of the buyer journey. </a:t>
            </a:r>
          </a:p>
          <a:p>
            <a:pPr lvl="0">
              <a:defRPr/>
            </a:pPr>
            <a:endParaRPr lang="en-US" dirty="0"/>
          </a:p>
          <a:p>
            <a:pPr lvl="0">
              <a:defRPr/>
            </a:pPr>
            <a:r>
              <a:rPr lang="en-US" dirty="0"/>
              <a:t>Returns are now easier than ever. Your customers get greater flexibility, ease, and convenience with the option to drop off their returns or schedule a pickup.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E6DC7-C637-5D45-B262-756A47A289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0071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1200" dirty="0">
                <a:solidFill>
                  <a:schemeClr val="tx1"/>
                </a:solidFill>
                <a:effectLst/>
                <a:ea typeface="+mn-ea"/>
                <a:cs typeface="+mn-cs"/>
              </a:rPr>
              <a:t>Ground Return Service.</a:t>
            </a:r>
            <a:r>
              <a:rPr lang="en-US" kern="1200" dirty="0">
                <a:solidFill>
                  <a:schemeClr val="tx1"/>
                </a:solidFill>
                <a:effectLst/>
                <a:ea typeface="+mn-ea"/>
                <a:cs typeface="+mn-cs"/>
              </a:rPr>
              <a:t> A great returns option for shippers when value is more important than speed.</a:t>
            </a:r>
            <a:endParaRPr lang="en-US" b="1" kern="1200" dirty="0">
              <a:solidFill>
                <a:schemeClr val="tx1"/>
              </a:solidFill>
              <a:effectLst/>
              <a:ea typeface="+mn-ea"/>
              <a:cs typeface="+mn-cs"/>
            </a:endParaRPr>
          </a:p>
          <a:p>
            <a:pPr marL="171450" indent="-171450">
              <a:buFont typeface="Arial" panose="020B0604020202020204" pitchFamily="34" charset="0"/>
              <a:buChar char="•"/>
            </a:pPr>
            <a:r>
              <a:rPr lang="en-US" b="1" kern="1200" dirty="0">
                <a:solidFill>
                  <a:schemeClr val="tx1"/>
                </a:solidFill>
                <a:effectLst/>
                <a:ea typeface="+mn-ea"/>
                <a:cs typeface="+mn-cs"/>
              </a:rPr>
              <a:t>First-Class Package Return Service.</a:t>
            </a:r>
            <a:r>
              <a:rPr lang="en-US" kern="1200" dirty="0">
                <a:solidFill>
                  <a:schemeClr val="tx1"/>
                </a:solidFill>
                <a:effectLst/>
                <a:ea typeface="+mn-ea"/>
                <a:cs typeface="+mn-cs"/>
              </a:rPr>
              <a:t> A smart way for shippers to quickly receive lightweight (under one pound) merchandise.</a:t>
            </a:r>
          </a:p>
          <a:p>
            <a:pPr marL="171450" indent="-171450">
              <a:buFont typeface="Arial" panose="020B0604020202020204" pitchFamily="34" charset="0"/>
              <a:buChar char="•"/>
            </a:pPr>
            <a:r>
              <a:rPr lang="en-US" b="1" kern="1200" dirty="0">
                <a:solidFill>
                  <a:schemeClr val="tx1"/>
                </a:solidFill>
                <a:effectLst/>
                <a:ea typeface="+mn-ea"/>
                <a:cs typeface="+mn-cs"/>
              </a:rPr>
              <a:t>Parcel Return Service. </a:t>
            </a:r>
            <a:r>
              <a:rPr lang="en-US" kern="1200" dirty="0">
                <a:solidFill>
                  <a:schemeClr val="tx1"/>
                </a:solidFill>
                <a:effectLst/>
                <a:ea typeface="+mn-ea"/>
                <a:cs typeface="+mn-cs"/>
              </a:rPr>
              <a:t>A dedicated returns service for shippers with a high volume of returns. Work-share discounts are available for consolidating packages for pickup from a Return Delivery Unit or a Return Sectional Center Facility.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1200" dirty="0">
                <a:solidFill>
                  <a:schemeClr val="tx1"/>
                </a:solidFill>
                <a:effectLst/>
                <a:ea typeface="+mn-ea"/>
                <a:cs typeface="+mn-cs"/>
              </a:rPr>
              <a:t>Priority Mail Return Service.</a:t>
            </a:r>
            <a:r>
              <a:rPr lang="en-US" kern="1200" dirty="0">
                <a:solidFill>
                  <a:schemeClr val="tx1"/>
                </a:solidFill>
                <a:effectLst/>
                <a:ea typeface="+mn-ea"/>
                <a:cs typeface="+mn-cs"/>
              </a:rPr>
              <a:t> Offers a combination of speed and value that is ideal for time-sensitive or high-value items.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E6DC7-C637-5D45-B262-756A47A289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2213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panose="020B0604020202020204" pitchFamily="34" charset="0"/>
                <a:ea typeface="+mn-ea"/>
                <a:cs typeface="Arial" panose="020B0604020202020204" pitchFamily="34" charset="0"/>
              </a:rPr>
              <a:t>Whether it’s our current products and services or our new suite of USPS Connect</a:t>
            </a:r>
            <a:r>
              <a:rPr lang="en-US" kern="1200" baseline="30000" dirty="0">
                <a:solidFill>
                  <a:schemeClr val="tx1"/>
                </a:solidFill>
                <a:effectLst/>
                <a:latin typeface="Arial" panose="020B0604020202020204" pitchFamily="34" charset="0"/>
                <a:ea typeface="+mn-ea"/>
                <a:cs typeface="Arial" panose="020B0604020202020204" pitchFamily="34" charset="0"/>
              </a:rPr>
              <a:t>™</a:t>
            </a:r>
            <a:r>
              <a:rPr lang="en-US" kern="1200" dirty="0">
                <a:solidFill>
                  <a:schemeClr val="tx1"/>
                </a:solidFill>
                <a:effectLst/>
                <a:latin typeface="Arial" panose="020B0604020202020204" pitchFamily="34" charset="0"/>
                <a:ea typeface="+mn-ea"/>
                <a:cs typeface="Arial" panose="020B0604020202020204" pitchFamily="34" charset="0"/>
              </a:rPr>
              <a:t> solutions, your local Postmasters and USPS</a:t>
            </a:r>
            <a:r>
              <a:rPr lang="en-US" kern="1200" baseline="30000" dirty="0">
                <a:solidFill>
                  <a:schemeClr val="tx1"/>
                </a:solidFill>
                <a:effectLst/>
                <a:latin typeface="Arial" panose="020B0604020202020204" pitchFamily="34" charset="0"/>
                <a:ea typeface="+mn-ea"/>
                <a:cs typeface="Arial" panose="020B0604020202020204" pitchFamily="34" charset="0"/>
              </a:rPr>
              <a:t>®</a:t>
            </a:r>
            <a:r>
              <a:rPr lang="en-US" kern="1200" dirty="0">
                <a:solidFill>
                  <a:schemeClr val="tx1"/>
                </a:solidFill>
                <a:effectLst/>
                <a:latin typeface="Arial" panose="020B0604020202020204" pitchFamily="34" charset="0"/>
                <a:ea typeface="+mn-ea"/>
                <a:cs typeface="Arial" panose="020B0604020202020204" pitchFamily="34" charset="0"/>
              </a:rPr>
              <a:t> Sales Executives have the expertise to help you choose the right tools to drive growth. And we never stop innovating to keep pace with your expectations.</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Expectations are higher than ever for fast and reliable delivery service. That’s why USPS Connect is the right solution at the right time. And this</a:t>
            </a:r>
            <a:r>
              <a:rPr lang="en-US" kern="1200" baseline="0" dirty="0">
                <a:solidFill>
                  <a:schemeClr val="tx1"/>
                </a:solidFill>
                <a:effectLst/>
                <a:latin typeface="Arial" panose="020B0604020202020204" pitchFamily="34" charset="0"/>
                <a:ea typeface="+mn-ea"/>
                <a:cs typeface="Arial" panose="020B0604020202020204" pitchFamily="34" charset="0"/>
              </a:rPr>
              <a:t> is just the beginning </a:t>
            </a:r>
            <a:r>
              <a:rPr lang="en-US" kern="1200" dirty="0">
                <a:solidFill>
                  <a:schemeClr val="tx1"/>
                </a:solidFill>
                <a:effectLst/>
                <a:latin typeface="Arial" panose="020B0604020202020204" pitchFamily="34" charset="0"/>
                <a:ea typeface="+mn-ea"/>
                <a:cs typeface="Arial" panose="020B0604020202020204" pitchFamily="34" charset="0"/>
              </a:rPr>
              <a:t>as we continue to Deliver for America.</a:t>
            </a:r>
          </a:p>
          <a:p>
            <a:r>
              <a:rPr lang="en-US" kern="1200" dirty="0">
                <a:solidFill>
                  <a:schemeClr val="tx1"/>
                </a:solidFill>
                <a:effectLst/>
                <a:latin typeface="Arial" panose="020B0604020202020204" pitchFamily="34" charset="0"/>
                <a:ea typeface="+mn-ea"/>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panose="020B0604020202020204" pitchFamily="34" charset="0"/>
                <a:ea typeface="+mn-ea"/>
                <a:cs typeface="Arial" panose="020B0604020202020204" pitchFamily="34" charset="0"/>
              </a:rPr>
              <a:t>Together, we can enhance local, regional, and national commerce and make our communities stronger than ever before.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Arial" panose="020B0604020202020204" pitchFamily="34" charset="0"/>
              <a:ea typeface="+mn-ea"/>
              <a:cs typeface="Arial" panose="020B0604020202020204" pitchFamily="34" charset="0"/>
            </a:endParaRPr>
          </a:p>
          <a:p>
            <a:endParaRPr lang="en-US"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E6DC7-C637-5D45-B262-756A47A289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472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panose="020F0502020204030204"/>
              </a:rPr>
              <a:t>The COVID-19 pandemic may seemingly have changed the way we communicate. But the data we have gathered paints a picture that does not discount the power of traditional communication. With a world inundated by screens, it is important to communicate with our customers in a variety of ways.</a:t>
            </a:r>
          </a:p>
          <a:p>
            <a:pPr marL="171450" indent="-171450">
              <a:buFont typeface="Arial"/>
              <a:buChar char="•"/>
            </a:pPr>
            <a:r>
              <a:rPr lang="en-US" dirty="0">
                <a:ea typeface="Calibri"/>
                <a:cs typeface="Calibri" panose="020F0502020204030204"/>
              </a:rPr>
              <a:t>Mail is particularly valuable to consumers and businesses when it is accessible across channels. </a:t>
            </a:r>
          </a:p>
          <a:p>
            <a:pPr marL="171450" indent="-171450">
              <a:buFont typeface="Arial"/>
              <a:buChar char="•"/>
            </a:pPr>
            <a:r>
              <a:rPr lang="en-US" dirty="0">
                <a:ea typeface="Calibri"/>
                <a:cs typeface="Calibri" panose="020F0502020204030204"/>
              </a:rPr>
              <a:t>Today's consumer prefers a blend of digital and physical marketing channels, and marketers have indicated success in using digital tools to support direct mail. </a:t>
            </a:r>
          </a:p>
          <a:p>
            <a:endParaRPr lang="en-US" dirty="0">
              <a:ea typeface="Calibri"/>
              <a:cs typeface="Calibri" panose="020F0502020204030204"/>
            </a:endParaRPr>
          </a:p>
          <a:p>
            <a:r>
              <a:rPr lang="en-US" dirty="0">
                <a:ea typeface="Calibri"/>
                <a:cs typeface="Calibri" panose="020F0502020204030204"/>
              </a:rPr>
              <a:t>Sources: </a:t>
            </a:r>
          </a:p>
          <a:p>
            <a:pPr marL="171450" indent="-171450">
              <a:buFont typeface="Arial"/>
              <a:buChar char="•"/>
            </a:pPr>
            <a:r>
              <a:rPr lang="en-US" i="1" dirty="0"/>
              <a:t>Source: SG360's 2022 Future of Direct Mail presentation, 2022 National Postal Forum </a:t>
            </a:r>
            <a:endParaRPr lang="en-US" i="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17479-382C-4192-A2BE-EFFFEA987F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052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Meta</a:t>
            </a:r>
            <a:r>
              <a:rPr lang="en-US" dirty="0"/>
              <a:t> – as you know,  was doing business as Facebook and owns these other iconic digital platforms as well.</a:t>
            </a:r>
          </a:p>
          <a:p>
            <a:endParaRPr lang="en-US" dirty="0"/>
          </a:p>
          <a:p>
            <a:r>
              <a:rPr lang="en-US" b="1" i="0" dirty="0">
                <a:solidFill>
                  <a:srgbClr val="111111"/>
                </a:solidFill>
                <a:effectLst/>
                <a:latin typeface="Lab Grotesque"/>
              </a:rPr>
              <a:t>CTV </a:t>
            </a:r>
            <a:r>
              <a:rPr lang="en-US" b="0" i="0" dirty="0">
                <a:solidFill>
                  <a:srgbClr val="111111"/>
                </a:solidFill>
                <a:effectLst/>
                <a:latin typeface="Lab Grotesque"/>
              </a:rPr>
              <a:t>or Connected TV is a device that connects to – or is embedded in a television, flat screens really, to support video content streaming such as Xbox, PlayStation, Roku, Amazon Fire TV, Apple TV and others. The Winterbery Group is estimating a 32.3% increase in spend for 2022 while at the same time is predicting an increase of 23.1% for digital video.  </a:t>
            </a:r>
          </a:p>
          <a:p>
            <a:endParaRPr lang="en-US" b="0" i="0" dirty="0">
              <a:solidFill>
                <a:srgbClr val="111111"/>
              </a:solidFill>
              <a:effectLst/>
              <a:latin typeface="Lab Grotesque"/>
            </a:endParaRPr>
          </a:p>
          <a:p>
            <a:r>
              <a:rPr lang="en-US" b="1" i="0" dirty="0">
                <a:solidFill>
                  <a:srgbClr val="111111"/>
                </a:solidFill>
                <a:effectLst/>
                <a:latin typeface="Lab Grotesque"/>
              </a:rPr>
              <a:t>Human Connection </a:t>
            </a:r>
            <a:r>
              <a:rPr lang="en-US" b="0" i="0" dirty="0">
                <a:solidFill>
                  <a:srgbClr val="111111"/>
                </a:solidFill>
                <a:effectLst/>
                <a:latin typeface="Lab Grotesque"/>
              </a:rPr>
              <a:t>– well, here we are at this PCC Event!  How many of you were waiting to see your friends and collogues again?  This beats a Zoom call any day.  </a:t>
            </a:r>
          </a:p>
          <a:p>
            <a:endParaRPr lang="en-US" b="0" i="0" dirty="0">
              <a:solidFill>
                <a:srgbClr val="111111"/>
              </a:solidFill>
              <a:effectLst/>
              <a:latin typeface="Lab Grotesque"/>
            </a:endParaRPr>
          </a:p>
          <a:p>
            <a:r>
              <a:rPr lang="en-US" b="1" dirty="0"/>
              <a:t>User-Generated Content </a:t>
            </a:r>
            <a:r>
              <a:rPr lang="en-US" dirty="0"/>
              <a:t>– I guess we can all be guilty of this especially when we buy a new car, a boat or even a house.  Anytime when any of those events occur you can be sure someone is posting it on FB, Instagram, TikTok or just pick your favorite site to brag and show off your new bling. </a:t>
            </a:r>
          </a:p>
          <a:p>
            <a:endParaRPr lang="en-US" dirty="0"/>
          </a:p>
          <a:p>
            <a:endParaRPr lang="en-US" b="0" i="0" dirty="0">
              <a:solidFill>
                <a:srgbClr val="111111"/>
              </a:solidFill>
              <a:effectLst/>
              <a:latin typeface="Lab Grotesque"/>
            </a:endParaRPr>
          </a:p>
          <a:p>
            <a:endParaRPr lang="en-US" b="0" i="0" dirty="0">
              <a:solidFill>
                <a:srgbClr val="111111"/>
              </a:solidFill>
              <a:effectLst/>
              <a:latin typeface="Lab Grotesque"/>
            </a:endParaRPr>
          </a:p>
          <a:p>
            <a:endParaRPr lang="en-US" b="0" i="0" dirty="0">
              <a:solidFill>
                <a:srgbClr val="111111"/>
              </a:solidFill>
              <a:effectLst/>
              <a:latin typeface="Lab Grotesque"/>
            </a:endParaRPr>
          </a:p>
          <a:p>
            <a:r>
              <a:rPr lang="en-US" b="0" i="0" dirty="0">
                <a:solidFill>
                  <a:srgbClr val="111111"/>
                </a:solidFill>
                <a:effectLst/>
                <a:latin typeface="Lab Grotesque"/>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53739-A555-4139-AF97-78F311E1C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898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Marketing Mail - today more than ever before it is important to diversify our communication strategy to cut through the digital clutter. We have several programs that help businesses to stay competitive and get the most out of their direct mail campaigns. </a:t>
            </a:r>
          </a:p>
          <a:p>
            <a:r>
              <a:rPr lang="en-US" dirty="0">
                <a:cs typeface="Calibri"/>
              </a:rPr>
              <a:t>Today I am going to share some of these programs.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20037-403A-4F10-8E90-1ABF850A49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428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Informed Delivery - One of our flagship programs,  Many of you may already be an active user and can see the benefits for yourself as a consumer. The USPS is continuously making strides to improve the platform to make it easier for marketers to reach their customers and for customers to take advantage of the offers.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53739-A555-4139-AF97-78F311E1C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589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Informed Delivery has introduced a set of tools to facilitate the creation of content for campaigns. These tools are designed specifically to assist small shippers and mailers with creating marketing content:</a:t>
            </a:r>
          </a:p>
          <a:p>
            <a:endParaRPr lang="en-US" dirty="0"/>
          </a:p>
          <a:p>
            <a:r>
              <a:rPr lang="en-US" b="1" dirty="0"/>
              <a:t>Image Library</a:t>
            </a:r>
          </a:p>
          <a:p>
            <a:r>
              <a:rPr lang="en-US" dirty="0"/>
              <a:t>A library of images that shippers and marketers can download and edit to utilize in the call to action when creating their Informed Delivery campaign.</a:t>
            </a:r>
          </a:p>
          <a:p>
            <a:r>
              <a:rPr lang="en-US" b="1" dirty="0"/>
              <a:t>Coupon Library</a:t>
            </a:r>
          </a:p>
          <a:p>
            <a:r>
              <a:rPr lang="en-US" dirty="0"/>
              <a:t>A Library of downloadable and editable coupons that shippers and mailers can configure and use both digitally and in print.</a:t>
            </a:r>
          </a:p>
          <a:p>
            <a:r>
              <a:rPr lang="en-US" b="1" dirty="0"/>
              <a:t>Coming Soon: Informed Delivery for Click-n-Ship</a:t>
            </a:r>
          </a:p>
          <a:p>
            <a:pPr marL="171450" indent="-171450">
              <a:buFontTx/>
              <a:buChar char="-"/>
            </a:pPr>
            <a:r>
              <a:rPr lang="en-US" dirty="0"/>
              <a:t>USPS Connect business users will be able to create labels and a digital banner</a:t>
            </a:r>
          </a:p>
          <a:p>
            <a:pPr marL="171450" indent="-171450">
              <a:buFontTx/>
              <a:buChar char="-"/>
            </a:pPr>
            <a:r>
              <a:rPr lang="en-US" dirty="0"/>
              <a:t>The user provides necessary fields to create the Package Campaign including image, brand name, and URL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53739-A555-4139-AF97-78F311E1C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31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Package campaigns are a new channel for businesses to reach and retarget their existing customers. </a:t>
            </a:r>
          </a:p>
          <a:p>
            <a:r>
              <a:rPr lang="en-US" dirty="0"/>
              <a:t>They can be created via the Business Customer Gateway or an API.</a:t>
            </a:r>
          </a:p>
          <a:p>
            <a:r>
              <a:rPr lang="en-US" dirty="0"/>
              <a:t>The Informed Delivery dashboard is visible when the package label is created and for 14 days after delivery.</a:t>
            </a:r>
          </a:p>
          <a:p>
            <a:r>
              <a:rPr lang="en-US" dirty="0"/>
              <a:t>The Daily Digest email includes the ride along image up to and including the day of delivery.</a:t>
            </a:r>
          </a:p>
          <a:p>
            <a:r>
              <a:rPr lang="en-US" dirty="0"/>
              <a:t>you click on ride-along image next to package tracking information and then view the call to action and visit your brand’s website.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1E778-7F6D-4626-AC17-E1D59EA7B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75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emf"/><Relationship Id="rId5" Type="http://schemas.openxmlformats.org/officeDocument/2006/relationships/oleObject" Target="../embeddings/oleObject5.bin"/><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oleObject" Target="../embeddings/oleObject7.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5.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oleObject" Target="../embeddings/oleObject8.bin"/></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2.emf"/><Relationship Id="rId4" Type="http://schemas.openxmlformats.org/officeDocument/2006/relationships/oleObject" Target="../embeddings/oleObject9.bin"/></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C951-368B-D062-41E0-1BED94591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0C2BDA-3700-544B-1C3A-14E115CE74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D9501-8228-ECD9-1FCD-9F08F6DB2A57}"/>
              </a:ext>
            </a:extLst>
          </p:cNvPr>
          <p:cNvSpPr>
            <a:spLocks noGrp="1"/>
          </p:cNvSpPr>
          <p:nvPr>
            <p:ph type="dt" sz="half" idx="10"/>
          </p:nvPr>
        </p:nvSpPr>
        <p:spPr/>
        <p:txBody>
          <a:bodyPr/>
          <a:lstStyle/>
          <a:p>
            <a:fld id="{161CCB9A-EDB8-4065-8956-31B766639F8A}" type="datetimeFigureOut">
              <a:rPr lang="en-US" smtClean="0"/>
              <a:t>9/19/2022</a:t>
            </a:fld>
            <a:endParaRPr lang="en-US"/>
          </a:p>
        </p:txBody>
      </p:sp>
      <p:sp>
        <p:nvSpPr>
          <p:cNvPr id="5" name="Footer Placeholder 4">
            <a:extLst>
              <a:ext uri="{FF2B5EF4-FFF2-40B4-BE49-F238E27FC236}">
                <a16:creationId xmlns:a16="http://schemas.microsoft.com/office/drawing/2014/main" id="{12B2289C-2691-3870-8E7F-6483ED136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2B889-9E03-9E6E-BA33-830E28811213}"/>
              </a:ext>
            </a:extLst>
          </p:cNvPr>
          <p:cNvSpPr>
            <a:spLocks noGrp="1"/>
          </p:cNvSpPr>
          <p:nvPr>
            <p:ph type="sldNum" sz="quarter" idx="12"/>
          </p:nvPr>
        </p:nvSpPr>
        <p:spPr/>
        <p:txBody>
          <a:bodyPr/>
          <a:lstStyle/>
          <a:p>
            <a:fld id="{D97DED72-C11B-444B-8FFA-CEA2F318AD89}" type="slidenum">
              <a:rPr lang="en-US" smtClean="0"/>
              <a:t>‹#›</a:t>
            </a:fld>
            <a:endParaRPr lang="en-US"/>
          </a:p>
        </p:txBody>
      </p:sp>
    </p:spTree>
    <p:extLst>
      <p:ext uri="{BB962C8B-B14F-4D97-AF65-F5344CB8AC3E}">
        <p14:creationId xmlns:p14="http://schemas.microsoft.com/office/powerpoint/2010/main" val="2310435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2075F-DA8B-ED3E-5E7D-CB763B546F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3FC847-DF3D-473A-0A52-57AB506F1C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FD4FD-4CBB-1A91-F6A2-46CBE478BA4B}"/>
              </a:ext>
            </a:extLst>
          </p:cNvPr>
          <p:cNvSpPr>
            <a:spLocks noGrp="1"/>
          </p:cNvSpPr>
          <p:nvPr>
            <p:ph type="dt" sz="half" idx="10"/>
          </p:nvPr>
        </p:nvSpPr>
        <p:spPr/>
        <p:txBody>
          <a:bodyPr/>
          <a:lstStyle/>
          <a:p>
            <a:fld id="{161CCB9A-EDB8-4065-8956-31B766639F8A}" type="datetimeFigureOut">
              <a:rPr lang="en-US" smtClean="0"/>
              <a:t>9/19/2022</a:t>
            </a:fld>
            <a:endParaRPr lang="en-US"/>
          </a:p>
        </p:txBody>
      </p:sp>
      <p:sp>
        <p:nvSpPr>
          <p:cNvPr id="5" name="Footer Placeholder 4">
            <a:extLst>
              <a:ext uri="{FF2B5EF4-FFF2-40B4-BE49-F238E27FC236}">
                <a16:creationId xmlns:a16="http://schemas.microsoft.com/office/drawing/2014/main" id="{794FA4B2-FA12-ACCF-3AF5-C2C83A1A0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562B0-8742-8FFD-2B66-59F760A456F3}"/>
              </a:ext>
            </a:extLst>
          </p:cNvPr>
          <p:cNvSpPr>
            <a:spLocks noGrp="1"/>
          </p:cNvSpPr>
          <p:nvPr>
            <p:ph type="sldNum" sz="quarter" idx="12"/>
          </p:nvPr>
        </p:nvSpPr>
        <p:spPr/>
        <p:txBody>
          <a:bodyPr/>
          <a:lstStyle/>
          <a:p>
            <a:fld id="{D97DED72-C11B-444B-8FFA-CEA2F318AD89}" type="slidenum">
              <a:rPr lang="en-US" smtClean="0"/>
              <a:t>‹#›</a:t>
            </a:fld>
            <a:endParaRPr lang="en-US"/>
          </a:p>
        </p:txBody>
      </p:sp>
    </p:spTree>
    <p:extLst>
      <p:ext uri="{BB962C8B-B14F-4D97-AF65-F5344CB8AC3E}">
        <p14:creationId xmlns:p14="http://schemas.microsoft.com/office/powerpoint/2010/main" val="2867353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D3C3E7-9FEF-166F-946B-8DC2F581ED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5FE8C1-C635-F5DD-A316-59256E3FD2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37C6D-B721-19CE-F8F4-28AEB3A6D905}"/>
              </a:ext>
            </a:extLst>
          </p:cNvPr>
          <p:cNvSpPr>
            <a:spLocks noGrp="1"/>
          </p:cNvSpPr>
          <p:nvPr>
            <p:ph type="dt" sz="half" idx="10"/>
          </p:nvPr>
        </p:nvSpPr>
        <p:spPr/>
        <p:txBody>
          <a:bodyPr/>
          <a:lstStyle/>
          <a:p>
            <a:fld id="{161CCB9A-EDB8-4065-8956-31B766639F8A}" type="datetimeFigureOut">
              <a:rPr lang="en-US" smtClean="0"/>
              <a:t>9/19/2022</a:t>
            </a:fld>
            <a:endParaRPr lang="en-US"/>
          </a:p>
        </p:txBody>
      </p:sp>
      <p:sp>
        <p:nvSpPr>
          <p:cNvPr id="5" name="Footer Placeholder 4">
            <a:extLst>
              <a:ext uri="{FF2B5EF4-FFF2-40B4-BE49-F238E27FC236}">
                <a16:creationId xmlns:a16="http://schemas.microsoft.com/office/drawing/2014/main" id="{CFBD2F89-3859-1D46-61E3-430419E37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AEE6B-5A65-E0B0-5821-507D3D1C1C04}"/>
              </a:ext>
            </a:extLst>
          </p:cNvPr>
          <p:cNvSpPr>
            <a:spLocks noGrp="1"/>
          </p:cNvSpPr>
          <p:nvPr>
            <p:ph type="sldNum" sz="quarter" idx="12"/>
          </p:nvPr>
        </p:nvSpPr>
        <p:spPr/>
        <p:txBody>
          <a:bodyPr/>
          <a:lstStyle/>
          <a:p>
            <a:fld id="{D97DED72-C11B-444B-8FFA-CEA2F318AD89}" type="slidenum">
              <a:rPr lang="en-US" smtClean="0"/>
              <a:t>‹#›</a:t>
            </a:fld>
            <a:endParaRPr lang="en-US"/>
          </a:p>
        </p:txBody>
      </p:sp>
    </p:spTree>
    <p:extLst>
      <p:ext uri="{BB962C8B-B14F-4D97-AF65-F5344CB8AC3E}">
        <p14:creationId xmlns:p14="http://schemas.microsoft.com/office/powerpoint/2010/main" val="204499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39442" y="2946401"/>
            <a:ext cx="6034205" cy="2583283"/>
          </a:xfrm>
          <a:effectLst/>
        </p:spPr>
        <p:txBody>
          <a:bodyPr anchor="b">
            <a:normAutofit/>
          </a:bodyPr>
          <a:lstStyle>
            <a:lvl1pPr algn="l">
              <a:lnSpc>
                <a:spcPct val="90000"/>
              </a:lnSpc>
              <a:defRPr sz="4267" b="1" i="0">
                <a:solidFill>
                  <a:schemeClr val="bg1"/>
                </a:solidFill>
              </a:defRPr>
            </a:lvl1pPr>
          </a:lstStyle>
          <a:p>
            <a:r>
              <a:rPr lang="en-US"/>
              <a:t>CLICK TO EDIT MASTER TITLE STYLE</a:t>
            </a:r>
          </a:p>
        </p:txBody>
      </p:sp>
      <p:sp>
        <p:nvSpPr>
          <p:cNvPr id="3" name="Subtitle 2"/>
          <p:cNvSpPr>
            <a:spLocks noGrp="1"/>
          </p:cNvSpPr>
          <p:nvPr>
            <p:ph type="subTitle" idx="1"/>
          </p:nvPr>
        </p:nvSpPr>
        <p:spPr>
          <a:xfrm>
            <a:off x="5739441" y="5655577"/>
            <a:ext cx="6034204" cy="802156"/>
          </a:xfrm>
          <a:prstGeom prst="rect">
            <a:avLst/>
          </a:prstGeom>
          <a:effectLst/>
        </p:spPr>
        <p:txBody>
          <a:bodyPr>
            <a:normAutofit/>
          </a:bodyPr>
          <a:lstStyle>
            <a:lvl1pPr marL="0" indent="0" algn="l">
              <a:lnSpc>
                <a:spcPct val="90000"/>
              </a:lnSpc>
              <a:buNone/>
              <a:defRPr sz="2400" b="0" i="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05988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61836"/>
                </a:solidFill>
              </a:defRPr>
            </a:lvl1pPr>
          </a:lstStyle>
          <a:p>
            <a:r>
              <a:rPr lang="en-US"/>
              <a:t>Click to edit Master title style</a:t>
            </a:r>
          </a:p>
        </p:txBody>
      </p:sp>
      <p:sp>
        <p:nvSpPr>
          <p:cNvPr id="3" name="Content Placeholder 2"/>
          <p:cNvSpPr>
            <a:spLocks noGrp="1"/>
          </p:cNvSpPr>
          <p:nvPr>
            <p:ph idx="1"/>
          </p:nvPr>
        </p:nvSpPr>
        <p:spPr>
          <a:xfrm>
            <a:off x="304800" y="1377421"/>
            <a:ext cx="11577235" cy="4336743"/>
          </a:xfrm>
          <a:prstGeom prst="rect">
            <a:avLst/>
          </a:prstGeom>
        </p:spPr>
        <p:txBody>
          <a:bodyPr/>
          <a:lstStyle>
            <a:lvl1pPr marL="243834" indent="-243834">
              <a:buClr>
                <a:srgbClr val="E0542D"/>
              </a:buClr>
              <a:defRPr>
                <a:solidFill>
                  <a:srgbClr val="009149"/>
                </a:solidFill>
              </a:defRPr>
            </a:lvl1pPr>
            <a:lvl2pPr marL="548626" indent="-243834">
              <a:buClr>
                <a:srgbClr val="E0542D"/>
              </a:buClr>
              <a:defRPr>
                <a:solidFill>
                  <a:srgbClr val="009149"/>
                </a:solidFill>
              </a:defRPr>
            </a:lvl2pPr>
            <a:lvl3pPr marL="792460" indent="-243834">
              <a:buClr>
                <a:srgbClr val="E0542D"/>
              </a:buClr>
              <a:defRPr>
                <a:solidFill>
                  <a:srgbClr val="009149"/>
                </a:solidFill>
              </a:defRPr>
            </a:lvl3pPr>
            <a:lvl4pPr marL="1097253" indent="-243834">
              <a:buClr>
                <a:srgbClr val="E0542D"/>
              </a:buClr>
              <a:defRPr>
                <a:solidFill>
                  <a:srgbClr val="009149"/>
                </a:solidFill>
              </a:defRPr>
            </a:lvl4pPr>
            <a:lvl5pPr marL="1341086" indent="-243834">
              <a:buClr>
                <a:srgbClr val="E0542D"/>
              </a:buClr>
              <a:defRPr>
                <a:solidFill>
                  <a:srgbClr val="0091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28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590724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581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lvl1pPr algn="l">
              <a:defRPr/>
            </a:lvl1pPr>
          </a:lstStyle>
          <a:p>
            <a:fld id="{8C9B3EB8-8362-49AB-9755-4BCF42BAF22E}" type="slidenum">
              <a:rPr lang="en-US" smtClean="0"/>
              <a:pPr/>
              <a:t>‹#›</a:t>
            </a:fld>
            <a:endParaRPr lang="en-US" dirty="0"/>
          </a:p>
        </p:txBody>
      </p:sp>
    </p:spTree>
    <p:extLst>
      <p:ext uri="{BB962C8B-B14F-4D97-AF65-F5344CB8AC3E}">
        <p14:creationId xmlns:p14="http://schemas.microsoft.com/office/powerpoint/2010/main" val="2737901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28600" indent="-228600">
              <a:buClr>
                <a:srgbClr val="A50021"/>
              </a:buClr>
              <a:buFont typeface="Wingdings" panose="05000000000000000000" pitchFamily="2" charset="2"/>
              <a:buChar char="§"/>
              <a:defRPr sz="2400"/>
            </a:lvl1pPr>
            <a:lvl2pPr marL="685800" indent="-228600">
              <a:buClr>
                <a:srgbClr val="A50021"/>
              </a:buClr>
              <a:buFont typeface="Courier New" panose="02070309020205020404" pitchFamily="49" charset="0"/>
              <a:buChar char="o"/>
              <a:defRPr/>
            </a:lvl2pPr>
            <a:lvl3pPr marL="1143000" indent="-228600">
              <a:buClr>
                <a:srgbClr val="A50021"/>
              </a:buClr>
              <a:buFont typeface="Arial" panose="020B0604020202020204" pitchFamily="34" charset="0"/>
              <a:buChar char="•"/>
              <a:defRPr/>
            </a:lvl3pPr>
            <a:lvl4pPr marL="1600200" indent="-228600">
              <a:buClr>
                <a:srgbClr val="A50021"/>
              </a:buClr>
              <a:buFont typeface="Arial" panose="020B0604020202020204" pitchFamily="34" charset="0"/>
              <a:buChar char="•"/>
              <a:defRPr/>
            </a:lvl4pPr>
            <a:lvl5pPr marL="2057400" indent="-228600">
              <a:buClr>
                <a:srgbClr val="A5002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9B3EB8-8362-49AB-9755-4BCF42BAF22E}" type="slidenum">
              <a:rPr lang="en-US" smtClean="0"/>
              <a:t>‹#›</a:t>
            </a:fld>
            <a:endParaRPr lang="en-US" dirty="0"/>
          </a:p>
        </p:txBody>
      </p:sp>
      <p:sp>
        <p:nvSpPr>
          <p:cNvPr id="5" name="Rectangle 4">
            <a:extLst>
              <a:ext uri="{FF2B5EF4-FFF2-40B4-BE49-F238E27FC236}">
                <a16:creationId xmlns:a16="http://schemas.microsoft.com/office/drawing/2014/main" id="{6D93BE16-E8CC-4B92-9DB5-568FA7218EC9}"/>
              </a:ext>
            </a:extLst>
          </p:cNvPr>
          <p:cNvSpPr/>
          <p:nvPr userDrawn="1"/>
        </p:nvSpPr>
        <p:spPr>
          <a:xfrm rot="10800000">
            <a:off x="0" y="319279"/>
            <a:ext cx="8738646" cy="850392"/>
          </a:xfrm>
          <a:prstGeom prst="rect">
            <a:avLst/>
          </a:prstGeom>
          <a:solidFill>
            <a:schemeClr val="bg1">
              <a:lumMod val="85000"/>
              <a:alpha val="83137"/>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4A353EC-78CD-450E-84E1-0A8B7055E9AB}"/>
              </a:ext>
            </a:extLst>
          </p:cNvPr>
          <p:cNvSpPr/>
          <p:nvPr userDrawn="1"/>
        </p:nvSpPr>
        <p:spPr>
          <a:xfrm rot="10800000">
            <a:off x="1" y="235074"/>
            <a:ext cx="8631047" cy="846594"/>
          </a:xfrm>
          <a:prstGeom prst="rect">
            <a:avLst/>
          </a:prstGeom>
          <a:solidFill>
            <a:srgbClr val="005E9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D2D719D4-B7A4-4FC4-A5C3-931DF9A5DE9C}"/>
              </a:ext>
            </a:extLst>
          </p:cNvPr>
          <p:cNvSpPr>
            <a:spLocks noGrp="1"/>
          </p:cNvSpPr>
          <p:nvPr>
            <p:ph sz="quarter" idx="14" hasCustomPrompt="1"/>
          </p:nvPr>
        </p:nvSpPr>
        <p:spPr>
          <a:xfrm>
            <a:off x="148246" y="319278"/>
            <a:ext cx="7918451" cy="671322"/>
          </a:xfrm>
        </p:spPr>
        <p:txBody>
          <a:bodyPr anchor="ctr">
            <a:noAutofit/>
          </a:bodyPr>
          <a:lstStyle>
            <a:lvl1pPr marL="0" indent="0">
              <a:buNone/>
              <a:defRPr sz="2800">
                <a:solidFill>
                  <a:schemeClr val="bg1"/>
                </a:solidFill>
              </a:defRPr>
            </a:lvl1pPr>
          </a:lstStyle>
          <a:p>
            <a:pPr lvl="0"/>
            <a:r>
              <a:rPr lang="en-US" dirty="0"/>
              <a:t>Slide Title </a:t>
            </a:r>
          </a:p>
        </p:txBody>
      </p:sp>
    </p:spTree>
    <p:extLst>
      <p:ext uri="{BB962C8B-B14F-4D97-AF65-F5344CB8AC3E}">
        <p14:creationId xmlns:p14="http://schemas.microsoft.com/office/powerpoint/2010/main" val="2511866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C9B3EB8-8362-49AB-9755-4BCF42BAF22E}" type="slidenum">
              <a:rPr lang="en-US" smtClean="0"/>
              <a:t>‹#›</a:t>
            </a:fld>
            <a:endParaRPr lang="en-US" dirty="0"/>
          </a:p>
        </p:txBody>
      </p:sp>
    </p:spTree>
    <p:extLst>
      <p:ext uri="{BB962C8B-B14F-4D97-AF65-F5344CB8AC3E}">
        <p14:creationId xmlns:p14="http://schemas.microsoft.com/office/powerpoint/2010/main" val="2126488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vert="horz" lIns="91440" tIns="45720" rIns="91440" bIns="45720" rtlCol="0">
            <a:normAutofit/>
          </a:bodyPr>
          <a:lstStyle>
            <a:lvl1pPr marL="228600" indent="-228600">
              <a:buClr>
                <a:srgbClr val="C00000"/>
              </a:buClr>
              <a:buFont typeface="Wingdings" panose="05000000000000000000" pitchFamily="2" charset="2"/>
              <a:buChar char="§"/>
              <a:defRPr lang="en-US" sz="2400" dirty="0" smtClean="0"/>
            </a:lvl1pPr>
            <a:lvl2pPr marL="685800" indent="-228600">
              <a:buClr>
                <a:srgbClr val="C00000"/>
              </a:buClr>
              <a:buFont typeface="Wingdings" panose="05000000000000000000" pitchFamily="2" charset="2"/>
              <a:buChar char="§"/>
              <a:defRPr lang="en-US" dirty="0" smtClean="0"/>
            </a:lvl2pPr>
            <a:lvl3pPr marL="1143000" indent="-228600">
              <a:buClr>
                <a:srgbClr val="C00000"/>
              </a:buClr>
              <a:buFont typeface="Wingdings" panose="05000000000000000000" pitchFamily="2" charset="2"/>
              <a:buChar char="§"/>
              <a:defRPr lang="en-US" dirty="0" smtClean="0"/>
            </a:lvl3pPr>
            <a:lvl4pPr marL="1600200" indent="-228600">
              <a:buClr>
                <a:srgbClr val="C00000"/>
              </a:buClr>
              <a:buFont typeface="Wingdings" panose="05000000000000000000" pitchFamily="2" charset="2"/>
              <a:buChar char="§"/>
              <a:defRPr lang="en-US" dirty="0" smtClean="0"/>
            </a:lvl4pPr>
            <a:lvl5pPr marL="2057400" indent="-228600">
              <a:buClr>
                <a:srgbClr val="C00000"/>
              </a:buClr>
              <a:buFont typeface="Wingdings" panose="05000000000000000000" pitchFamily="2" charset="2"/>
              <a:buChar char="§"/>
              <a:defRPr lang="en-US" dirty="0"/>
            </a:lvl5pPr>
          </a:lstStyle>
          <a:p>
            <a:pPr lvl="0">
              <a:buChar char="s"/>
            </a:pPr>
            <a:r>
              <a:rPr lang="en-US" dirty="0"/>
              <a:t>Click to edit Master text styles</a:t>
            </a:r>
          </a:p>
          <a:p>
            <a:pPr lvl="1"/>
            <a:r>
              <a:rPr lang="en-US" dirty="0"/>
              <a:t>Second level</a:t>
            </a:r>
          </a:p>
          <a:p>
            <a:pPr lvl="2"/>
            <a:r>
              <a:rPr lang="en-US" dirty="0"/>
              <a:t>Third level</a:t>
            </a:r>
          </a:p>
          <a:p>
            <a:pPr lvl="3">
              <a:buFont typeface="Arial" panose="020B0604020202020204" pitchFamily="34" charset="0"/>
              <a:buChar char="·"/>
            </a:pPr>
            <a:r>
              <a:rPr lang="en-US" dirty="0"/>
              <a:t>Fourth level</a:t>
            </a:r>
          </a:p>
          <a:p>
            <a:pPr lvl="4">
              <a:buFont typeface="Arial" panose="020B0604020202020204" pitchFamily="34" charset="0"/>
              <a:buChar char="·"/>
            </a:pPr>
            <a:r>
              <a:rPr lang="en-US" dirty="0"/>
              <a:t>Fifth level</a:t>
            </a:r>
          </a:p>
        </p:txBody>
      </p:sp>
      <p:sp>
        <p:nvSpPr>
          <p:cNvPr id="4" name="Content Placeholder 3"/>
          <p:cNvSpPr>
            <a:spLocks noGrp="1"/>
          </p:cNvSpPr>
          <p:nvPr>
            <p:ph sz="half" idx="2"/>
          </p:nvPr>
        </p:nvSpPr>
        <p:spPr>
          <a:xfrm>
            <a:off x="6172200" y="1825625"/>
            <a:ext cx="5181600" cy="4351338"/>
          </a:xfrm>
        </p:spPr>
        <p:txBody>
          <a:bodyPr vert="horz" lIns="91440" tIns="45720" rIns="91440" bIns="45720" rtlCol="0">
            <a:normAutofit/>
          </a:bodyPr>
          <a:lstStyle>
            <a:lvl1pPr>
              <a:defRPr lang="en-US" sz="2400" dirty="0" smtClean="0"/>
            </a:lvl1pPr>
            <a:lvl2pPr>
              <a:defRPr lang="en-US" dirty="0" smtClean="0"/>
            </a:lvl2pPr>
            <a:lvl3pPr>
              <a:defRPr lang="en-US" dirty="0" smtClean="0"/>
            </a:lvl3pPr>
            <a:lvl4pPr>
              <a:defRPr lang="en-US" dirty="0" smtClean="0"/>
            </a:lvl4pPr>
            <a:lvl5pPr>
              <a:defRPr lang="en-US" dirty="0"/>
            </a:lvl5pPr>
          </a:lstStyle>
          <a:p>
            <a:pPr lvl="0">
              <a:buChar char="s"/>
            </a:pPr>
            <a:r>
              <a:rPr lang="en-US" dirty="0"/>
              <a:t>Click to edit Master text styles</a:t>
            </a:r>
          </a:p>
          <a:p>
            <a:pPr lvl="1"/>
            <a:r>
              <a:rPr lang="en-US" dirty="0"/>
              <a:t>Second level</a:t>
            </a:r>
          </a:p>
          <a:p>
            <a:pPr lvl="2"/>
            <a:r>
              <a:rPr lang="en-US" dirty="0"/>
              <a:t>Third level</a:t>
            </a:r>
          </a:p>
          <a:p>
            <a:pPr lvl="3">
              <a:buFont typeface="Arial" panose="020B0604020202020204" pitchFamily="34" charset="0"/>
              <a:buChar char="·"/>
            </a:pPr>
            <a:r>
              <a:rPr lang="en-US" dirty="0"/>
              <a:t>Fourth level</a:t>
            </a:r>
          </a:p>
          <a:p>
            <a:pPr lvl="4">
              <a:buFont typeface="Arial" panose="020B0604020202020204" pitchFamily="34" charset="0"/>
              <a:buChar char="·"/>
            </a:pPr>
            <a:r>
              <a:rPr lang="en-US" dirty="0"/>
              <a:t>Fifth level</a:t>
            </a:r>
          </a:p>
        </p:txBody>
      </p:sp>
      <p:sp>
        <p:nvSpPr>
          <p:cNvPr id="7" name="Slide Number Placeholder 6"/>
          <p:cNvSpPr>
            <a:spLocks noGrp="1"/>
          </p:cNvSpPr>
          <p:nvPr>
            <p:ph type="sldNum" sz="quarter" idx="12"/>
          </p:nvPr>
        </p:nvSpPr>
        <p:spPr/>
        <p:txBody>
          <a:bodyPr/>
          <a:lstStyle>
            <a:lvl1pPr algn="l">
              <a:defRPr/>
            </a:lvl1pPr>
          </a:lstStyle>
          <a:p>
            <a:fld id="{8C9B3EB8-8362-49AB-9755-4BCF42BAF22E}" type="slidenum">
              <a:rPr lang="en-US" smtClean="0"/>
              <a:pPr/>
              <a:t>‹#›</a:t>
            </a:fld>
            <a:endParaRPr lang="en-US" dirty="0"/>
          </a:p>
        </p:txBody>
      </p:sp>
      <p:sp>
        <p:nvSpPr>
          <p:cNvPr id="6" name="Rectangle 5">
            <a:extLst>
              <a:ext uri="{FF2B5EF4-FFF2-40B4-BE49-F238E27FC236}">
                <a16:creationId xmlns:a16="http://schemas.microsoft.com/office/drawing/2014/main" id="{6D93BE16-E8CC-4B92-9DB5-568FA7218EC9}"/>
              </a:ext>
            </a:extLst>
          </p:cNvPr>
          <p:cNvSpPr/>
          <p:nvPr userDrawn="1"/>
        </p:nvSpPr>
        <p:spPr>
          <a:xfrm rot="10800000">
            <a:off x="0" y="319279"/>
            <a:ext cx="8738646" cy="850392"/>
          </a:xfrm>
          <a:prstGeom prst="rect">
            <a:avLst/>
          </a:prstGeom>
          <a:solidFill>
            <a:schemeClr val="bg1">
              <a:lumMod val="85000"/>
              <a:alpha val="83137"/>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4A353EC-78CD-450E-84E1-0A8B7055E9AB}"/>
              </a:ext>
            </a:extLst>
          </p:cNvPr>
          <p:cNvSpPr/>
          <p:nvPr userDrawn="1"/>
        </p:nvSpPr>
        <p:spPr>
          <a:xfrm rot="10800000">
            <a:off x="1" y="235074"/>
            <a:ext cx="8631047" cy="846594"/>
          </a:xfrm>
          <a:prstGeom prst="rect">
            <a:avLst/>
          </a:prstGeom>
          <a:solidFill>
            <a:srgbClr val="005E9D">
              <a:alpha val="94902"/>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D2D719D4-B7A4-4FC4-A5C3-931DF9A5DE9C}"/>
              </a:ext>
            </a:extLst>
          </p:cNvPr>
          <p:cNvSpPr>
            <a:spLocks noGrp="1"/>
          </p:cNvSpPr>
          <p:nvPr>
            <p:ph sz="quarter" idx="14" hasCustomPrompt="1"/>
          </p:nvPr>
        </p:nvSpPr>
        <p:spPr>
          <a:xfrm>
            <a:off x="148246" y="319278"/>
            <a:ext cx="7918451" cy="671322"/>
          </a:xfrm>
        </p:spPr>
        <p:txBody>
          <a:bodyPr>
            <a:noAutofit/>
          </a:bodyPr>
          <a:lstStyle>
            <a:lvl1pPr marL="0" indent="0">
              <a:buNone/>
              <a:defRPr sz="4000">
                <a:solidFill>
                  <a:schemeClr val="bg1"/>
                </a:solidFill>
              </a:defRPr>
            </a:lvl1pPr>
          </a:lstStyle>
          <a:p>
            <a:pPr lvl="0"/>
            <a:r>
              <a:rPr lang="en-US" dirty="0"/>
              <a:t>Slide Title </a:t>
            </a:r>
          </a:p>
        </p:txBody>
      </p:sp>
    </p:spTree>
    <p:extLst>
      <p:ext uri="{BB962C8B-B14F-4D97-AF65-F5344CB8AC3E}">
        <p14:creationId xmlns:p14="http://schemas.microsoft.com/office/powerpoint/2010/main" val="1356627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044D-4EC0-E02F-EA7D-508383130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2A332A-B8A7-6D2D-8F59-2D742CE2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AD819-0581-7ED6-48C9-F3A53630F9DA}"/>
              </a:ext>
            </a:extLst>
          </p:cNvPr>
          <p:cNvSpPr>
            <a:spLocks noGrp="1"/>
          </p:cNvSpPr>
          <p:nvPr>
            <p:ph type="dt" sz="half" idx="10"/>
          </p:nvPr>
        </p:nvSpPr>
        <p:spPr/>
        <p:txBody>
          <a:bodyPr/>
          <a:lstStyle/>
          <a:p>
            <a:fld id="{161CCB9A-EDB8-4065-8956-31B766639F8A}" type="datetimeFigureOut">
              <a:rPr lang="en-US" smtClean="0"/>
              <a:t>9/19/2022</a:t>
            </a:fld>
            <a:endParaRPr lang="en-US"/>
          </a:p>
        </p:txBody>
      </p:sp>
      <p:sp>
        <p:nvSpPr>
          <p:cNvPr id="5" name="Footer Placeholder 4">
            <a:extLst>
              <a:ext uri="{FF2B5EF4-FFF2-40B4-BE49-F238E27FC236}">
                <a16:creationId xmlns:a16="http://schemas.microsoft.com/office/drawing/2014/main" id="{B3DBA7A7-114F-C750-D5AA-1EDCFF380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64A31-A3C2-3492-6EDF-F8A2EEC1EBEA}"/>
              </a:ext>
            </a:extLst>
          </p:cNvPr>
          <p:cNvSpPr>
            <a:spLocks noGrp="1"/>
          </p:cNvSpPr>
          <p:nvPr>
            <p:ph type="sldNum" sz="quarter" idx="12"/>
          </p:nvPr>
        </p:nvSpPr>
        <p:spPr/>
        <p:txBody>
          <a:bodyPr/>
          <a:lstStyle/>
          <a:p>
            <a:fld id="{D97DED72-C11B-444B-8FFA-CEA2F318AD89}" type="slidenum">
              <a:rPr lang="en-US" smtClean="0"/>
              <a:t>‹#›</a:t>
            </a:fld>
            <a:endParaRPr lang="en-US"/>
          </a:p>
        </p:txBody>
      </p:sp>
    </p:spTree>
    <p:extLst>
      <p:ext uri="{BB962C8B-B14F-4D97-AF65-F5344CB8AC3E}">
        <p14:creationId xmlns:p14="http://schemas.microsoft.com/office/powerpoint/2010/main" val="2081665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vert="horz" lIns="91440" tIns="45720" rIns="91440" bIns="45720" rtlCol="0">
            <a:normAutofit/>
          </a:bodyPr>
          <a:lstStyle>
            <a:lvl1pPr>
              <a:defRPr lang="en-US" sz="2400" dirty="0" smtClean="0"/>
            </a:lvl1pPr>
            <a:lvl2pPr>
              <a:defRPr lang="en-US" dirty="0" smtClean="0"/>
            </a:lvl2pPr>
            <a:lvl3pPr>
              <a:defRPr lang="en-US" dirty="0" smtClean="0"/>
            </a:lvl3pPr>
            <a:lvl4pPr>
              <a:defRPr lang="en-US" dirty="0" smtClean="0"/>
            </a:lvl4pPr>
            <a:lvl5pPr>
              <a:defRPr lang="en-US" dirty="0"/>
            </a:lvl5pPr>
          </a:lstStyle>
          <a:p>
            <a:pPr lvl="0">
              <a:buChar char="s"/>
            </a:pPr>
            <a:r>
              <a:rPr lang="en-US" dirty="0"/>
              <a:t>Click to edit Master text styles</a:t>
            </a:r>
          </a:p>
          <a:p>
            <a:pPr lvl="1"/>
            <a:r>
              <a:rPr lang="en-US" dirty="0"/>
              <a:t>Second level</a:t>
            </a:r>
          </a:p>
          <a:p>
            <a:pPr lvl="2"/>
            <a:r>
              <a:rPr lang="en-US" dirty="0"/>
              <a:t>Third level</a:t>
            </a:r>
          </a:p>
          <a:p>
            <a:pPr lvl="3">
              <a:buFont typeface="Arial" panose="020B0604020202020204" pitchFamily="34" charset="0"/>
              <a:buChar char="·"/>
            </a:pPr>
            <a:r>
              <a:rPr lang="en-US" dirty="0"/>
              <a:t>Fourth level</a:t>
            </a:r>
          </a:p>
          <a:p>
            <a:pPr lvl="4">
              <a:buFont typeface="Arial" panose="020B0604020202020204" pitchFamily="34" charset="0"/>
              <a:buChar char="·"/>
            </a:pPr>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vert="horz" lIns="91440" tIns="45720" rIns="91440" bIns="45720" rtlCol="0">
            <a:normAutofit/>
          </a:bodyPr>
          <a:lstStyle>
            <a:lvl1pPr>
              <a:defRPr lang="en-US" sz="2400" dirty="0" smtClean="0"/>
            </a:lvl1pPr>
            <a:lvl2pPr>
              <a:defRPr lang="en-US" dirty="0" smtClean="0"/>
            </a:lvl2pPr>
            <a:lvl3pPr>
              <a:defRPr lang="en-US" dirty="0" smtClean="0"/>
            </a:lvl3pPr>
            <a:lvl4pPr>
              <a:defRPr lang="en-US" dirty="0" smtClean="0"/>
            </a:lvl4pPr>
            <a:lvl5pPr>
              <a:defRPr lang="en-US" dirty="0"/>
            </a:lvl5pPr>
          </a:lstStyle>
          <a:p>
            <a:pPr lvl="0">
              <a:buChar char="s"/>
            </a:pPr>
            <a:r>
              <a:rPr lang="en-US" dirty="0"/>
              <a:t>Click to edit Master text styles</a:t>
            </a:r>
          </a:p>
          <a:p>
            <a:pPr lvl="1"/>
            <a:r>
              <a:rPr lang="en-US" dirty="0"/>
              <a:t>Second level</a:t>
            </a:r>
          </a:p>
          <a:p>
            <a:pPr lvl="2"/>
            <a:r>
              <a:rPr lang="en-US" dirty="0"/>
              <a:t>Third level</a:t>
            </a:r>
          </a:p>
          <a:p>
            <a:pPr lvl="3">
              <a:buFont typeface="Arial" panose="020B0604020202020204" pitchFamily="34" charset="0"/>
              <a:buChar char="·"/>
            </a:pPr>
            <a:r>
              <a:rPr lang="en-US" dirty="0"/>
              <a:t>Fourth level</a:t>
            </a:r>
          </a:p>
          <a:p>
            <a:pPr lvl="4">
              <a:buFont typeface="Arial" panose="020B0604020202020204" pitchFamily="34" charset="0"/>
              <a:buChar char="·"/>
            </a:pPr>
            <a:r>
              <a:rPr lang="en-US" dirty="0"/>
              <a:t>Fifth level</a:t>
            </a:r>
          </a:p>
        </p:txBody>
      </p:sp>
      <p:sp>
        <p:nvSpPr>
          <p:cNvPr id="9" name="Slide Number Placeholder 8"/>
          <p:cNvSpPr>
            <a:spLocks noGrp="1"/>
          </p:cNvSpPr>
          <p:nvPr>
            <p:ph type="sldNum" sz="quarter" idx="12"/>
          </p:nvPr>
        </p:nvSpPr>
        <p:spPr/>
        <p:txBody>
          <a:bodyPr/>
          <a:lstStyle/>
          <a:p>
            <a:fld id="{8C9B3EB8-8362-49AB-9755-4BCF42BAF22E}" type="slidenum">
              <a:rPr lang="en-US" smtClean="0"/>
              <a:t>‹#›</a:t>
            </a:fld>
            <a:endParaRPr lang="en-US" dirty="0"/>
          </a:p>
        </p:txBody>
      </p:sp>
      <p:sp>
        <p:nvSpPr>
          <p:cNvPr id="8" name="Rectangle 7">
            <a:extLst>
              <a:ext uri="{FF2B5EF4-FFF2-40B4-BE49-F238E27FC236}">
                <a16:creationId xmlns:a16="http://schemas.microsoft.com/office/drawing/2014/main" id="{6D93BE16-E8CC-4B92-9DB5-568FA7218EC9}"/>
              </a:ext>
            </a:extLst>
          </p:cNvPr>
          <p:cNvSpPr/>
          <p:nvPr userDrawn="1"/>
        </p:nvSpPr>
        <p:spPr>
          <a:xfrm rot="10800000">
            <a:off x="0" y="319279"/>
            <a:ext cx="8738646" cy="850392"/>
          </a:xfrm>
          <a:prstGeom prst="rect">
            <a:avLst/>
          </a:prstGeom>
          <a:solidFill>
            <a:schemeClr val="bg1">
              <a:lumMod val="85000"/>
              <a:alpha val="83137"/>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4A353EC-78CD-450E-84E1-0A8B7055E9AB}"/>
              </a:ext>
            </a:extLst>
          </p:cNvPr>
          <p:cNvSpPr/>
          <p:nvPr userDrawn="1"/>
        </p:nvSpPr>
        <p:spPr>
          <a:xfrm rot="10800000">
            <a:off x="1" y="235074"/>
            <a:ext cx="8631047" cy="846594"/>
          </a:xfrm>
          <a:prstGeom prst="rect">
            <a:avLst/>
          </a:prstGeom>
          <a:solidFill>
            <a:schemeClr val="tx2">
              <a:alpha val="94902"/>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D2D719D4-B7A4-4FC4-A5C3-931DF9A5DE9C}"/>
              </a:ext>
            </a:extLst>
          </p:cNvPr>
          <p:cNvSpPr>
            <a:spLocks noGrp="1"/>
          </p:cNvSpPr>
          <p:nvPr>
            <p:ph sz="quarter" idx="14" hasCustomPrompt="1"/>
          </p:nvPr>
        </p:nvSpPr>
        <p:spPr>
          <a:xfrm>
            <a:off x="148246" y="319278"/>
            <a:ext cx="7918451" cy="671322"/>
          </a:xfrm>
        </p:spPr>
        <p:txBody>
          <a:bodyPr>
            <a:noAutofit/>
          </a:bodyPr>
          <a:lstStyle>
            <a:lvl1pPr marL="0" indent="0">
              <a:buNone/>
              <a:defRPr sz="4000">
                <a:solidFill>
                  <a:schemeClr val="bg1"/>
                </a:solidFill>
              </a:defRPr>
            </a:lvl1pPr>
          </a:lstStyle>
          <a:p>
            <a:pPr lvl="0"/>
            <a:r>
              <a:rPr lang="en-US" dirty="0"/>
              <a:t>Slide Title </a:t>
            </a:r>
          </a:p>
        </p:txBody>
      </p:sp>
    </p:spTree>
    <p:extLst>
      <p:ext uri="{BB962C8B-B14F-4D97-AF65-F5344CB8AC3E}">
        <p14:creationId xmlns:p14="http://schemas.microsoft.com/office/powerpoint/2010/main" val="2908107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lgn="l">
              <a:defRPr/>
            </a:lvl1pPr>
          </a:lstStyle>
          <a:p>
            <a:fld id="{8C9B3EB8-8362-49AB-9755-4BCF42BAF22E}" type="slidenum">
              <a:rPr lang="en-US" smtClean="0"/>
              <a:pPr/>
              <a:t>‹#›</a:t>
            </a:fld>
            <a:endParaRPr lang="en-US" dirty="0"/>
          </a:p>
        </p:txBody>
      </p:sp>
      <p:sp>
        <p:nvSpPr>
          <p:cNvPr id="4" name="Rectangle 3">
            <a:extLst>
              <a:ext uri="{FF2B5EF4-FFF2-40B4-BE49-F238E27FC236}">
                <a16:creationId xmlns:a16="http://schemas.microsoft.com/office/drawing/2014/main" id="{6D93BE16-E8CC-4B92-9DB5-568FA7218EC9}"/>
              </a:ext>
            </a:extLst>
          </p:cNvPr>
          <p:cNvSpPr/>
          <p:nvPr userDrawn="1"/>
        </p:nvSpPr>
        <p:spPr>
          <a:xfrm rot="10800000">
            <a:off x="0" y="319279"/>
            <a:ext cx="8738646" cy="850392"/>
          </a:xfrm>
          <a:prstGeom prst="rect">
            <a:avLst/>
          </a:prstGeom>
          <a:solidFill>
            <a:schemeClr val="bg1">
              <a:lumMod val="85000"/>
              <a:alpha val="83137"/>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4A353EC-78CD-450E-84E1-0A8B7055E9AB}"/>
              </a:ext>
            </a:extLst>
          </p:cNvPr>
          <p:cNvSpPr/>
          <p:nvPr userDrawn="1"/>
        </p:nvSpPr>
        <p:spPr>
          <a:xfrm rot="10800000">
            <a:off x="1" y="235074"/>
            <a:ext cx="8631047" cy="846594"/>
          </a:xfrm>
          <a:prstGeom prst="rect">
            <a:avLst/>
          </a:prstGeom>
          <a:solidFill>
            <a:schemeClr val="tx2">
              <a:alpha val="94902"/>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D2D719D4-B7A4-4FC4-A5C3-931DF9A5DE9C}"/>
              </a:ext>
            </a:extLst>
          </p:cNvPr>
          <p:cNvSpPr>
            <a:spLocks noGrp="1"/>
          </p:cNvSpPr>
          <p:nvPr>
            <p:ph sz="quarter" idx="14" hasCustomPrompt="1"/>
          </p:nvPr>
        </p:nvSpPr>
        <p:spPr>
          <a:xfrm>
            <a:off x="148246" y="319278"/>
            <a:ext cx="7918451" cy="671322"/>
          </a:xfrm>
        </p:spPr>
        <p:txBody>
          <a:bodyPr>
            <a:noAutofit/>
          </a:bodyPr>
          <a:lstStyle>
            <a:lvl1pPr marL="0" indent="0">
              <a:buNone/>
              <a:defRPr sz="4000">
                <a:solidFill>
                  <a:schemeClr val="bg1"/>
                </a:solidFill>
              </a:defRPr>
            </a:lvl1pPr>
          </a:lstStyle>
          <a:p>
            <a:pPr lvl="0"/>
            <a:r>
              <a:rPr lang="en-US" dirty="0"/>
              <a:t>Slide Title </a:t>
            </a:r>
          </a:p>
        </p:txBody>
      </p:sp>
    </p:spTree>
    <p:extLst>
      <p:ext uri="{BB962C8B-B14F-4D97-AF65-F5344CB8AC3E}">
        <p14:creationId xmlns:p14="http://schemas.microsoft.com/office/powerpoint/2010/main" val="2667697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8824727-DE0E-48F2-8578-E2A4ECD3CEDF}" type="datetimeFigureOut">
              <a:rPr lang="en-US" smtClean="0"/>
              <a:t>9/19/2022</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8C9B3EB8-8362-49AB-9755-4BCF42BAF22E}" type="slidenum">
              <a:rPr lang="en-US" smtClean="0"/>
              <a:t>‹#›</a:t>
            </a:fld>
            <a:endParaRPr lang="en-US" dirty="0"/>
          </a:p>
        </p:txBody>
      </p:sp>
    </p:spTree>
    <p:extLst>
      <p:ext uri="{BB962C8B-B14F-4D97-AF65-F5344CB8AC3E}">
        <p14:creationId xmlns:p14="http://schemas.microsoft.com/office/powerpoint/2010/main" val="48681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C9B3EB8-8362-49AB-9755-4BCF42BAF22E}" type="slidenum">
              <a:rPr lang="en-US" smtClean="0"/>
              <a:t>‹#›</a:t>
            </a:fld>
            <a:endParaRPr lang="en-US" dirty="0"/>
          </a:p>
        </p:txBody>
      </p:sp>
    </p:spTree>
    <p:extLst>
      <p:ext uri="{BB962C8B-B14F-4D97-AF65-F5344CB8AC3E}">
        <p14:creationId xmlns:p14="http://schemas.microsoft.com/office/powerpoint/2010/main" val="1219306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C9B3EB8-8362-49AB-9755-4BCF42BAF22E}" type="slidenum">
              <a:rPr lang="en-US" smtClean="0"/>
              <a:t>‹#›</a:t>
            </a:fld>
            <a:endParaRPr lang="en-US" dirty="0"/>
          </a:p>
        </p:txBody>
      </p:sp>
    </p:spTree>
    <p:extLst>
      <p:ext uri="{BB962C8B-B14F-4D97-AF65-F5344CB8AC3E}">
        <p14:creationId xmlns:p14="http://schemas.microsoft.com/office/powerpoint/2010/main" val="2046196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C9B3EB8-8362-49AB-9755-4BCF42BAF22E}" type="slidenum">
              <a:rPr lang="en-US" smtClean="0"/>
              <a:t>‹#›</a:t>
            </a:fld>
            <a:endParaRPr lang="en-US" dirty="0"/>
          </a:p>
        </p:txBody>
      </p:sp>
      <p:sp>
        <p:nvSpPr>
          <p:cNvPr id="5" name="Rectangle 4">
            <a:extLst>
              <a:ext uri="{FF2B5EF4-FFF2-40B4-BE49-F238E27FC236}">
                <a16:creationId xmlns:a16="http://schemas.microsoft.com/office/drawing/2014/main" id="{6D93BE16-E8CC-4B92-9DB5-568FA7218EC9}"/>
              </a:ext>
            </a:extLst>
          </p:cNvPr>
          <p:cNvSpPr/>
          <p:nvPr userDrawn="1"/>
        </p:nvSpPr>
        <p:spPr>
          <a:xfrm rot="10800000">
            <a:off x="0" y="319279"/>
            <a:ext cx="8738646" cy="850392"/>
          </a:xfrm>
          <a:prstGeom prst="rect">
            <a:avLst/>
          </a:prstGeom>
          <a:solidFill>
            <a:schemeClr val="bg1">
              <a:lumMod val="85000"/>
              <a:alpha val="83137"/>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4A353EC-78CD-450E-84E1-0A8B7055E9AB}"/>
              </a:ext>
            </a:extLst>
          </p:cNvPr>
          <p:cNvSpPr/>
          <p:nvPr userDrawn="1"/>
        </p:nvSpPr>
        <p:spPr>
          <a:xfrm rot="10800000">
            <a:off x="1" y="235074"/>
            <a:ext cx="8631047" cy="846594"/>
          </a:xfrm>
          <a:prstGeom prst="rect">
            <a:avLst/>
          </a:prstGeom>
          <a:solidFill>
            <a:schemeClr val="tx2">
              <a:alpha val="94902"/>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D2D719D4-B7A4-4FC4-A5C3-931DF9A5DE9C}"/>
              </a:ext>
            </a:extLst>
          </p:cNvPr>
          <p:cNvSpPr>
            <a:spLocks noGrp="1"/>
          </p:cNvSpPr>
          <p:nvPr>
            <p:ph sz="quarter" idx="14" hasCustomPrompt="1"/>
          </p:nvPr>
        </p:nvSpPr>
        <p:spPr>
          <a:xfrm>
            <a:off x="148246" y="319278"/>
            <a:ext cx="7918451" cy="671322"/>
          </a:xfrm>
        </p:spPr>
        <p:txBody>
          <a:bodyPr>
            <a:noAutofit/>
          </a:bodyPr>
          <a:lstStyle>
            <a:lvl1pPr marL="0" indent="0">
              <a:buNone/>
              <a:defRPr sz="4000">
                <a:solidFill>
                  <a:schemeClr val="bg1"/>
                </a:solidFill>
              </a:defRPr>
            </a:lvl1pPr>
          </a:lstStyle>
          <a:p>
            <a:pPr lvl="0"/>
            <a:r>
              <a:rPr lang="en-US" dirty="0"/>
              <a:t>Slide Title </a:t>
            </a:r>
          </a:p>
        </p:txBody>
      </p:sp>
    </p:spTree>
    <p:extLst>
      <p:ext uri="{BB962C8B-B14F-4D97-AF65-F5344CB8AC3E}">
        <p14:creationId xmlns:p14="http://schemas.microsoft.com/office/powerpoint/2010/main" val="2881884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C9B3EB8-8362-49AB-9755-4BCF42BAF22E}" type="slidenum">
              <a:rPr lang="en-US" smtClean="0"/>
              <a:t>‹#›</a:t>
            </a:fld>
            <a:endParaRPr lang="en-US" dirty="0"/>
          </a:p>
        </p:txBody>
      </p:sp>
    </p:spTree>
    <p:extLst>
      <p:ext uri="{BB962C8B-B14F-4D97-AF65-F5344CB8AC3E}">
        <p14:creationId xmlns:p14="http://schemas.microsoft.com/office/powerpoint/2010/main" val="3567550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07114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620662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9" b="1" dirty="0">
              <a:solidFill>
                <a:prstClr val="white"/>
              </a:solidFill>
              <a:sym typeface="Rockwell" panose="02060603020205020403" pitchFamily="18" charset="0"/>
            </a:endParaRPr>
          </a:p>
        </p:txBody>
      </p:sp>
      <p:sp>
        <p:nvSpPr>
          <p:cNvPr id="28" name="Focus Frame 2"/>
          <p:cNvSpPr>
            <a:spLocks noChangeAspect="1"/>
          </p:cNvSpPr>
          <p:nvPr/>
        </p:nvSpPr>
        <p:spPr bwMode="gray">
          <a:xfrm>
            <a:off x="7998862" y="1025525"/>
            <a:ext cx="222820"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sp>
        <p:nvSpPr>
          <p:cNvPr id="29" name="Focus Frame 2"/>
          <p:cNvSpPr>
            <a:spLocks noChangeAspect="1"/>
          </p:cNvSpPr>
          <p:nvPr/>
        </p:nvSpPr>
        <p:spPr bwMode="gray">
          <a:xfrm>
            <a:off x="1588460" y="1025525"/>
            <a:ext cx="222820"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3580" y="6074262"/>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9106" y="1025526"/>
            <a:ext cx="5989649" cy="2085975"/>
          </a:xfrm>
        </p:spPr>
        <p:txBody>
          <a:bodyPr>
            <a:normAutofit/>
          </a:bodyPr>
          <a:lstStyle>
            <a:lvl1pPr marL="0" indent="0">
              <a:buNone/>
              <a:defRPr sz="4000" b="1">
                <a:solidFill>
                  <a:schemeClr val="bg1"/>
                </a:solidFill>
                <a:latin typeface="Arial" panose="020B0604020202020204" pitchFamily="34" charset="0"/>
                <a:cs typeface="Arial" panose="020B0604020202020204" pitchFamily="34" charset="0"/>
              </a:defRPr>
            </a:lvl1pPr>
          </a:lstStyle>
          <a:p>
            <a:pPr lvl="0"/>
            <a:r>
              <a:rPr lang="en-US" dirty="0"/>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9144" y="3263900"/>
            <a:ext cx="5989610" cy="1244600"/>
          </a:xfrm>
        </p:spPr>
        <p:txBody>
          <a:bodyPr/>
          <a:lstStyle>
            <a:lvl1pPr marL="0" indent="0">
              <a:buNone/>
              <a:defRPr sz="2800" b="1">
                <a:solidFill>
                  <a:schemeClr val="bg1"/>
                </a:solidFill>
                <a:latin typeface="Arial" panose="020B0604020202020204" pitchFamily="34" charset="0"/>
                <a:cs typeface="Arial" panose="020B0604020202020204" pitchFamily="34" charset="0"/>
              </a:defRPr>
            </a:lvl1pPr>
          </a:lstStyle>
          <a:p>
            <a:pPr lvl="0"/>
            <a:r>
              <a:rPr lang="en-US" dirty="0"/>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9105" y="4657727"/>
            <a:ext cx="5989610" cy="939799"/>
          </a:xfrm>
        </p:spPr>
        <p:txBody>
          <a:bodyPr>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2606975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9" b="1" dirty="0">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4936" y="1354041"/>
            <a:ext cx="5029200" cy="3286925"/>
          </a:xfrm>
        </p:spPr>
        <p:txBody>
          <a:bodyPr anchor="ctr">
            <a:normAutofit/>
          </a:bodyPr>
          <a:lstStyle>
            <a:lvl1pPr>
              <a:defRPr sz="3199">
                <a:solidFill>
                  <a:srgbClr val="005A92"/>
                </a:solidFill>
                <a:latin typeface="Arial" panose="020B0604020202020204" pitchFamily="34" charset="0"/>
                <a:cs typeface="Arial" panose="020B0604020202020204" pitchFamily="34" charset="0"/>
              </a:defRPr>
            </a:lvl1pPr>
          </a:lstStyle>
          <a:p>
            <a:r>
              <a:rPr lang="en-US" dirty="0"/>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40899" y="1354039"/>
            <a:ext cx="5051100"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954"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sp>
        <p:nvSpPr>
          <p:cNvPr id="15" name="Rectangle 14"/>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6" name="Rectangle 15"/>
          <p:cNvSpPr>
            <a:spLocks noChangeArrowheads="1"/>
          </p:cNvSpPr>
          <p:nvPr/>
        </p:nvSpPr>
        <p:spPr bwMode="auto">
          <a:xfrm>
            <a:off x="1" y="6129162"/>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a:extLst>
              <a:ext uri="{FF2B5EF4-FFF2-40B4-BE49-F238E27FC236}">
                <a16:creationId xmlns:a16="http://schemas.microsoft.com/office/drawing/2014/main" id="{D90075E3-1342-4A31-87F7-EBF9CE8642D1}"/>
              </a:ext>
            </a:extLst>
          </p:cNvPr>
          <p:cNvSpPr txBox="1">
            <a:spLocks noChangeArrowheads="1"/>
          </p:cNvSpPr>
          <p:nvPr userDrawn="1"/>
        </p:nvSpPr>
        <p:spPr bwMode="auto">
          <a:xfrm>
            <a:off x="1"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
        <p:nvSpPr>
          <p:cNvPr id="14" name="Date Placeholder 3">
            <a:extLst>
              <a:ext uri="{FF2B5EF4-FFF2-40B4-BE49-F238E27FC236}">
                <a16:creationId xmlns:a16="http://schemas.microsoft.com/office/drawing/2014/main" id="{47039C9C-1991-4847-86E2-B2D03412002A}"/>
              </a:ext>
            </a:extLst>
          </p:cNvPr>
          <p:cNvSpPr>
            <a:spLocks noGrp="1"/>
          </p:cNvSpPr>
          <p:nvPr>
            <p:ph type="dt" sz="half" idx="2"/>
          </p:nvPr>
        </p:nvSpPr>
        <p:spPr>
          <a:xfrm>
            <a:off x="31643" y="6463091"/>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D6B22FEB-E61B-4746-A76C-B1EAA5A00B7E}" type="datetime1">
              <a:rPr lang="en-US" smtClean="0"/>
              <a:t>9/19/2022</a:t>
            </a:fld>
            <a:endParaRPr lang="en-US" dirty="0"/>
          </a:p>
        </p:txBody>
      </p:sp>
    </p:spTree>
    <p:extLst>
      <p:ext uri="{BB962C8B-B14F-4D97-AF65-F5344CB8AC3E}">
        <p14:creationId xmlns:p14="http://schemas.microsoft.com/office/powerpoint/2010/main" val="15879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7A26-0B30-D55B-44BC-423EFAA3A4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460296-4765-E415-2299-5BCB0676D1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176C11-0353-D82C-7E0D-CEEAF2B4B902}"/>
              </a:ext>
            </a:extLst>
          </p:cNvPr>
          <p:cNvSpPr>
            <a:spLocks noGrp="1"/>
          </p:cNvSpPr>
          <p:nvPr>
            <p:ph type="dt" sz="half" idx="10"/>
          </p:nvPr>
        </p:nvSpPr>
        <p:spPr/>
        <p:txBody>
          <a:bodyPr/>
          <a:lstStyle/>
          <a:p>
            <a:fld id="{161CCB9A-EDB8-4065-8956-31B766639F8A}" type="datetimeFigureOut">
              <a:rPr lang="en-US" smtClean="0"/>
              <a:t>9/19/2022</a:t>
            </a:fld>
            <a:endParaRPr lang="en-US"/>
          </a:p>
        </p:txBody>
      </p:sp>
      <p:sp>
        <p:nvSpPr>
          <p:cNvPr id="5" name="Footer Placeholder 4">
            <a:extLst>
              <a:ext uri="{FF2B5EF4-FFF2-40B4-BE49-F238E27FC236}">
                <a16:creationId xmlns:a16="http://schemas.microsoft.com/office/drawing/2014/main" id="{82212E74-2F8B-1AC2-F7C7-C61594EAE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D8C6C-EFCA-42D2-70F6-F255210D4B67}"/>
              </a:ext>
            </a:extLst>
          </p:cNvPr>
          <p:cNvSpPr>
            <a:spLocks noGrp="1"/>
          </p:cNvSpPr>
          <p:nvPr>
            <p:ph type="sldNum" sz="quarter" idx="12"/>
          </p:nvPr>
        </p:nvSpPr>
        <p:spPr/>
        <p:txBody>
          <a:bodyPr/>
          <a:lstStyle/>
          <a:p>
            <a:fld id="{D97DED72-C11B-444B-8FFA-CEA2F318AD89}" type="slidenum">
              <a:rPr lang="en-US" smtClean="0"/>
              <a:t>‹#›</a:t>
            </a:fld>
            <a:endParaRPr lang="en-US"/>
          </a:p>
        </p:txBody>
      </p:sp>
    </p:spTree>
    <p:extLst>
      <p:ext uri="{BB962C8B-B14F-4D97-AF65-F5344CB8AC3E}">
        <p14:creationId xmlns:p14="http://schemas.microsoft.com/office/powerpoint/2010/main" val="2206263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475" y="978747"/>
            <a:ext cx="10515600" cy="4847719"/>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20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ate Placeholder 3">
            <a:extLst>
              <a:ext uri="{FF2B5EF4-FFF2-40B4-BE49-F238E27FC236}">
                <a16:creationId xmlns:a16="http://schemas.microsoft.com/office/drawing/2014/main" id="{73D24AA3-A9AA-470F-A46C-C3622B249945}"/>
              </a:ext>
            </a:extLst>
          </p:cNvPr>
          <p:cNvSpPr>
            <a:spLocks noGrp="1"/>
          </p:cNvSpPr>
          <p:nvPr>
            <p:ph type="dt" sz="half" idx="2"/>
          </p:nvPr>
        </p:nvSpPr>
        <p:spPr>
          <a:xfrm>
            <a:off x="31643" y="6463091"/>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871B3046-AB4A-4085-9BE1-88FC8684AD5F}" type="datetime1">
              <a:rPr lang="en-US" smtClean="0"/>
              <a:t>9/19/2022</a:t>
            </a:fld>
            <a:endParaRPr lang="en-US" dirty="0"/>
          </a:p>
        </p:txBody>
      </p:sp>
    </p:spTree>
    <p:extLst>
      <p:ext uri="{BB962C8B-B14F-4D97-AF65-F5344CB8AC3E}">
        <p14:creationId xmlns:p14="http://schemas.microsoft.com/office/powerpoint/2010/main" val="1640632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71476" y="964768"/>
            <a:ext cx="5181600" cy="4389120"/>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18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05475" y="964768"/>
            <a:ext cx="5181600" cy="4389120"/>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18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0" name="Rectangle 9"/>
          <p:cNvSpPr>
            <a:spLocks noChangeArrowheads="1"/>
          </p:cNvSpPr>
          <p:nvPr/>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ate Placeholder 3">
            <a:extLst>
              <a:ext uri="{FF2B5EF4-FFF2-40B4-BE49-F238E27FC236}">
                <a16:creationId xmlns:a16="http://schemas.microsoft.com/office/drawing/2014/main" id="{6A0A4CCF-B58C-4EF2-B601-EE66FEB2C9A4}"/>
              </a:ext>
            </a:extLst>
          </p:cNvPr>
          <p:cNvSpPr>
            <a:spLocks noGrp="1"/>
          </p:cNvSpPr>
          <p:nvPr>
            <p:ph type="dt" sz="half" idx="10"/>
          </p:nvPr>
        </p:nvSpPr>
        <p:spPr>
          <a:xfrm>
            <a:off x="31643" y="6463091"/>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0E83C118-CD27-401B-891E-2B9BE9DE19DE}" type="datetime1">
              <a:rPr lang="en-US" smtClean="0"/>
              <a:t>9/19/2022</a:t>
            </a:fld>
            <a:endParaRPr lang="en-US" dirty="0"/>
          </a:p>
        </p:txBody>
      </p:sp>
    </p:spTree>
    <p:extLst>
      <p:ext uri="{BB962C8B-B14F-4D97-AF65-F5344CB8AC3E}">
        <p14:creationId xmlns:p14="http://schemas.microsoft.com/office/powerpoint/2010/main" val="3187229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12" name="Rectangle 11"/>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Date Placeholder 3">
            <a:extLst>
              <a:ext uri="{FF2B5EF4-FFF2-40B4-BE49-F238E27FC236}">
                <a16:creationId xmlns:a16="http://schemas.microsoft.com/office/drawing/2014/main" id="{00C52B8A-389F-452E-AC9B-D15864EF7408}"/>
              </a:ext>
            </a:extLst>
          </p:cNvPr>
          <p:cNvSpPr>
            <a:spLocks noGrp="1"/>
          </p:cNvSpPr>
          <p:nvPr>
            <p:ph type="dt" sz="half" idx="2"/>
          </p:nvPr>
        </p:nvSpPr>
        <p:spPr>
          <a:xfrm>
            <a:off x="31643" y="6463091"/>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E4F10C25-ADAC-4686-B542-DC9288FB6D67}" type="datetime1">
              <a:rPr lang="en-US" smtClean="0"/>
              <a:t>9/19/2022</a:t>
            </a:fld>
            <a:endParaRPr lang="en-US" dirty="0"/>
          </a:p>
        </p:txBody>
      </p:sp>
    </p:spTree>
    <p:extLst>
      <p:ext uri="{BB962C8B-B14F-4D97-AF65-F5344CB8AC3E}">
        <p14:creationId xmlns:p14="http://schemas.microsoft.com/office/powerpoint/2010/main" val="4011434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5" name="bg object 17">
            <a:extLst>
              <a:ext uri="{FF2B5EF4-FFF2-40B4-BE49-F238E27FC236}">
                <a16:creationId xmlns:a16="http://schemas.microsoft.com/office/drawing/2014/main" id="{3212170A-09F9-BD44-B533-7DC982EA7D24}"/>
              </a:ext>
            </a:extLst>
          </p:cNvPr>
          <p:cNvSpPr/>
          <p:nvPr userDrawn="1"/>
        </p:nvSpPr>
        <p:spPr>
          <a:xfrm>
            <a:off x="0" y="6079076"/>
            <a:ext cx="12192000" cy="42742"/>
          </a:xfrm>
          <a:custGeom>
            <a:avLst/>
            <a:gdLst/>
            <a:ahLst/>
            <a:cxnLst/>
            <a:rect l="l" t="t" r="r" b="b"/>
            <a:pathLst>
              <a:path w="20104100" h="70484">
                <a:moveTo>
                  <a:pt x="20104099" y="0"/>
                </a:moveTo>
                <a:lnTo>
                  <a:pt x="0" y="0"/>
                </a:lnTo>
                <a:lnTo>
                  <a:pt x="0" y="69882"/>
                </a:lnTo>
                <a:lnTo>
                  <a:pt x="20104099" y="69882"/>
                </a:lnTo>
                <a:lnTo>
                  <a:pt x="20104099" y="0"/>
                </a:lnTo>
                <a:close/>
              </a:path>
            </a:pathLst>
          </a:custGeom>
          <a:solidFill>
            <a:srgbClr val="E71820"/>
          </a:solidFill>
        </p:spPr>
        <p:txBody>
          <a:bodyPr wrap="square" lIns="0" tIns="0" rIns="0" bIns="0" rtlCol="0"/>
          <a:lstStyle/>
          <a:p>
            <a:endParaRPr sz="1092" dirty="0"/>
          </a:p>
        </p:txBody>
      </p:sp>
      <p:sp>
        <p:nvSpPr>
          <p:cNvPr id="6" name="bg object 18">
            <a:extLst>
              <a:ext uri="{FF2B5EF4-FFF2-40B4-BE49-F238E27FC236}">
                <a16:creationId xmlns:a16="http://schemas.microsoft.com/office/drawing/2014/main" id="{F75A82E3-B08C-6044-B84F-3F79DD4C909B}"/>
              </a:ext>
            </a:extLst>
          </p:cNvPr>
          <p:cNvSpPr/>
          <p:nvPr userDrawn="1"/>
        </p:nvSpPr>
        <p:spPr>
          <a:xfrm>
            <a:off x="0" y="6121446"/>
            <a:ext cx="12192000" cy="728927"/>
          </a:xfrm>
          <a:custGeom>
            <a:avLst/>
            <a:gdLst/>
            <a:ahLst/>
            <a:cxnLst/>
            <a:rect l="l" t="t" r="r" b="b"/>
            <a:pathLst>
              <a:path w="20104100" h="1202054">
                <a:moveTo>
                  <a:pt x="20104099" y="0"/>
                </a:moveTo>
                <a:lnTo>
                  <a:pt x="0" y="0"/>
                </a:lnTo>
                <a:lnTo>
                  <a:pt x="0" y="1201952"/>
                </a:lnTo>
                <a:lnTo>
                  <a:pt x="20104099" y="1201952"/>
                </a:lnTo>
                <a:lnTo>
                  <a:pt x="20104099" y="0"/>
                </a:lnTo>
                <a:close/>
              </a:path>
            </a:pathLst>
          </a:custGeom>
          <a:solidFill>
            <a:srgbClr val="005A92"/>
          </a:solidFill>
        </p:spPr>
        <p:txBody>
          <a:bodyPr wrap="square" lIns="0" tIns="0" rIns="0" bIns="0" rtlCol="0"/>
          <a:lstStyle/>
          <a:p>
            <a:endParaRPr sz="1092" dirty="0"/>
          </a:p>
        </p:txBody>
      </p:sp>
    </p:spTree>
    <p:extLst>
      <p:ext uri="{BB962C8B-B14F-4D97-AF65-F5344CB8AC3E}">
        <p14:creationId xmlns:p14="http://schemas.microsoft.com/office/powerpoint/2010/main" val="872874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bg object 16">
            <a:extLst>
              <a:ext uri="{FF2B5EF4-FFF2-40B4-BE49-F238E27FC236}">
                <a16:creationId xmlns:a16="http://schemas.microsoft.com/office/drawing/2014/main" id="{70007CB8-AC88-DB44-BFD2-A97475F33D02}"/>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428" y="6349"/>
            <a:ext cx="12191144" cy="6851651"/>
          </a:xfrm>
          <a:prstGeom prst="rect">
            <a:avLst/>
          </a:prstGeom>
        </p:spPr>
      </p:pic>
      <p:sp>
        <p:nvSpPr>
          <p:cNvPr id="15" name="bg object 19">
            <a:extLst>
              <a:ext uri="{FF2B5EF4-FFF2-40B4-BE49-F238E27FC236}">
                <a16:creationId xmlns:a16="http://schemas.microsoft.com/office/drawing/2014/main" id="{2923182D-615D-0F4D-8F10-576CB33808F3}"/>
              </a:ext>
            </a:extLst>
          </p:cNvPr>
          <p:cNvSpPr/>
          <p:nvPr userDrawn="1"/>
        </p:nvSpPr>
        <p:spPr>
          <a:xfrm>
            <a:off x="11348" y="3808406"/>
            <a:ext cx="12180363" cy="1598788"/>
          </a:xfrm>
          <a:custGeom>
            <a:avLst/>
            <a:gdLst/>
            <a:ahLst/>
            <a:cxnLst/>
            <a:rect l="l" t="t" r="r" b="b"/>
            <a:pathLst>
              <a:path w="20086320" h="2636520">
                <a:moveTo>
                  <a:pt x="20086089" y="0"/>
                </a:moveTo>
                <a:lnTo>
                  <a:pt x="0" y="0"/>
                </a:lnTo>
                <a:lnTo>
                  <a:pt x="0" y="2635961"/>
                </a:lnTo>
                <a:lnTo>
                  <a:pt x="20086089" y="2635961"/>
                </a:lnTo>
                <a:lnTo>
                  <a:pt x="20086089" y="0"/>
                </a:lnTo>
                <a:close/>
              </a:path>
            </a:pathLst>
          </a:custGeom>
          <a:solidFill>
            <a:srgbClr val="FFFFFF"/>
          </a:solidFill>
        </p:spPr>
        <p:txBody>
          <a:bodyPr wrap="square" lIns="0" tIns="0" rIns="0" bIns="0" rtlCol="0"/>
          <a:lstStyle/>
          <a:p>
            <a:endParaRPr sz="1092" dirty="0"/>
          </a:p>
        </p:txBody>
      </p:sp>
      <p:graphicFrame>
        <p:nvGraphicFramePr>
          <p:cNvPr id="18" name="Object 17" hidden="1"/>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18" name="Object 17" hidden="1"/>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20" name="Rectangle 19">
            <a:extLst>
              <a:ext uri="{FF2B5EF4-FFF2-40B4-BE49-F238E27FC236}">
                <a16:creationId xmlns:a16="http://schemas.microsoft.com/office/drawing/2014/main" id="{FA57869B-3C93-FD45-86A2-F5DDA869E9F6}"/>
              </a:ext>
            </a:extLst>
          </p:cNvPr>
          <p:cNvSpPr/>
          <p:nvPr userDrawn="1"/>
        </p:nvSpPr>
        <p:spPr>
          <a:xfrm>
            <a:off x="-708" y="6083874"/>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1" dirty="0">
              <a:solidFill>
                <a:srgbClr val="FFFFFF"/>
              </a:solidFill>
            </a:endParaRPr>
          </a:p>
        </p:txBody>
      </p:sp>
      <p:sp>
        <p:nvSpPr>
          <p:cNvPr id="21" name="Rectangle 20">
            <a:extLst>
              <a:ext uri="{FF2B5EF4-FFF2-40B4-BE49-F238E27FC236}">
                <a16:creationId xmlns:a16="http://schemas.microsoft.com/office/drawing/2014/main" id="{FE990F41-3D71-0A45-B31C-DF42140DF13C}"/>
              </a:ext>
            </a:extLst>
          </p:cNvPr>
          <p:cNvSpPr>
            <a:spLocks noChangeArrowheads="1"/>
          </p:cNvSpPr>
          <p:nvPr userDrawn="1"/>
        </p:nvSpPr>
        <p:spPr bwMode="auto">
          <a:xfrm>
            <a:off x="1" y="6129590"/>
            <a:ext cx="12192000" cy="728839"/>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1" dirty="0">
              <a:solidFill>
                <a:srgbClr val="5594C6"/>
              </a:solidFill>
              <a:ea typeface="ＭＳ Ｐゴシック" pitchFamily="34" charset="-128"/>
              <a:cs typeface="Arial" charset="0"/>
            </a:endParaRPr>
          </a:p>
        </p:txBody>
      </p:sp>
      <p:pic>
        <p:nvPicPr>
          <p:cNvPr id="22" name="Picture 5">
            <a:extLst>
              <a:ext uri="{FF2B5EF4-FFF2-40B4-BE49-F238E27FC236}">
                <a16:creationId xmlns:a16="http://schemas.microsoft.com/office/drawing/2014/main" id="{86079388-1FBA-9D46-9C7C-04586D5DD4E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9591680" y="6333907"/>
            <a:ext cx="2189403"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Date Placeholder 3">
            <a:extLst>
              <a:ext uri="{FF2B5EF4-FFF2-40B4-BE49-F238E27FC236}">
                <a16:creationId xmlns:a16="http://schemas.microsoft.com/office/drawing/2014/main" id="{FC8E78CD-EF38-FA46-BE6C-98BAC113FCE1}"/>
              </a:ext>
            </a:extLst>
          </p:cNvPr>
          <p:cNvSpPr>
            <a:spLocks noGrp="1"/>
          </p:cNvSpPr>
          <p:nvPr>
            <p:ph type="dt" sz="half" idx="2"/>
          </p:nvPr>
        </p:nvSpPr>
        <p:spPr>
          <a:xfrm>
            <a:off x="31643" y="6463091"/>
            <a:ext cx="1142396" cy="235707"/>
          </a:xfrm>
          <a:prstGeom prst="rect">
            <a:avLst/>
          </a:prstGeom>
        </p:spPr>
        <p:txBody>
          <a:bodyPr vert="horz" lIns="91440" tIns="45720" rIns="91440" bIns="45720" rtlCol="0" anchor="ctr"/>
          <a:lstStyle>
            <a:lvl1pPr algn="l">
              <a:defRPr sz="800">
                <a:solidFill>
                  <a:schemeClr val="bg1">
                    <a:lumMod val="85000"/>
                  </a:schemeClr>
                </a:solidFill>
              </a:defRPr>
            </a:lvl1pPr>
          </a:lstStyle>
          <a:p>
            <a:fld id="{12357AD0-0960-4017-8E4A-F8E025F1EFDE}" type="datetimeFigureOut">
              <a:rPr lang="en-US" smtClean="0"/>
              <a:t>9/19/2022</a:t>
            </a:fld>
            <a:endParaRPr lang="en-US" dirty="0"/>
          </a:p>
        </p:txBody>
      </p:sp>
    </p:spTree>
    <p:extLst>
      <p:ext uri="{BB962C8B-B14F-4D97-AF65-F5344CB8AC3E}">
        <p14:creationId xmlns:p14="http://schemas.microsoft.com/office/powerpoint/2010/main" val="996820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object 3">
            <a:extLst>
              <a:ext uri="{FF2B5EF4-FFF2-40B4-BE49-F238E27FC236}">
                <a16:creationId xmlns:a16="http://schemas.microsoft.com/office/drawing/2014/main" id="{A5D74ACC-F8E8-AC4E-B91D-F25AEB47C6EC}"/>
              </a:ext>
            </a:extLst>
          </p:cNvPr>
          <p:cNvSpPr/>
          <p:nvPr userDrawn="1"/>
        </p:nvSpPr>
        <p:spPr>
          <a:xfrm>
            <a:off x="1" y="1"/>
            <a:ext cx="12191761" cy="6857615"/>
          </a:xfrm>
          <a:custGeom>
            <a:avLst/>
            <a:gdLst/>
            <a:ahLst/>
            <a:cxnLst/>
            <a:rect l="l" t="t" r="r" b="b"/>
            <a:pathLst>
              <a:path w="18083530" h="11308715">
                <a:moveTo>
                  <a:pt x="18083219" y="0"/>
                </a:moveTo>
                <a:lnTo>
                  <a:pt x="0" y="0"/>
                </a:lnTo>
                <a:lnTo>
                  <a:pt x="0" y="11308556"/>
                </a:lnTo>
                <a:lnTo>
                  <a:pt x="18083219" y="11308556"/>
                </a:lnTo>
                <a:lnTo>
                  <a:pt x="18083219" y="0"/>
                </a:lnTo>
                <a:close/>
              </a:path>
            </a:pathLst>
          </a:custGeom>
          <a:solidFill>
            <a:schemeClr val="bg1">
              <a:lumMod val="75000"/>
              <a:alpha val="29998"/>
            </a:schemeClr>
          </a:solidFill>
        </p:spPr>
        <p:txBody>
          <a:bodyPr wrap="square" lIns="0" tIns="0" rIns="0" bIns="0" rtlCol="0"/>
          <a:lstStyle/>
          <a:p>
            <a:endParaRPr sz="1092" dirty="0"/>
          </a:p>
        </p:txBody>
      </p:sp>
      <p:graphicFrame>
        <p:nvGraphicFramePr>
          <p:cNvPr id="18" name="Object 17" hidden="1"/>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12" name="Rectangle 11"/>
          <p:cNvSpPr/>
          <p:nvPr/>
        </p:nvSpPr>
        <p:spPr>
          <a:xfrm>
            <a:off x="-708" y="6083874"/>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1" dirty="0">
              <a:solidFill>
                <a:srgbClr val="FFFFFF"/>
              </a:solidFill>
            </a:endParaRPr>
          </a:p>
        </p:txBody>
      </p:sp>
      <p:sp>
        <p:nvSpPr>
          <p:cNvPr id="13" name="Rectangle 12"/>
          <p:cNvSpPr>
            <a:spLocks noChangeArrowheads="1"/>
          </p:cNvSpPr>
          <p:nvPr/>
        </p:nvSpPr>
        <p:spPr bwMode="auto">
          <a:xfrm>
            <a:off x="1" y="6129590"/>
            <a:ext cx="12192000" cy="728839"/>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1"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591680" y="6333907"/>
            <a:ext cx="2189403"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ate Placeholder 3">
            <a:extLst>
              <a:ext uri="{FF2B5EF4-FFF2-40B4-BE49-F238E27FC236}">
                <a16:creationId xmlns:a16="http://schemas.microsoft.com/office/drawing/2014/main" id="{73D24AA3-A9AA-470F-A46C-C3622B249945}"/>
              </a:ext>
            </a:extLst>
          </p:cNvPr>
          <p:cNvSpPr>
            <a:spLocks noGrp="1"/>
          </p:cNvSpPr>
          <p:nvPr>
            <p:ph type="dt" sz="half" idx="2"/>
          </p:nvPr>
        </p:nvSpPr>
        <p:spPr>
          <a:xfrm>
            <a:off x="31643" y="6463091"/>
            <a:ext cx="1142396" cy="235707"/>
          </a:xfrm>
          <a:prstGeom prst="rect">
            <a:avLst/>
          </a:prstGeom>
        </p:spPr>
        <p:txBody>
          <a:bodyPr vert="horz" lIns="91440" tIns="45720" rIns="91440" bIns="45720" rtlCol="0" anchor="ctr"/>
          <a:lstStyle>
            <a:lvl1pPr algn="l">
              <a:defRPr sz="800">
                <a:solidFill>
                  <a:schemeClr val="bg1">
                    <a:lumMod val="85000"/>
                  </a:schemeClr>
                </a:solidFill>
              </a:defRPr>
            </a:lvl1pPr>
          </a:lstStyle>
          <a:p>
            <a:fld id="{12357AD0-0960-4017-8E4A-F8E025F1EFDE}" type="datetimeFigureOut">
              <a:rPr lang="en-US" smtClean="0"/>
              <a:t>9/19/2022</a:t>
            </a:fld>
            <a:endParaRPr lang="en-US" dirty="0"/>
          </a:p>
        </p:txBody>
      </p:sp>
    </p:spTree>
    <p:extLst>
      <p:ext uri="{BB962C8B-B14F-4D97-AF65-F5344CB8AC3E}">
        <p14:creationId xmlns:p14="http://schemas.microsoft.com/office/powerpoint/2010/main" val="1042198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12" name="Rectangle 11"/>
          <p:cNvSpPr/>
          <p:nvPr/>
        </p:nvSpPr>
        <p:spPr>
          <a:xfrm>
            <a:off x="-708" y="6083874"/>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1" dirty="0">
              <a:solidFill>
                <a:srgbClr val="FFFFFF"/>
              </a:solidFill>
            </a:endParaRPr>
          </a:p>
        </p:txBody>
      </p:sp>
      <p:sp>
        <p:nvSpPr>
          <p:cNvPr id="13" name="Rectangle 12"/>
          <p:cNvSpPr>
            <a:spLocks noChangeArrowheads="1"/>
          </p:cNvSpPr>
          <p:nvPr/>
        </p:nvSpPr>
        <p:spPr bwMode="auto">
          <a:xfrm>
            <a:off x="1" y="6129590"/>
            <a:ext cx="12192000" cy="728839"/>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1"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591680" y="6333907"/>
            <a:ext cx="2189403"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ate Placeholder 3">
            <a:extLst>
              <a:ext uri="{FF2B5EF4-FFF2-40B4-BE49-F238E27FC236}">
                <a16:creationId xmlns:a16="http://schemas.microsoft.com/office/drawing/2014/main" id="{73D24AA3-A9AA-470F-A46C-C3622B249945}"/>
              </a:ext>
            </a:extLst>
          </p:cNvPr>
          <p:cNvSpPr>
            <a:spLocks noGrp="1"/>
          </p:cNvSpPr>
          <p:nvPr>
            <p:ph type="dt" sz="half" idx="2"/>
          </p:nvPr>
        </p:nvSpPr>
        <p:spPr>
          <a:xfrm>
            <a:off x="31643" y="6463091"/>
            <a:ext cx="1142396" cy="235707"/>
          </a:xfrm>
          <a:prstGeom prst="rect">
            <a:avLst/>
          </a:prstGeom>
        </p:spPr>
        <p:txBody>
          <a:bodyPr vert="horz" lIns="91440" tIns="45720" rIns="91440" bIns="45720" rtlCol="0" anchor="ctr"/>
          <a:lstStyle>
            <a:lvl1pPr algn="l">
              <a:defRPr sz="800">
                <a:solidFill>
                  <a:schemeClr val="bg1">
                    <a:lumMod val="85000"/>
                  </a:schemeClr>
                </a:solidFill>
              </a:defRPr>
            </a:lvl1pPr>
          </a:lstStyle>
          <a:p>
            <a:fld id="{12357AD0-0960-4017-8E4A-F8E025F1EFDE}" type="datetimeFigureOut">
              <a:rPr lang="en-US" smtClean="0"/>
              <a:t>9/19/2022</a:t>
            </a:fld>
            <a:endParaRPr lang="en-US" dirty="0"/>
          </a:p>
        </p:txBody>
      </p:sp>
    </p:spTree>
    <p:extLst>
      <p:ext uri="{BB962C8B-B14F-4D97-AF65-F5344CB8AC3E}">
        <p14:creationId xmlns:p14="http://schemas.microsoft.com/office/powerpoint/2010/main" val="631532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12" name="Rectangle 11"/>
          <p:cNvSpPr/>
          <p:nvPr/>
        </p:nvSpPr>
        <p:spPr>
          <a:xfrm>
            <a:off x="-708" y="6083874"/>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1" dirty="0">
              <a:solidFill>
                <a:srgbClr val="FFFFFF"/>
              </a:solidFill>
            </a:endParaRPr>
          </a:p>
        </p:txBody>
      </p:sp>
      <p:sp>
        <p:nvSpPr>
          <p:cNvPr id="13" name="Rectangle 12"/>
          <p:cNvSpPr>
            <a:spLocks noChangeArrowheads="1"/>
          </p:cNvSpPr>
          <p:nvPr/>
        </p:nvSpPr>
        <p:spPr bwMode="auto">
          <a:xfrm>
            <a:off x="1" y="6129590"/>
            <a:ext cx="12192000" cy="728839"/>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1"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591680" y="6333907"/>
            <a:ext cx="2189403"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ate Placeholder 3">
            <a:extLst>
              <a:ext uri="{FF2B5EF4-FFF2-40B4-BE49-F238E27FC236}">
                <a16:creationId xmlns:a16="http://schemas.microsoft.com/office/drawing/2014/main" id="{73D24AA3-A9AA-470F-A46C-C3622B249945}"/>
              </a:ext>
            </a:extLst>
          </p:cNvPr>
          <p:cNvSpPr>
            <a:spLocks noGrp="1"/>
          </p:cNvSpPr>
          <p:nvPr>
            <p:ph type="dt" sz="half" idx="2"/>
          </p:nvPr>
        </p:nvSpPr>
        <p:spPr>
          <a:xfrm>
            <a:off x="31643" y="6463091"/>
            <a:ext cx="1142396" cy="235707"/>
          </a:xfrm>
          <a:prstGeom prst="rect">
            <a:avLst/>
          </a:prstGeom>
        </p:spPr>
        <p:txBody>
          <a:bodyPr vert="horz" lIns="91440" tIns="45720" rIns="91440" bIns="45720" rtlCol="0" anchor="ctr"/>
          <a:lstStyle>
            <a:lvl1pPr algn="l">
              <a:defRPr sz="800">
                <a:solidFill>
                  <a:schemeClr val="bg1">
                    <a:lumMod val="85000"/>
                  </a:schemeClr>
                </a:solidFill>
              </a:defRPr>
            </a:lvl1pPr>
          </a:lstStyle>
          <a:p>
            <a:fld id="{12357AD0-0960-4017-8E4A-F8E025F1EFDE}" type="datetimeFigureOut">
              <a:rPr lang="en-US" smtClean="0"/>
              <a:t>9/19/2022</a:t>
            </a:fld>
            <a:endParaRPr lang="en-US" dirty="0"/>
          </a:p>
        </p:txBody>
      </p:sp>
      <p:pic>
        <p:nvPicPr>
          <p:cNvPr id="10" name="bg object 16">
            <a:extLst>
              <a:ext uri="{FF2B5EF4-FFF2-40B4-BE49-F238E27FC236}">
                <a16:creationId xmlns:a16="http://schemas.microsoft.com/office/drawing/2014/main" id="{7BA33068-67F8-BB47-A7B3-517D8D39708F}"/>
              </a:ext>
            </a:extLst>
          </p:cNvPr>
          <p:cNvPicPr/>
          <p:nvPr userDrawn="1"/>
        </p:nvPicPr>
        <p:blipFill>
          <a:blip r:embed="rId7" cstate="screen">
            <a:extLst>
              <a:ext uri="{28A0092B-C50C-407E-A947-70E740481C1C}">
                <a14:useLocalDpi xmlns:a14="http://schemas.microsoft.com/office/drawing/2010/main"/>
              </a:ext>
            </a:extLst>
          </a:blip>
          <a:stretch>
            <a:fillRect/>
          </a:stretch>
        </p:blipFill>
        <p:spPr>
          <a:xfrm>
            <a:off x="5588" y="6350"/>
            <a:ext cx="12185704" cy="945673"/>
          </a:xfrm>
          <a:prstGeom prst="rect">
            <a:avLst/>
          </a:prstGeom>
        </p:spPr>
      </p:pic>
      <p:sp>
        <p:nvSpPr>
          <p:cNvPr id="15" name="object 3">
            <a:extLst>
              <a:ext uri="{FF2B5EF4-FFF2-40B4-BE49-F238E27FC236}">
                <a16:creationId xmlns:a16="http://schemas.microsoft.com/office/drawing/2014/main" id="{E78AEECA-45B7-A84F-A603-690CA7FA3C5D}"/>
              </a:ext>
            </a:extLst>
          </p:cNvPr>
          <p:cNvSpPr txBox="1">
            <a:spLocks noGrp="1"/>
          </p:cNvSpPr>
          <p:nvPr>
            <p:ph type="title" idx="4294967295"/>
          </p:nvPr>
        </p:nvSpPr>
        <p:spPr>
          <a:xfrm>
            <a:off x="483287" y="334989"/>
            <a:ext cx="11554941" cy="374744"/>
          </a:xfrm>
          <a:prstGeom prst="rect">
            <a:avLst/>
          </a:prstGeom>
        </p:spPr>
        <p:txBody>
          <a:bodyPr vert="horz" wrap="square" lIns="0" tIns="5487" rIns="0" bIns="0" rtlCol="0" anchor="ctr">
            <a:spAutoFit/>
          </a:bodyPr>
          <a:lstStyle>
            <a:lvl1pPr marL="7701" marR="3080">
              <a:lnSpc>
                <a:spcPct val="100499"/>
              </a:lnSpc>
              <a:spcBef>
                <a:spcPts val="57"/>
              </a:spcBef>
              <a:defRPr/>
            </a:lvl1pPr>
          </a:lstStyle>
          <a:p>
            <a:pPr marL="5776" marR="2310">
              <a:lnSpc>
                <a:spcPct val="100499"/>
              </a:lnSpc>
              <a:spcBef>
                <a:spcPts val="43"/>
              </a:spcBef>
            </a:pPr>
            <a:endParaRPr spc="3"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410357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blur&#10;&#10;Description automatically generated">
            <a:extLst>
              <a:ext uri="{FF2B5EF4-FFF2-40B4-BE49-F238E27FC236}">
                <a16:creationId xmlns:a16="http://schemas.microsoft.com/office/drawing/2014/main" id="{FAB332FE-7911-294A-BA1E-8E41D160E1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4754291-69A2-A740-98D4-284CAFE5EC8E}"/>
              </a:ext>
            </a:extLst>
          </p:cNvPr>
          <p:cNvSpPr/>
          <p:nvPr userDrawn="1"/>
        </p:nvSpPr>
        <p:spPr>
          <a:xfrm>
            <a:off x="-1" y="-1"/>
            <a:ext cx="12192000" cy="6888480"/>
          </a:xfrm>
          <a:prstGeom prst="rect">
            <a:avLst/>
          </a:prstGeom>
          <a:solidFill>
            <a:srgbClr val="00106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991107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28600" indent="-228600">
              <a:buClr>
                <a:srgbClr val="A50021"/>
              </a:buClr>
              <a:buFont typeface="Wingdings" panose="05000000000000000000" pitchFamily="2" charset="2"/>
              <a:buChar char="§"/>
              <a:defRPr sz="2400"/>
            </a:lvl1pPr>
            <a:lvl2pPr marL="685800" indent="-228600">
              <a:buClr>
                <a:srgbClr val="A50021"/>
              </a:buClr>
              <a:buFont typeface="Courier New" panose="02070309020205020404" pitchFamily="49" charset="0"/>
              <a:buChar char="o"/>
              <a:defRPr/>
            </a:lvl2pPr>
            <a:lvl3pPr marL="1143000" indent="-228600">
              <a:buClr>
                <a:srgbClr val="A50021"/>
              </a:buClr>
              <a:buFont typeface="Arial" panose="020B0604020202020204" pitchFamily="34" charset="0"/>
              <a:buChar char="•"/>
              <a:defRPr/>
            </a:lvl3pPr>
            <a:lvl4pPr marL="1600200" indent="-228600">
              <a:buClr>
                <a:srgbClr val="A50021"/>
              </a:buClr>
              <a:buFont typeface="Arial" panose="020B0604020202020204" pitchFamily="34" charset="0"/>
              <a:buChar char="•"/>
              <a:defRPr/>
            </a:lvl4pPr>
            <a:lvl5pPr marL="2057400" indent="-228600">
              <a:buClr>
                <a:srgbClr val="A5002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9B3EB8-8362-49AB-9755-4BCF42BAF22E}" type="slidenum">
              <a:rPr lang="en-US" smtClean="0"/>
              <a:t>‹#›</a:t>
            </a:fld>
            <a:endParaRPr lang="en-US"/>
          </a:p>
        </p:txBody>
      </p:sp>
      <p:sp>
        <p:nvSpPr>
          <p:cNvPr id="5" name="Rectangle 4">
            <a:extLst>
              <a:ext uri="{FF2B5EF4-FFF2-40B4-BE49-F238E27FC236}">
                <a16:creationId xmlns:a16="http://schemas.microsoft.com/office/drawing/2014/main" id="{6D93BE16-E8CC-4B92-9DB5-568FA7218EC9}"/>
              </a:ext>
            </a:extLst>
          </p:cNvPr>
          <p:cNvSpPr/>
          <p:nvPr userDrawn="1"/>
        </p:nvSpPr>
        <p:spPr>
          <a:xfrm rot="10800000">
            <a:off x="0" y="319279"/>
            <a:ext cx="8738646" cy="850392"/>
          </a:xfrm>
          <a:prstGeom prst="rect">
            <a:avLst/>
          </a:prstGeom>
          <a:solidFill>
            <a:schemeClr val="bg1">
              <a:lumMod val="85000"/>
              <a:alpha val="83137"/>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4A353EC-78CD-450E-84E1-0A8B7055E9AB}"/>
              </a:ext>
            </a:extLst>
          </p:cNvPr>
          <p:cNvSpPr/>
          <p:nvPr userDrawn="1"/>
        </p:nvSpPr>
        <p:spPr>
          <a:xfrm rot="10800000">
            <a:off x="1" y="235074"/>
            <a:ext cx="8631047" cy="846594"/>
          </a:xfrm>
          <a:prstGeom prst="rect">
            <a:avLst/>
          </a:prstGeom>
          <a:solidFill>
            <a:srgbClr val="005E9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D2D719D4-B7A4-4FC4-A5C3-931DF9A5DE9C}"/>
              </a:ext>
            </a:extLst>
          </p:cNvPr>
          <p:cNvSpPr>
            <a:spLocks noGrp="1"/>
          </p:cNvSpPr>
          <p:nvPr>
            <p:ph sz="quarter" idx="14" hasCustomPrompt="1"/>
          </p:nvPr>
        </p:nvSpPr>
        <p:spPr>
          <a:xfrm>
            <a:off x="148246" y="319278"/>
            <a:ext cx="7918451" cy="671322"/>
          </a:xfrm>
        </p:spPr>
        <p:txBody>
          <a:bodyPr anchor="ctr">
            <a:noAutofit/>
          </a:bodyPr>
          <a:lstStyle>
            <a:lvl1pPr marL="0" indent="0">
              <a:buNone/>
              <a:defRPr sz="2800">
                <a:solidFill>
                  <a:schemeClr val="bg1"/>
                </a:solidFill>
              </a:defRPr>
            </a:lvl1pPr>
          </a:lstStyle>
          <a:p>
            <a:pPr lvl="0"/>
            <a:r>
              <a:rPr lang="en-US" dirty="0"/>
              <a:t>Slide Title </a:t>
            </a:r>
          </a:p>
        </p:txBody>
      </p:sp>
    </p:spTree>
    <p:extLst>
      <p:ext uri="{BB962C8B-B14F-4D97-AF65-F5344CB8AC3E}">
        <p14:creationId xmlns:p14="http://schemas.microsoft.com/office/powerpoint/2010/main" val="1344268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D6B51-D5B0-DCAB-E184-6D6AE15F6B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A1F83D-277D-8C5E-C378-D960CCC18A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9E7815-D80C-0307-F1D9-C7D04A2E31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7E03B-B44A-40BF-3606-5BB38793D899}"/>
              </a:ext>
            </a:extLst>
          </p:cNvPr>
          <p:cNvSpPr>
            <a:spLocks noGrp="1"/>
          </p:cNvSpPr>
          <p:nvPr>
            <p:ph type="dt" sz="half" idx="10"/>
          </p:nvPr>
        </p:nvSpPr>
        <p:spPr/>
        <p:txBody>
          <a:bodyPr/>
          <a:lstStyle/>
          <a:p>
            <a:fld id="{161CCB9A-EDB8-4065-8956-31B766639F8A}" type="datetimeFigureOut">
              <a:rPr lang="en-US" smtClean="0"/>
              <a:t>9/19/2022</a:t>
            </a:fld>
            <a:endParaRPr lang="en-US"/>
          </a:p>
        </p:txBody>
      </p:sp>
      <p:sp>
        <p:nvSpPr>
          <p:cNvPr id="6" name="Footer Placeholder 5">
            <a:extLst>
              <a:ext uri="{FF2B5EF4-FFF2-40B4-BE49-F238E27FC236}">
                <a16:creationId xmlns:a16="http://schemas.microsoft.com/office/drawing/2014/main" id="{22FC0E18-F53B-E908-A1C8-E95BC5F268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3A1959-0B74-13BC-0DDB-F17D852F6FC3}"/>
              </a:ext>
            </a:extLst>
          </p:cNvPr>
          <p:cNvSpPr>
            <a:spLocks noGrp="1"/>
          </p:cNvSpPr>
          <p:nvPr>
            <p:ph type="sldNum" sz="quarter" idx="12"/>
          </p:nvPr>
        </p:nvSpPr>
        <p:spPr/>
        <p:txBody>
          <a:bodyPr/>
          <a:lstStyle/>
          <a:p>
            <a:fld id="{D97DED72-C11B-444B-8FFA-CEA2F318AD89}" type="slidenum">
              <a:rPr lang="en-US" smtClean="0"/>
              <a:t>‹#›</a:t>
            </a:fld>
            <a:endParaRPr lang="en-US"/>
          </a:p>
        </p:txBody>
      </p:sp>
    </p:spTree>
    <p:extLst>
      <p:ext uri="{BB962C8B-B14F-4D97-AF65-F5344CB8AC3E}">
        <p14:creationId xmlns:p14="http://schemas.microsoft.com/office/powerpoint/2010/main" val="2548110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ABA7-A224-CD49-9A8D-893802FAB5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D05AB3-2755-AE40-BA6C-3A8BCA7D67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DC47E8-B5A7-E34D-9B87-081276F49333}"/>
              </a:ext>
            </a:extLst>
          </p:cNvPr>
          <p:cNvSpPr>
            <a:spLocks noGrp="1"/>
          </p:cNvSpPr>
          <p:nvPr>
            <p:ph type="dt" sz="half" idx="10"/>
          </p:nvPr>
        </p:nvSpPr>
        <p:spPr/>
        <p:txBody>
          <a:bodyPr/>
          <a:lstStyle/>
          <a:p>
            <a:fld id="{F4256635-E266-E74D-8D37-5D9F396F29FF}" type="datetimeFigureOut">
              <a:rPr lang="en-US" smtClean="0"/>
              <a:t>9/19/2022</a:t>
            </a:fld>
            <a:endParaRPr lang="en-US" dirty="0"/>
          </a:p>
        </p:txBody>
      </p:sp>
      <p:sp>
        <p:nvSpPr>
          <p:cNvPr id="5" name="Footer Placeholder 4">
            <a:extLst>
              <a:ext uri="{FF2B5EF4-FFF2-40B4-BE49-F238E27FC236}">
                <a16:creationId xmlns:a16="http://schemas.microsoft.com/office/drawing/2014/main" id="{A658BAD7-3686-0D4C-BC0C-935CCDE693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BAEEB8-5B3C-8745-87CE-E27428AE11F4}"/>
              </a:ext>
            </a:extLst>
          </p:cNvPr>
          <p:cNvSpPr>
            <a:spLocks noGrp="1"/>
          </p:cNvSpPr>
          <p:nvPr>
            <p:ph type="sldNum" sz="quarter" idx="12"/>
          </p:nvPr>
        </p:nvSpPr>
        <p:spPr/>
        <p:txBody>
          <a:bodyPr/>
          <a:lstStyle/>
          <a:p>
            <a:fld id="{E0DEB87D-C0A4-9548-A71A-E46FCE3014A3}" type="slidenum">
              <a:rPr lang="en-US" smtClean="0"/>
              <a:t>‹#›</a:t>
            </a:fld>
            <a:endParaRPr lang="en-US" dirty="0"/>
          </a:p>
        </p:txBody>
      </p:sp>
    </p:spTree>
    <p:extLst>
      <p:ext uri="{BB962C8B-B14F-4D97-AF65-F5344CB8AC3E}">
        <p14:creationId xmlns:p14="http://schemas.microsoft.com/office/powerpoint/2010/main" val="1012273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2B8C-F390-DC4D-BCD6-F4A01CBE98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02E3D7-25FA-5B4E-95CD-68FF1C59FB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CE346-74B9-8449-91E3-FCDF0B372D19}"/>
              </a:ext>
            </a:extLst>
          </p:cNvPr>
          <p:cNvSpPr>
            <a:spLocks noGrp="1"/>
          </p:cNvSpPr>
          <p:nvPr>
            <p:ph type="dt" sz="half" idx="10"/>
          </p:nvPr>
        </p:nvSpPr>
        <p:spPr/>
        <p:txBody>
          <a:bodyPr/>
          <a:lstStyle/>
          <a:p>
            <a:fld id="{F4256635-E266-E74D-8D37-5D9F396F29FF}" type="datetimeFigureOut">
              <a:rPr lang="en-US" smtClean="0"/>
              <a:t>9/19/2022</a:t>
            </a:fld>
            <a:endParaRPr lang="en-US" dirty="0"/>
          </a:p>
        </p:txBody>
      </p:sp>
      <p:sp>
        <p:nvSpPr>
          <p:cNvPr id="5" name="Footer Placeholder 4">
            <a:extLst>
              <a:ext uri="{FF2B5EF4-FFF2-40B4-BE49-F238E27FC236}">
                <a16:creationId xmlns:a16="http://schemas.microsoft.com/office/drawing/2014/main" id="{BCCEE255-A6E7-0840-AB35-495550187F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688230-2BAE-B642-9D02-CB8B92EACEB7}"/>
              </a:ext>
            </a:extLst>
          </p:cNvPr>
          <p:cNvSpPr>
            <a:spLocks noGrp="1"/>
          </p:cNvSpPr>
          <p:nvPr>
            <p:ph type="sldNum" sz="quarter" idx="12"/>
          </p:nvPr>
        </p:nvSpPr>
        <p:spPr/>
        <p:txBody>
          <a:bodyPr/>
          <a:lstStyle/>
          <a:p>
            <a:fld id="{E0DEB87D-C0A4-9548-A71A-E46FCE3014A3}" type="slidenum">
              <a:rPr lang="en-US" smtClean="0"/>
              <a:t>‹#›</a:t>
            </a:fld>
            <a:endParaRPr lang="en-US" dirty="0"/>
          </a:p>
        </p:txBody>
      </p:sp>
    </p:spTree>
    <p:extLst>
      <p:ext uri="{BB962C8B-B14F-4D97-AF65-F5344CB8AC3E}">
        <p14:creationId xmlns:p14="http://schemas.microsoft.com/office/powerpoint/2010/main" val="2665872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DAA5-9848-9540-A25D-01222C3357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EB99B8-9D67-B44D-B1CD-F81C1CACD6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62B9602-5CAA-EA44-A086-CF961C64BDFF}"/>
              </a:ext>
            </a:extLst>
          </p:cNvPr>
          <p:cNvSpPr>
            <a:spLocks noGrp="1"/>
          </p:cNvSpPr>
          <p:nvPr>
            <p:ph type="dt" sz="half" idx="10"/>
          </p:nvPr>
        </p:nvSpPr>
        <p:spPr/>
        <p:txBody>
          <a:bodyPr/>
          <a:lstStyle/>
          <a:p>
            <a:fld id="{F4256635-E266-E74D-8D37-5D9F396F29FF}" type="datetimeFigureOut">
              <a:rPr lang="en-US" smtClean="0"/>
              <a:t>9/19/2022</a:t>
            </a:fld>
            <a:endParaRPr lang="en-US" dirty="0"/>
          </a:p>
        </p:txBody>
      </p:sp>
      <p:sp>
        <p:nvSpPr>
          <p:cNvPr id="5" name="Footer Placeholder 4">
            <a:extLst>
              <a:ext uri="{FF2B5EF4-FFF2-40B4-BE49-F238E27FC236}">
                <a16:creationId xmlns:a16="http://schemas.microsoft.com/office/drawing/2014/main" id="{236CD7B6-9A04-B142-A5F9-A3C3821F3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E41092-6DB5-D447-96A3-51C17A6E4946}"/>
              </a:ext>
            </a:extLst>
          </p:cNvPr>
          <p:cNvSpPr>
            <a:spLocks noGrp="1"/>
          </p:cNvSpPr>
          <p:nvPr>
            <p:ph type="sldNum" sz="quarter" idx="12"/>
          </p:nvPr>
        </p:nvSpPr>
        <p:spPr/>
        <p:txBody>
          <a:bodyPr/>
          <a:lstStyle/>
          <a:p>
            <a:fld id="{E0DEB87D-C0A4-9548-A71A-E46FCE3014A3}" type="slidenum">
              <a:rPr lang="en-US" smtClean="0"/>
              <a:t>‹#›</a:t>
            </a:fld>
            <a:endParaRPr lang="en-US" dirty="0"/>
          </a:p>
        </p:txBody>
      </p:sp>
    </p:spTree>
    <p:extLst>
      <p:ext uri="{BB962C8B-B14F-4D97-AF65-F5344CB8AC3E}">
        <p14:creationId xmlns:p14="http://schemas.microsoft.com/office/powerpoint/2010/main" val="442776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F1D5-2E44-0D42-9FAB-62559D21D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98751-3281-1348-B0C9-5B6E360A62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4AD561-F507-BA48-9483-2B69B0ECB8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78120A-E3E2-9145-8FB2-7FD46B9FE463}"/>
              </a:ext>
            </a:extLst>
          </p:cNvPr>
          <p:cNvSpPr>
            <a:spLocks noGrp="1"/>
          </p:cNvSpPr>
          <p:nvPr>
            <p:ph type="dt" sz="half" idx="10"/>
          </p:nvPr>
        </p:nvSpPr>
        <p:spPr/>
        <p:txBody>
          <a:bodyPr/>
          <a:lstStyle/>
          <a:p>
            <a:fld id="{F4256635-E266-E74D-8D37-5D9F396F29FF}" type="datetimeFigureOut">
              <a:rPr lang="en-US" smtClean="0"/>
              <a:t>9/19/2022</a:t>
            </a:fld>
            <a:endParaRPr lang="en-US" dirty="0"/>
          </a:p>
        </p:txBody>
      </p:sp>
      <p:sp>
        <p:nvSpPr>
          <p:cNvPr id="6" name="Footer Placeholder 5">
            <a:extLst>
              <a:ext uri="{FF2B5EF4-FFF2-40B4-BE49-F238E27FC236}">
                <a16:creationId xmlns:a16="http://schemas.microsoft.com/office/drawing/2014/main" id="{5C2B66D1-18C6-FA40-BB08-4F6B838EF0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DB209FA-06DA-E44A-8AF2-07A2E0A567DF}"/>
              </a:ext>
            </a:extLst>
          </p:cNvPr>
          <p:cNvSpPr>
            <a:spLocks noGrp="1"/>
          </p:cNvSpPr>
          <p:nvPr>
            <p:ph type="sldNum" sz="quarter" idx="12"/>
          </p:nvPr>
        </p:nvSpPr>
        <p:spPr/>
        <p:txBody>
          <a:bodyPr/>
          <a:lstStyle/>
          <a:p>
            <a:fld id="{E0DEB87D-C0A4-9548-A71A-E46FCE3014A3}" type="slidenum">
              <a:rPr lang="en-US" smtClean="0"/>
              <a:t>‹#›</a:t>
            </a:fld>
            <a:endParaRPr lang="en-US" dirty="0"/>
          </a:p>
        </p:txBody>
      </p:sp>
    </p:spTree>
    <p:extLst>
      <p:ext uri="{BB962C8B-B14F-4D97-AF65-F5344CB8AC3E}">
        <p14:creationId xmlns:p14="http://schemas.microsoft.com/office/powerpoint/2010/main" val="3345501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1583B-7FE8-7540-B1C7-DF999F2982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F8825-D9CC-264E-B1D0-FA7BC87319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35065F-E9DB-C544-BD41-EAA492A77FD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6B89E3-AF70-ED47-BF43-EDA54C47E6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5779DD-4564-8F4F-A775-539B3AC52C0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360EAF-5C55-7140-9E8C-4A214AB81241}"/>
              </a:ext>
            </a:extLst>
          </p:cNvPr>
          <p:cNvSpPr>
            <a:spLocks noGrp="1"/>
          </p:cNvSpPr>
          <p:nvPr>
            <p:ph type="dt" sz="half" idx="10"/>
          </p:nvPr>
        </p:nvSpPr>
        <p:spPr/>
        <p:txBody>
          <a:bodyPr/>
          <a:lstStyle/>
          <a:p>
            <a:fld id="{F4256635-E266-E74D-8D37-5D9F396F29FF}" type="datetimeFigureOut">
              <a:rPr lang="en-US" smtClean="0"/>
              <a:t>9/19/2022</a:t>
            </a:fld>
            <a:endParaRPr lang="en-US" dirty="0"/>
          </a:p>
        </p:txBody>
      </p:sp>
      <p:sp>
        <p:nvSpPr>
          <p:cNvPr id="8" name="Footer Placeholder 7">
            <a:extLst>
              <a:ext uri="{FF2B5EF4-FFF2-40B4-BE49-F238E27FC236}">
                <a16:creationId xmlns:a16="http://schemas.microsoft.com/office/drawing/2014/main" id="{B31E7090-9EF1-044A-B404-5C95BB03BC4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439EEEC-3F4E-8B49-8F61-3532863A9336}"/>
              </a:ext>
            </a:extLst>
          </p:cNvPr>
          <p:cNvSpPr>
            <a:spLocks noGrp="1"/>
          </p:cNvSpPr>
          <p:nvPr>
            <p:ph type="sldNum" sz="quarter" idx="12"/>
          </p:nvPr>
        </p:nvSpPr>
        <p:spPr/>
        <p:txBody>
          <a:bodyPr/>
          <a:lstStyle/>
          <a:p>
            <a:fld id="{E0DEB87D-C0A4-9548-A71A-E46FCE3014A3}" type="slidenum">
              <a:rPr lang="en-US" smtClean="0"/>
              <a:t>‹#›</a:t>
            </a:fld>
            <a:endParaRPr lang="en-US" dirty="0"/>
          </a:p>
        </p:txBody>
      </p:sp>
    </p:spTree>
    <p:extLst>
      <p:ext uri="{BB962C8B-B14F-4D97-AF65-F5344CB8AC3E}">
        <p14:creationId xmlns:p14="http://schemas.microsoft.com/office/powerpoint/2010/main" val="9595405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694A0-3B0D-4E40-817D-646DBB4B29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889CC6-A6BB-764E-83E1-1173C0D5621F}"/>
              </a:ext>
            </a:extLst>
          </p:cNvPr>
          <p:cNvSpPr>
            <a:spLocks noGrp="1"/>
          </p:cNvSpPr>
          <p:nvPr>
            <p:ph type="dt" sz="half" idx="10"/>
          </p:nvPr>
        </p:nvSpPr>
        <p:spPr/>
        <p:txBody>
          <a:bodyPr/>
          <a:lstStyle/>
          <a:p>
            <a:fld id="{F4256635-E266-E74D-8D37-5D9F396F29FF}" type="datetimeFigureOut">
              <a:rPr lang="en-US" smtClean="0"/>
              <a:t>9/19/2022</a:t>
            </a:fld>
            <a:endParaRPr lang="en-US" dirty="0"/>
          </a:p>
        </p:txBody>
      </p:sp>
      <p:sp>
        <p:nvSpPr>
          <p:cNvPr id="4" name="Footer Placeholder 3">
            <a:extLst>
              <a:ext uri="{FF2B5EF4-FFF2-40B4-BE49-F238E27FC236}">
                <a16:creationId xmlns:a16="http://schemas.microsoft.com/office/drawing/2014/main" id="{0AD75BDE-8A30-2547-8846-E6DEDE2A4E4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3282110-9B25-F94B-B60F-77944F3E6ED3}"/>
              </a:ext>
            </a:extLst>
          </p:cNvPr>
          <p:cNvSpPr>
            <a:spLocks noGrp="1"/>
          </p:cNvSpPr>
          <p:nvPr>
            <p:ph type="sldNum" sz="quarter" idx="12"/>
          </p:nvPr>
        </p:nvSpPr>
        <p:spPr/>
        <p:txBody>
          <a:bodyPr/>
          <a:lstStyle/>
          <a:p>
            <a:fld id="{E0DEB87D-C0A4-9548-A71A-E46FCE3014A3}" type="slidenum">
              <a:rPr lang="en-US" smtClean="0"/>
              <a:t>‹#›</a:t>
            </a:fld>
            <a:endParaRPr lang="en-US" dirty="0"/>
          </a:p>
        </p:txBody>
      </p:sp>
    </p:spTree>
    <p:extLst>
      <p:ext uri="{BB962C8B-B14F-4D97-AF65-F5344CB8AC3E}">
        <p14:creationId xmlns:p14="http://schemas.microsoft.com/office/powerpoint/2010/main" val="1263678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07A555-8930-D447-A781-072B6DFD76F8}"/>
              </a:ext>
            </a:extLst>
          </p:cNvPr>
          <p:cNvSpPr>
            <a:spLocks noGrp="1"/>
          </p:cNvSpPr>
          <p:nvPr>
            <p:ph type="dt" sz="half" idx="10"/>
          </p:nvPr>
        </p:nvSpPr>
        <p:spPr/>
        <p:txBody>
          <a:bodyPr/>
          <a:lstStyle/>
          <a:p>
            <a:fld id="{F4256635-E266-E74D-8D37-5D9F396F29FF}" type="datetimeFigureOut">
              <a:rPr lang="en-US" smtClean="0"/>
              <a:t>9/19/2022</a:t>
            </a:fld>
            <a:endParaRPr lang="en-US" dirty="0"/>
          </a:p>
        </p:txBody>
      </p:sp>
      <p:sp>
        <p:nvSpPr>
          <p:cNvPr id="3" name="Footer Placeholder 2">
            <a:extLst>
              <a:ext uri="{FF2B5EF4-FFF2-40B4-BE49-F238E27FC236}">
                <a16:creationId xmlns:a16="http://schemas.microsoft.com/office/drawing/2014/main" id="{66146EDB-4BE7-0C4E-9506-D356AC884C0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11CC674-69B8-3146-B955-4D7A205A8B03}"/>
              </a:ext>
            </a:extLst>
          </p:cNvPr>
          <p:cNvSpPr>
            <a:spLocks noGrp="1"/>
          </p:cNvSpPr>
          <p:nvPr>
            <p:ph type="sldNum" sz="quarter" idx="12"/>
          </p:nvPr>
        </p:nvSpPr>
        <p:spPr/>
        <p:txBody>
          <a:bodyPr/>
          <a:lstStyle/>
          <a:p>
            <a:fld id="{E0DEB87D-C0A4-9548-A71A-E46FCE3014A3}" type="slidenum">
              <a:rPr lang="en-US" smtClean="0"/>
              <a:t>‹#›</a:t>
            </a:fld>
            <a:endParaRPr lang="en-US" dirty="0"/>
          </a:p>
        </p:txBody>
      </p:sp>
    </p:spTree>
    <p:extLst>
      <p:ext uri="{BB962C8B-B14F-4D97-AF65-F5344CB8AC3E}">
        <p14:creationId xmlns:p14="http://schemas.microsoft.com/office/powerpoint/2010/main" val="3911075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50266-86A5-3C4E-B5A9-AF4F5D73B1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757A93-5C62-6D48-9497-7C4E2FFDC3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BB3616-3DC2-6047-B249-B9948B9DDE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7D530B-18FC-7246-A389-0DF7DCDE2E09}"/>
              </a:ext>
            </a:extLst>
          </p:cNvPr>
          <p:cNvSpPr>
            <a:spLocks noGrp="1"/>
          </p:cNvSpPr>
          <p:nvPr>
            <p:ph type="dt" sz="half" idx="10"/>
          </p:nvPr>
        </p:nvSpPr>
        <p:spPr/>
        <p:txBody>
          <a:bodyPr/>
          <a:lstStyle/>
          <a:p>
            <a:fld id="{F4256635-E266-E74D-8D37-5D9F396F29FF}" type="datetimeFigureOut">
              <a:rPr lang="en-US" smtClean="0"/>
              <a:t>9/19/2022</a:t>
            </a:fld>
            <a:endParaRPr lang="en-US" dirty="0"/>
          </a:p>
        </p:txBody>
      </p:sp>
      <p:sp>
        <p:nvSpPr>
          <p:cNvPr id="6" name="Footer Placeholder 5">
            <a:extLst>
              <a:ext uri="{FF2B5EF4-FFF2-40B4-BE49-F238E27FC236}">
                <a16:creationId xmlns:a16="http://schemas.microsoft.com/office/drawing/2014/main" id="{0C7A3991-88C2-CD4A-A564-0E04D681F88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07770D-89A9-4947-BDBE-F7200F1CF502}"/>
              </a:ext>
            </a:extLst>
          </p:cNvPr>
          <p:cNvSpPr>
            <a:spLocks noGrp="1"/>
          </p:cNvSpPr>
          <p:nvPr>
            <p:ph type="sldNum" sz="quarter" idx="12"/>
          </p:nvPr>
        </p:nvSpPr>
        <p:spPr/>
        <p:txBody>
          <a:bodyPr/>
          <a:lstStyle/>
          <a:p>
            <a:fld id="{E0DEB87D-C0A4-9548-A71A-E46FCE3014A3}" type="slidenum">
              <a:rPr lang="en-US" smtClean="0"/>
              <a:t>‹#›</a:t>
            </a:fld>
            <a:endParaRPr lang="en-US" dirty="0"/>
          </a:p>
        </p:txBody>
      </p:sp>
    </p:spTree>
    <p:extLst>
      <p:ext uri="{BB962C8B-B14F-4D97-AF65-F5344CB8AC3E}">
        <p14:creationId xmlns:p14="http://schemas.microsoft.com/office/powerpoint/2010/main" val="2973127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4298-7FE2-4D47-A35E-F2A4419929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134B30-1504-EF42-B692-83018E0B01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7F08F41-32B6-C34E-8059-A6145C978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07BB9D-A656-9745-87B5-0FEBA003BC64}"/>
              </a:ext>
            </a:extLst>
          </p:cNvPr>
          <p:cNvSpPr>
            <a:spLocks noGrp="1"/>
          </p:cNvSpPr>
          <p:nvPr>
            <p:ph type="dt" sz="half" idx="10"/>
          </p:nvPr>
        </p:nvSpPr>
        <p:spPr/>
        <p:txBody>
          <a:bodyPr/>
          <a:lstStyle/>
          <a:p>
            <a:fld id="{F4256635-E266-E74D-8D37-5D9F396F29FF}" type="datetimeFigureOut">
              <a:rPr lang="en-US" smtClean="0"/>
              <a:t>9/19/2022</a:t>
            </a:fld>
            <a:endParaRPr lang="en-US" dirty="0"/>
          </a:p>
        </p:txBody>
      </p:sp>
      <p:sp>
        <p:nvSpPr>
          <p:cNvPr id="6" name="Footer Placeholder 5">
            <a:extLst>
              <a:ext uri="{FF2B5EF4-FFF2-40B4-BE49-F238E27FC236}">
                <a16:creationId xmlns:a16="http://schemas.microsoft.com/office/drawing/2014/main" id="{7CB3FE37-1692-8F46-90D5-B736033E33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1D661C-0154-0341-ACCC-F7D13EE53F27}"/>
              </a:ext>
            </a:extLst>
          </p:cNvPr>
          <p:cNvSpPr>
            <a:spLocks noGrp="1"/>
          </p:cNvSpPr>
          <p:nvPr>
            <p:ph type="sldNum" sz="quarter" idx="12"/>
          </p:nvPr>
        </p:nvSpPr>
        <p:spPr/>
        <p:txBody>
          <a:bodyPr/>
          <a:lstStyle/>
          <a:p>
            <a:fld id="{E0DEB87D-C0A4-9548-A71A-E46FCE3014A3}" type="slidenum">
              <a:rPr lang="en-US" smtClean="0"/>
              <a:t>‹#›</a:t>
            </a:fld>
            <a:endParaRPr lang="en-US" dirty="0"/>
          </a:p>
        </p:txBody>
      </p:sp>
    </p:spTree>
    <p:extLst>
      <p:ext uri="{BB962C8B-B14F-4D97-AF65-F5344CB8AC3E}">
        <p14:creationId xmlns:p14="http://schemas.microsoft.com/office/powerpoint/2010/main" val="1473384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259B-07CB-204C-91DB-939657B934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864362-4C2A-8F4E-8A50-DCD75C58DF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606F5E-4363-824D-8C84-76A694AF80C2}"/>
              </a:ext>
            </a:extLst>
          </p:cNvPr>
          <p:cNvSpPr>
            <a:spLocks noGrp="1"/>
          </p:cNvSpPr>
          <p:nvPr>
            <p:ph type="dt" sz="half" idx="10"/>
          </p:nvPr>
        </p:nvSpPr>
        <p:spPr/>
        <p:txBody>
          <a:bodyPr/>
          <a:lstStyle/>
          <a:p>
            <a:fld id="{F4256635-E266-E74D-8D37-5D9F396F29FF}" type="datetimeFigureOut">
              <a:rPr lang="en-US" smtClean="0"/>
              <a:t>9/19/2022</a:t>
            </a:fld>
            <a:endParaRPr lang="en-US" dirty="0"/>
          </a:p>
        </p:txBody>
      </p:sp>
      <p:sp>
        <p:nvSpPr>
          <p:cNvPr id="5" name="Footer Placeholder 4">
            <a:extLst>
              <a:ext uri="{FF2B5EF4-FFF2-40B4-BE49-F238E27FC236}">
                <a16:creationId xmlns:a16="http://schemas.microsoft.com/office/drawing/2014/main" id="{5B74D139-EBC5-AE45-A44F-84F169170C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5EDE4A-330E-C047-ACFA-10C0F6F50980}"/>
              </a:ext>
            </a:extLst>
          </p:cNvPr>
          <p:cNvSpPr>
            <a:spLocks noGrp="1"/>
          </p:cNvSpPr>
          <p:nvPr>
            <p:ph type="sldNum" sz="quarter" idx="12"/>
          </p:nvPr>
        </p:nvSpPr>
        <p:spPr/>
        <p:txBody>
          <a:bodyPr/>
          <a:lstStyle/>
          <a:p>
            <a:fld id="{E0DEB87D-C0A4-9548-A71A-E46FCE3014A3}" type="slidenum">
              <a:rPr lang="en-US" smtClean="0"/>
              <a:t>‹#›</a:t>
            </a:fld>
            <a:endParaRPr lang="en-US" dirty="0"/>
          </a:p>
        </p:txBody>
      </p:sp>
    </p:spTree>
    <p:extLst>
      <p:ext uri="{BB962C8B-B14F-4D97-AF65-F5344CB8AC3E}">
        <p14:creationId xmlns:p14="http://schemas.microsoft.com/office/powerpoint/2010/main" val="3159578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87AFF-08C0-7392-ABE9-295F83815B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CF7D9C-CD63-94D1-38E2-39436540BF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93C178-5640-A07B-3646-1EA0836D4F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7930F3-4EF1-4B8B-9ADB-F8DD0147F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CBEC7B-0961-E6C6-5F31-22EF29A020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BE482-BA4B-173C-8F17-B5E9C735B8EA}"/>
              </a:ext>
            </a:extLst>
          </p:cNvPr>
          <p:cNvSpPr>
            <a:spLocks noGrp="1"/>
          </p:cNvSpPr>
          <p:nvPr>
            <p:ph type="dt" sz="half" idx="10"/>
          </p:nvPr>
        </p:nvSpPr>
        <p:spPr/>
        <p:txBody>
          <a:bodyPr/>
          <a:lstStyle/>
          <a:p>
            <a:fld id="{161CCB9A-EDB8-4065-8956-31B766639F8A}" type="datetimeFigureOut">
              <a:rPr lang="en-US" smtClean="0"/>
              <a:t>9/19/2022</a:t>
            </a:fld>
            <a:endParaRPr lang="en-US"/>
          </a:p>
        </p:txBody>
      </p:sp>
      <p:sp>
        <p:nvSpPr>
          <p:cNvPr id="8" name="Footer Placeholder 7">
            <a:extLst>
              <a:ext uri="{FF2B5EF4-FFF2-40B4-BE49-F238E27FC236}">
                <a16:creationId xmlns:a16="http://schemas.microsoft.com/office/drawing/2014/main" id="{257B4209-1F5C-B6A3-44EF-695ED75C0E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80B43D-ACC2-F5C9-C8AB-B5CF8E6FB899}"/>
              </a:ext>
            </a:extLst>
          </p:cNvPr>
          <p:cNvSpPr>
            <a:spLocks noGrp="1"/>
          </p:cNvSpPr>
          <p:nvPr>
            <p:ph type="sldNum" sz="quarter" idx="12"/>
          </p:nvPr>
        </p:nvSpPr>
        <p:spPr/>
        <p:txBody>
          <a:bodyPr/>
          <a:lstStyle/>
          <a:p>
            <a:fld id="{D97DED72-C11B-444B-8FFA-CEA2F318AD89}" type="slidenum">
              <a:rPr lang="en-US" smtClean="0"/>
              <a:t>‹#›</a:t>
            </a:fld>
            <a:endParaRPr lang="en-US"/>
          </a:p>
        </p:txBody>
      </p:sp>
    </p:spTree>
    <p:extLst>
      <p:ext uri="{BB962C8B-B14F-4D97-AF65-F5344CB8AC3E}">
        <p14:creationId xmlns:p14="http://schemas.microsoft.com/office/powerpoint/2010/main" val="10500881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651AE-1B72-4F4C-A185-76D3552D07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B9FDED-E730-3047-9023-644CCE96E0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39E52-501B-104E-94E7-5DA930D94831}"/>
              </a:ext>
            </a:extLst>
          </p:cNvPr>
          <p:cNvSpPr>
            <a:spLocks noGrp="1"/>
          </p:cNvSpPr>
          <p:nvPr>
            <p:ph type="dt" sz="half" idx="10"/>
          </p:nvPr>
        </p:nvSpPr>
        <p:spPr/>
        <p:txBody>
          <a:bodyPr/>
          <a:lstStyle/>
          <a:p>
            <a:fld id="{F4256635-E266-E74D-8D37-5D9F396F29FF}" type="datetimeFigureOut">
              <a:rPr lang="en-US" smtClean="0"/>
              <a:t>9/19/2022</a:t>
            </a:fld>
            <a:endParaRPr lang="en-US" dirty="0"/>
          </a:p>
        </p:txBody>
      </p:sp>
      <p:sp>
        <p:nvSpPr>
          <p:cNvPr id="5" name="Footer Placeholder 4">
            <a:extLst>
              <a:ext uri="{FF2B5EF4-FFF2-40B4-BE49-F238E27FC236}">
                <a16:creationId xmlns:a16="http://schemas.microsoft.com/office/drawing/2014/main" id="{DFA354AD-4873-3E41-B217-B32427C117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5A2417-7B8A-9F4A-9A34-116E968515DB}"/>
              </a:ext>
            </a:extLst>
          </p:cNvPr>
          <p:cNvSpPr>
            <a:spLocks noGrp="1"/>
          </p:cNvSpPr>
          <p:nvPr>
            <p:ph type="sldNum" sz="quarter" idx="12"/>
          </p:nvPr>
        </p:nvSpPr>
        <p:spPr/>
        <p:txBody>
          <a:bodyPr/>
          <a:lstStyle/>
          <a:p>
            <a:fld id="{E0DEB87D-C0A4-9548-A71A-E46FCE3014A3}" type="slidenum">
              <a:rPr lang="en-US" smtClean="0"/>
              <a:t>‹#›</a:t>
            </a:fld>
            <a:endParaRPr lang="en-US" dirty="0"/>
          </a:p>
        </p:txBody>
      </p:sp>
    </p:spTree>
    <p:extLst>
      <p:ext uri="{BB962C8B-B14F-4D97-AF65-F5344CB8AC3E}">
        <p14:creationId xmlns:p14="http://schemas.microsoft.com/office/powerpoint/2010/main" val="189589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0" i="0" dirty="0">
              <a:solidFill>
                <a:prstClr val="white"/>
              </a:solidFill>
              <a:latin typeface="Arial" panose="020B0604020202020204" pitchFamily="34" charset="0"/>
              <a:sym typeface="Rockwell" panose="02060603020205020403" pitchFamily="18" charset="0"/>
            </a:endParaRPr>
          </a:p>
        </p:txBody>
      </p:sp>
    </p:spTree>
    <p:extLst>
      <p:ext uri="{BB962C8B-B14F-4D97-AF65-F5344CB8AC3E}">
        <p14:creationId xmlns:p14="http://schemas.microsoft.com/office/powerpoint/2010/main" val="41250092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DD2103-81A5-4CD5-AA58-13BB17ABAEE9}"/>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97844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520" y="0"/>
            <a:ext cx="5194300" cy="6858000"/>
          </a:xfrm>
          <a:custGeom>
            <a:avLst/>
            <a:gdLst/>
            <a:ahLst/>
            <a:cxnLst/>
            <a:rect l="l" t="t" r="r" b="b"/>
            <a:pathLst>
              <a:path w="5194300" h="6858000">
                <a:moveTo>
                  <a:pt x="5193728" y="0"/>
                </a:moveTo>
                <a:lnTo>
                  <a:pt x="0" y="0"/>
                </a:lnTo>
                <a:lnTo>
                  <a:pt x="0" y="6858000"/>
                </a:lnTo>
                <a:lnTo>
                  <a:pt x="1201280" y="6858000"/>
                </a:lnTo>
                <a:lnTo>
                  <a:pt x="5193728" y="0"/>
                </a:lnTo>
                <a:close/>
              </a:path>
            </a:pathLst>
          </a:custGeom>
          <a:solidFill>
            <a:srgbClr val="EBF1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bg object 17"/>
          <p:cNvSpPr/>
          <p:nvPr/>
        </p:nvSpPr>
        <p:spPr>
          <a:xfrm>
            <a:off x="1520" y="0"/>
            <a:ext cx="6238240" cy="6858000"/>
          </a:xfrm>
          <a:custGeom>
            <a:avLst/>
            <a:gdLst/>
            <a:ahLst/>
            <a:cxnLst/>
            <a:rect l="l" t="t" r="r" b="b"/>
            <a:pathLst>
              <a:path w="6238240" h="6858000">
                <a:moveTo>
                  <a:pt x="2245690" y="0"/>
                </a:moveTo>
                <a:lnTo>
                  <a:pt x="0" y="0"/>
                </a:lnTo>
                <a:lnTo>
                  <a:pt x="0" y="6858000"/>
                </a:lnTo>
                <a:lnTo>
                  <a:pt x="6238151" y="6858000"/>
                </a:lnTo>
                <a:lnTo>
                  <a:pt x="2245690" y="0"/>
                </a:lnTo>
                <a:close/>
              </a:path>
            </a:pathLst>
          </a:custGeom>
          <a:solidFill>
            <a:srgbClr val="004B8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bg object 18"/>
          <p:cNvSpPr/>
          <p:nvPr/>
        </p:nvSpPr>
        <p:spPr>
          <a:xfrm>
            <a:off x="3048" y="546100"/>
            <a:ext cx="109855" cy="680085"/>
          </a:xfrm>
          <a:custGeom>
            <a:avLst/>
            <a:gdLst/>
            <a:ahLst/>
            <a:cxnLst/>
            <a:rect l="l" t="t" r="r" b="b"/>
            <a:pathLst>
              <a:path w="109855" h="680085">
                <a:moveTo>
                  <a:pt x="109728" y="0"/>
                </a:moveTo>
                <a:lnTo>
                  <a:pt x="0" y="0"/>
                </a:lnTo>
                <a:lnTo>
                  <a:pt x="0" y="679627"/>
                </a:lnTo>
                <a:lnTo>
                  <a:pt x="109728" y="679627"/>
                </a:lnTo>
                <a:lnTo>
                  <a:pt x="10972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older 2"/>
          <p:cNvSpPr>
            <a:spLocks noGrp="1"/>
          </p:cNvSpPr>
          <p:nvPr>
            <p:ph type="title"/>
          </p:nvPr>
        </p:nvSpPr>
        <p:spPr/>
        <p:txBody>
          <a:bodyPr lIns="0" tIns="0" rIns="0" bIns="0"/>
          <a:lstStyle>
            <a:lvl1pPr>
              <a:defRPr sz="3200" b="0" i="0">
                <a:solidFill>
                  <a:srgbClr val="004B87"/>
                </a:solidFill>
                <a:latin typeface="HelveticaNeueLTPro-Roman"/>
                <a:cs typeface="HelveticaNeueLTPro-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40642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lvl1pPr algn="l">
              <a:defRPr/>
            </a:lvl1pPr>
          </a:lstStyle>
          <a:p>
            <a:fld id="{8C9B3EB8-8362-49AB-9755-4BCF42BAF22E}" type="slidenum">
              <a:rPr lang="en-US" smtClean="0"/>
              <a:pPr/>
              <a:t>‹#›</a:t>
            </a:fld>
            <a:endParaRPr lang="en-US" dirty="0"/>
          </a:p>
        </p:txBody>
      </p:sp>
    </p:spTree>
    <p:extLst>
      <p:ext uri="{BB962C8B-B14F-4D97-AF65-F5344CB8AC3E}">
        <p14:creationId xmlns:p14="http://schemas.microsoft.com/office/powerpoint/2010/main" val="2584827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28600" indent="-228600">
              <a:buClr>
                <a:srgbClr val="A50021"/>
              </a:buClr>
              <a:buFont typeface="Wingdings" panose="05000000000000000000" pitchFamily="2" charset="2"/>
              <a:buChar char="§"/>
              <a:defRPr sz="2400"/>
            </a:lvl1pPr>
            <a:lvl2pPr marL="685800" indent="-228600">
              <a:buClr>
                <a:srgbClr val="A50021"/>
              </a:buClr>
              <a:buFont typeface="Courier New" panose="02070309020205020404" pitchFamily="49" charset="0"/>
              <a:buChar char="o"/>
              <a:defRPr/>
            </a:lvl2pPr>
            <a:lvl3pPr marL="1143000" indent="-228600">
              <a:buClr>
                <a:srgbClr val="A50021"/>
              </a:buClr>
              <a:buFont typeface="Arial" panose="020B0604020202020204" pitchFamily="34" charset="0"/>
              <a:buChar char="•"/>
              <a:defRPr/>
            </a:lvl3pPr>
            <a:lvl4pPr marL="1600200" indent="-228600">
              <a:buClr>
                <a:srgbClr val="A50021"/>
              </a:buClr>
              <a:buFont typeface="Arial" panose="020B0604020202020204" pitchFamily="34" charset="0"/>
              <a:buChar char="•"/>
              <a:defRPr/>
            </a:lvl4pPr>
            <a:lvl5pPr marL="2057400" indent="-228600">
              <a:buClr>
                <a:srgbClr val="A5002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9B3EB8-8362-49AB-9755-4BCF42BAF22E}" type="slidenum">
              <a:rPr lang="en-US" smtClean="0"/>
              <a:t>‹#›</a:t>
            </a:fld>
            <a:endParaRPr lang="en-US" dirty="0"/>
          </a:p>
        </p:txBody>
      </p:sp>
      <p:sp>
        <p:nvSpPr>
          <p:cNvPr id="5" name="Rectangle 4">
            <a:extLst>
              <a:ext uri="{FF2B5EF4-FFF2-40B4-BE49-F238E27FC236}">
                <a16:creationId xmlns:a16="http://schemas.microsoft.com/office/drawing/2014/main" id="{6D93BE16-E8CC-4B92-9DB5-568FA7218EC9}"/>
              </a:ext>
            </a:extLst>
          </p:cNvPr>
          <p:cNvSpPr/>
          <p:nvPr userDrawn="1"/>
        </p:nvSpPr>
        <p:spPr>
          <a:xfrm rot="10800000">
            <a:off x="0" y="319279"/>
            <a:ext cx="8738646" cy="850392"/>
          </a:xfrm>
          <a:prstGeom prst="rect">
            <a:avLst/>
          </a:prstGeom>
          <a:solidFill>
            <a:schemeClr val="bg1">
              <a:lumMod val="85000"/>
              <a:alpha val="83137"/>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4A353EC-78CD-450E-84E1-0A8B7055E9AB}"/>
              </a:ext>
            </a:extLst>
          </p:cNvPr>
          <p:cNvSpPr/>
          <p:nvPr userDrawn="1"/>
        </p:nvSpPr>
        <p:spPr>
          <a:xfrm rot="10800000">
            <a:off x="1" y="235074"/>
            <a:ext cx="8631047" cy="846594"/>
          </a:xfrm>
          <a:prstGeom prst="rect">
            <a:avLst/>
          </a:prstGeom>
          <a:solidFill>
            <a:srgbClr val="005E9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D2D719D4-B7A4-4FC4-A5C3-931DF9A5DE9C}"/>
              </a:ext>
            </a:extLst>
          </p:cNvPr>
          <p:cNvSpPr>
            <a:spLocks noGrp="1"/>
          </p:cNvSpPr>
          <p:nvPr>
            <p:ph sz="quarter" idx="14" hasCustomPrompt="1"/>
          </p:nvPr>
        </p:nvSpPr>
        <p:spPr>
          <a:xfrm>
            <a:off x="148246" y="319278"/>
            <a:ext cx="7918451" cy="671322"/>
          </a:xfrm>
        </p:spPr>
        <p:txBody>
          <a:bodyPr anchor="ctr">
            <a:noAutofit/>
          </a:bodyPr>
          <a:lstStyle>
            <a:lvl1pPr marL="0" indent="0">
              <a:buNone/>
              <a:defRPr sz="2800">
                <a:solidFill>
                  <a:schemeClr val="bg1"/>
                </a:solidFill>
              </a:defRPr>
            </a:lvl1pPr>
          </a:lstStyle>
          <a:p>
            <a:pPr lvl="0"/>
            <a:r>
              <a:rPr lang="en-US" dirty="0"/>
              <a:t>Slide Title </a:t>
            </a:r>
          </a:p>
        </p:txBody>
      </p:sp>
    </p:spTree>
    <p:extLst>
      <p:ext uri="{BB962C8B-B14F-4D97-AF65-F5344CB8AC3E}">
        <p14:creationId xmlns:p14="http://schemas.microsoft.com/office/powerpoint/2010/main" val="1037153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C9B3EB8-8362-49AB-9755-4BCF42BAF22E}" type="slidenum">
              <a:rPr lang="en-US" smtClean="0"/>
              <a:t>‹#›</a:t>
            </a:fld>
            <a:endParaRPr lang="en-US" dirty="0"/>
          </a:p>
        </p:txBody>
      </p:sp>
    </p:spTree>
    <p:extLst>
      <p:ext uri="{BB962C8B-B14F-4D97-AF65-F5344CB8AC3E}">
        <p14:creationId xmlns:p14="http://schemas.microsoft.com/office/powerpoint/2010/main" val="40829991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vert="horz" lIns="91440" tIns="45720" rIns="91440" bIns="45720" rtlCol="0">
            <a:normAutofit/>
          </a:bodyPr>
          <a:lstStyle>
            <a:lvl1pPr marL="228600" indent="-228600">
              <a:buClr>
                <a:srgbClr val="C00000"/>
              </a:buClr>
              <a:buFont typeface="Wingdings" panose="05000000000000000000" pitchFamily="2" charset="2"/>
              <a:buChar char="§"/>
              <a:defRPr lang="en-US" sz="2400" dirty="0" smtClean="0"/>
            </a:lvl1pPr>
            <a:lvl2pPr marL="685800" indent="-228600">
              <a:buClr>
                <a:srgbClr val="C00000"/>
              </a:buClr>
              <a:buFont typeface="Wingdings" panose="05000000000000000000" pitchFamily="2" charset="2"/>
              <a:buChar char="§"/>
              <a:defRPr lang="en-US" dirty="0" smtClean="0"/>
            </a:lvl2pPr>
            <a:lvl3pPr marL="1143000" indent="-228600">
              <a:buClr>
                <a:srgbClr val="C00000"/>
              </a:buClr>
              <a:buFont typeface="Wingdings" panose="05000000000000000000" pitchFamily="2" charset="2"/>
              <a:buChar char="§"/>
              <a:defRPr lang="en-US" dirty="0" smtClean="0"/>
            </a:lvl3pPr>
            <a:lvl4pPr marL="1600200" indent="-228600">
              <a:buClr>
                <a:srgbClr val="C00000"/>
              </a:buClr>
              <a:buFont typeface="Wingdings" panose="05000000000000000000" pitchFamily="2" charset="2"/>
              <a:buChar char="§"/>
              <a:defRPr lang="en-US" dirty="0" smtClean="0"/>
            </a:lvl4pPr>
            <a:lvl5pPr marL="2057400" indent="-228600">
              <a:buClr>
                <a:srgbClr val="C00000"/>
              </a:buClr>
              <a:buFont typeface="Wingdings" panose="05000000000000000000" pitchFamily="2" charset="2"/>
              <a:buChar char="§"/>
              <a:defRPr lang="en-US" dirty="0"/>
            </a:lvl5pPr>
          </a:lstStyle>
          <a:p>
            <a:pPr lvl="0">
              <a:buChar char="s"/>
            </a:pPr>
            <a:r>
              <a:rPr lang="en-US" dirty="0"/>
              <a:t>Click to edit Master text styles</a:t>
            </a:r>
          </a:p>
          <a:p>
            <a:pPr lvl="1"/>
            <a:r>
              <a:rPr lang="en-US" dirty="0"/>
              <a:t>Second level</a:t>
            </a:r>
          </a:p>
          <a:p>
            <a:pPr lvl="2"/>
            <a:r>
              <a:rPr lang="en-US" dirty="0"/>
              <a:t>Third level</a:t>
            </a:r>
          </a:p>
          <a:p>
            <a:pPr lvl="3">
              <a:buFont typeface="Arial" panose="020B0604020202020204" pitchFamily="34" charset="0"/>
              <a:buChar char="·"/>
            </a:pPr>
            <a:r>
              <a:rPr lang="en-US" dirty="0"/>
              <a:t>Fourth level</a:t>
            </a:r>
          </a:p>
          <a:p>
            <a:pPr lvl="4">
              <a:buFont typeface="Arial" panose="020B0604020202020204" pitchFamily="34" charset="0"/>
              <a:buChar char="·"/>
            </a:pPr>
            <a:r>
              <a:rPr lang="en-US" dirty="0"/>
              <a:t>Fifth level</a:t>
            </a:r>
          </a:p>
        </p:txBody>
      </p:sp>
      <p:sp>
        <p:nvSpPr>
          <p:cNvPr id="4" name="Content Placeholder 3"/>
          <p:cNvSpPr>
            <a:spLocks noGrp="1"/>
          </p:cNvSpPr>
          <p:nvPr>
            <p:ph sz="half" idx="2"/>
          </p:nvPr>
        </p:nvSpPr>
        <p:spPr>
          <a:xfrm>
            <a:off x="6172200" y="1825625"/>
            <a:ext cx="5181600" cy="4351338"/>
          </a:xfrm>
        </p:spPr>
        <p:txBody>
          <a:bodyPr vert="horz" lIns="91440" tIns="45720" rIns="91440" bIns="45720" rtlCol="0">
            <a:normAutofit/>
          </a:bodyPr>
          <a:lstStyle>
            <a:lvl1pPr>
              <a:defRPr lang="en-US" sz="2400" dirty="0" smtClean="0"/>
            </a:lvl1pPr>
            <a:lvl2pPr>
              <a:defRPr lang="en-US" dirty="0" smtClean="0"/>
            </a:lvl2pPr>
            <a:lvl3pPr>
              <a:defRPr lang="en-US" dirty="0" smtClean="0"/>
            </a:lvl3pPr>
            <a:lvl4pPr>
              <a:defRPr lang="en-US" dirty="0" smtClean="0"/>
            </a:lvl4pPr>
            <a:lvl5pPr>
              <a:defRPr lang="en-US" dirty="0"/>
            </a:lvl5pPr>
          </a:lstStyle>
          <a:p>
            <a:pPr lvl="0">
              <a:buChar char="s"/>
            </a:pPr>
            <a:r>
              <a:rPr lang="en-US" dirty="0"/>
              <a:t>Click to edit Master text styles</a:t>
            </a:r>
          </a:p>
          <a:p>
            <a:pPr lvl="1"/>
            <a:r>
              <a:rPr lang="en-US" dirty="0"/>
              <a:t>Second level</a:t>
            </a:r>
          </a:p>
          <a:p>
            <a:pPr lvl="2"/>
            <a:r>
              <a:rPr lang="en-US" dirty="0"/>
              <a:t>Third level</a:t>
            </a:r>
          </a:p>
          <a:p>
            <a:pPr lvl="3">
              <a:buFont typeface="Arial" panose="020B0604020202020204" pitchFamily="34" charset="0"/>
              <a:buChar char="·"/>
            </a:pPr>
            <a:r>
              <a:rPr lang="en-US" dirty="0"/>
              <a:t>Fourth level</a:t>
            </a:r>
          </a:p>
          <a:p>
            <a:pPr lvl="4">
              <a:buFont typeface="Arial" panose="020B0604020202020204" pitchFamily="34" charset="0"/>
              <a:buChar char="·"/>
            </a:pPr>
            <a:r>
              <a:rPr lang="en-US" dirty="0"/>
              <a:t>Fifth level</a:t>
            </a:r>
          </a:p>
        </p:txBody>
      </p:sp>
      <p:sp>
        <p:nvSpPr>
          <p:cNvPr id="7" name="Slide Number Placeholder 6"/>
          <p:cNvSpPr>
            <a:spLocks noGrp="1"/>
          </p:cNvSpPr>
          <p:nvPr>
            <p:ph type="sldNum" sz="quarter" idx="12"/>
          </p:nvPr>
        </p:nvSpPr>
        <p:spPr/>
        <p:txBody>
          <a:bodyPr/>
          <a:lstStyle>
            <a:lvl1pPr algn="l">
              <a:defRPr/>
            </a:lvl1pPr>
          </a:lstStyle>
          <a:p>
            <a:fld id="{8C9B3EB8-8362-49AB-9755-4BCF42BAF22E}" type="slidenum">
              <a:rPr lang="en-US" smtClean="0"/>
              <a:pPr/>
              <a:t>‹#›</a:t>
            </a:fld>
            <a:endParaRPr lang="en-US" dirty="0"/>
          </a:p>
        </p:txBody>
      </p:sp>
      <p:sp>
        <p:nvSpPr>
          <p:cNvPr id="6" name="Rectangle 5">
            <a:extLst>
              <a:ext uri="{FF2B5EF4-FFF2-40B4-BE49-F238E27FC236}">
                <a16:creationId xmlns:a16="http://schemas.microsoft.com/office/drawing/2014/main" id="{6D93BE16-E8CC-4B92-9DB5-568FA7218EC9}"/>
              </a:ext>
            </a:extLst>
          </p:cNvPr>
          <p:cNvSpPr/>
          <p:nvPr userDrawn="1"/>
        </p:nvSpPr>
        <p:spPr>
          <a:xfrm rot="10800000">
            <a:off x="0" y="319279"/>
            <a:ext cx="8738646" cy="850392"/>
          </a:xfrm>
          <a:prstGeom prst="rect">
            <a:avLst/>
          </a:prstGeom>
          <a:solidFill>
            <a:schemeClr val="bg1">
              <a:lumMod val="85000"/>
              <a:alpha val="83137"/>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4A353EC-78CD-450E-84E1-0A8B7055E9AB}"/>
              </a:ext>
            </a:extLst>
          </p:cNvPr>
          <p:cNvSpPr/>
          <p:nvPr userDrawn="1"/>
        </p:nvSpPr>
        <p:spPr>
          <a:xfrm rot="10800000">
            <a:off x="1" y="235074"/>
            <a:ext cx="8631047" cy="846594"/>
          </a:xfrm>
          <a:prstGeom prst="rect">
            <a:avLst/>
          </a:prstGeom>
          <a:solidFill>
            <a:srgbClr val="005E9D">
              <a:alpha val="94902"/>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D2D719D4-B7A4-4FC4-A5C3-931DF9A5DE9C}"/>
              </a:ext>
            </a:extLst>
          </p:cNvPr>
          <p:cNvSpPr>
            <a:spLocks noGrp="1"/>
          </p:cNvSpPr>
          <p:nvPr>
            <p:ph sz="quarter" idx="14" hasCustomPrompt="1"/>
          </p:nvPr>
        </p:nvSpPr>
        <p:spPr>
          <a:xfrm>
            <a:off x="148246" y="319278"/>
            <a:ext cx="7918451" cy="671322"/>
          </a:xfrm>
        </p:spPr>
        <p:txBody>
          <a:bodyPr>
            <a:noAutofit/>
          </a:bodyPr>
          <a:lstStyle>
            <a:lvl1pPr marL="0" indent="0">
              <a:buNone/>
              <a:defRPr sz="4000">
                <a:solidFill>
                  <a:schemeClr val="bg1"/>
                </a:solidFill>
              </a:defRPr>
            </a:lvl1pPr>
          </a:lstStyle>
          <a:p>
            <a:pPr lvl="0"/>
            <a:r>
              <a:rPr lang="en-US" dirty="0"/>
              <a:t>Slide Title </a:t>
            </a:r>
          </a:p>
        </p:txBody>
      </p:sp>
    </p:spTree>
    <p:extLst>
      <p:ext uri="{BB962C8B-B14F-4D97-AF65-F5344CB8AC3E}">
        <p14:creationId xmlns:p14="http://schemas.microsoft.com/office/powerpoint/2010/main" val="40467172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vert="horz" lIns="91440" tIns="45720" rIns="91440" bIns="45720" rtlCol="0">
            <a:normAutofit/>
          </a:bodyPr>
          <a:lstStyle>
            <a:lvl1pPr>
              <a:defRPr lang="en-US" sz="2400" dirty="0" smtClean="0"/>
            </a:lvl1pPr>
            <a:lvl2pPr>
              <a:defRPr lang="en-US" dirty="0" smtClean="0"/>
            </a:lvl2pPr>
            <a:lvl3pPr>
              <a:defRPr lang="en-US" dirty="0" smtClean="0"/>
            </a:lvl3pPr>
            <a:lvl4pPr>
              <a:defRPr lang="en-US" dirty="0" smtClean="0"/>
            </a:lvl4pPr>
            <a:lvl5pPr>
              <a:defRPr lang="en-US" dirty="0"/>
            </a:lvl5pPr>
          </a:lstStyle>
          <a:p>
            <a:pPr lvl="0">
              <a:buChar char="s"/>
            </a:pPr>
            <a:r>
              <a:rPr lang="en-US" dirty="0"/>
              <a:t>Click to edit Master text styles</a:t>
            </a:r>
          </a:p>
          <a:p>
            <a:pPr lvl="1"/>
            <a:r>
              <a:rPr lang="en-US" dirty="0"/>
              <a:t>Second level</a:t>
            </a:r>
          </a:p>
          <a:p>
            <a:pPr lvl="2"/>
            <a:r>
              <a:rPr lang="en-US" dirty="0"/>
              <a:t>Third level</a:t>
            </a:r>
          </a:p>
          <a:p>
            <a:pPr lvl="3">
              <a:buFont typeface="Arial" panose="020B0604020202020204" pitchFamily="34" charset="0"/>
              <a:buChar char="·"/>
            </a:pPr>
            <a:r>
              <a:rPr lang="en-US" dirty="0"/>
              <a:t>Fourth level</a:t>
            </a:r>
          </a:p>
          <a:p>
            <a:pPr lvl="4">
              <a:buFont typeface="Arial" panose="020B0604020202020204" pitchFamily="34" charset="0"/>
              <a:buChar char="·"/>
            </a:pPr>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vert="horz" lIns="91440" tIns="45720" rIns="91440" bIns="45720" rtlCol="0">
            <a:normAutofit/>
          </a:bodyPr>
          <a:lstStyle>
            <a:lvl1pPr>
              <a:defRPr lang="en-US" sz="2400" dirty="0" smtClean="0"/>
            </a:lvl1pPr>
            <a:lvl2pPr>
              <a:defRPr lang="en-US" dirty="0" smtClean="0"/>
            </a:lvl2pPr>
            <a:lvl3pPr>
              <a:defRPr lang="en-US" dirty="0" smtClean="0"/>
            </a:lvl3pPr>
            <a:lvl4pPr>
              <a:defRPr lang="en-US" dirty="0" smtClean="0"/>
            </a:lvl4pPr>
            <a:lvl5pPr>
              <a:defRPr lang="en-US" dirty="0"/>
            </a:lvl5pPr>
          </a:lstStyle>
          <a:p>
            <a:pPr lvl="0">
              <a:buChar char="s"/>
            </a:pPr>
            <a:r>
              <a:rPr lang="en-US" dirty="0"/>
              <a:t>Click to edit Master text styles</a:t>
            </a:r>
          </a:p>
          <a:p>
            <a:pPr lvl="1"/>
            <a:r>
              <a:rPr lang="en-US" dirty="0"/>
              <a:t>Second level</a:t>
            </a:r>
          </a:p>
          <a:p>
            <a:pPr lvl="2"/>
            <a:r>
              <a:rPr lang="en-US" dirty="0"/>
              <a:t>Third level</a:t>
            </a:r>
          </a:p>
          <a:p>
            <a:pPr lvl="3">
              <a:buFont typeface="Arial" panose="020B0604020202020204" pitchFamily="34" charset="0"/>
              <a:buChar char="·"/>
            </a:pPr>
            <a:r>
              <a:rPr lang="en-US" dirty="0"/>
              <a:t>Fourth level</a:t>
            </a:r>
          </a:p>
          <a:p>
            <a:pPr lvl="4">
              <a:buFont typeface="Arial" panose="020B0604020202020204" pitchFamily="34" charset="0"/>
              <a:buChar char="·"/>
            </a:pPr>
            <a:r>
              <a:rPr lang="en-US" dirty="0"/>
              <a:t>Fifth level</a:t>
            </a:r>
          </a:p>
        </p:txBody>
      </p:sp>
      <p:sp>
        <p:nvSpPr>
          <p:cNvPr id="9" name="Slide Number Placeholder 8"/>
          <p:cNvSpPr>
            <a:spLocks noGrp="1"/>
          </p:cNvSpPr>
          <p:nvPr>
            <p:ph type="sldNum" sz="quarter" idx="12"/>
          </p:nvPr>
        </p:nvSpPr>
        <p:spPr/>
        <p:txBody>
          <a:bodyPr/>
          <a:lstStyle/>
          <a:p>
            <a:fld id="{8C9B3EB8-8362-49AB-9755-4BCF42BAF22E}" type="slidenum">
              <a:rPr lang="en-US" smtClean="0"/>
              <a:t>‹#›</a:t>
            </a:fld>
            <a:endParaRPr lang="en-US" dirty="0"/>
          </a:p>
        </p:txBody>
      </p:sp>
      <p:sp>
        <p:nvSpPr>
          <p:cNvPr id="8" name="Rectangle 7">
            <a:extLst>
              <a:ext uri="{FF2B5EF4-FFF2-40B4-BE49-F238E27FC236}">
                <a16:creationId xmlns:a16="http://schemas.microsoft.com/office/drawing/2014/main" id="{6D93BE16-E8CC-4B92-9DB5-568FA7218EC9}"/>
              </a:ext>
            </a:extLst>
          </p:cNvPr>
          <p:cNvSpPr/>
          <p:nvPr userDrawn="1"/>
        </p:nvSpPr>
        <p:spPr>
          <a:xfrm rot="10800000">
            <a:off x="0" y="319279"/>
            <a:ext cx="8738646" cy="850392"/>
          </a:xfrm>
          <a:prstGeom prst="rect">
            <a:avLst/>
          </a:prstGeom>
          <a:solidFill>
            <a:schemeClr val="bg1">
              <a:lumMod val="85000"/>
              <a:alpha val="83137"/>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4A353EC-78CD-450E-84E1-0A8B7055E9AB}"/>
              </a:ext>
            </a:extLst>
          </p:cNvPr>
          <p:cNvSpPr/>
          <p:nvPr userDrawn="1"/>
        </p:nvSpPr>
        <p:spPr>
          <a:xfrm rot="10800000">
            <a:off x="1" y="235074"/>
            <a:ext cx="8631047" cy="846594"/>
          </a:xfrm>
          <a:prstGeom prst="rect">
            <a:avLst/>
          </a:prstGeom>
          <a:solidFill>
            <a:schemeClr val="tx2">
              <a:alpha val="94902"/>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D2D719D4-B7A4-4FC4-A5C3-931DF9A5DE9C}"/>
              </a:ext>
            </a:extLst>
          </p:cNvPr>
          <p:cNvSpPr>
            <a:spLocks noGrp="1"/>
          </p:cNvSpPr>
          <p:nvPr>
            <p:ph sz="quarter" idx="14" hasCustomPrompt="1"/>
          </p:nvPr>
        </p:nvSpPr>
        <p:spPr>
          <a:xfrm>
            <a:off x="148246" y="319278"/>
            <a:ext cx="7918451" cy="671322"/>
          </a:xfrm>
        </p:spPr>
        <p:txBody>
          <a:bodyPr>
            <a:noAutofit/>
          </a:bodyPr>
          <a:lstStyle>
            <a:lvl1pPr marL="0" indent="0">
              <a:buNone/>
              <a:defRPr sz="4000">
                <a:solidFill>
                  <a:schemeClr val="bg1"/>
                </a:solidFill>
              </a:defRPr>
            </a:lvl1pPr>
          </a:lstStyle>
          <a:p>
            <a:pPr lvl="0"/>
            <a:r>
              <a:rPr lang="en-US" dirty="0"/>
              <a:t>Slide Title </a:t>
            </a:r>
          </a:p>
        </p:txBody>
      </p:sp>
    </p:spTree>
    <p:extLst>
      <p:ext uri="{BB962C8B-B14F-4D97-AF65-F5344CB8AC3E}">
        <p14:creationId xmlns:p14="http://schemas.microsoft.com/office/powerpoint/2010/main" val="1915339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lgn="l">
              <a:defRPr/>
            </a:lvl1pPr>
          </a:lstStyle>
          <a:p>
            <a:fld id="{8C9B3EB8-8362-49AB-9755-4BCF42BAF22E}" type="slidenum">
              <a:rPr lang="en-US" smtClean="0"/>
              <a:pPr/>
              <a:t>‹#›</a:t>
            </a:fld>
            <a:endParaRPr lang="en-US" dirty="0"/>
          </a:p>
        </p:txBody>
      </p:sp>
      <p:sp>
        <p:nvSpPr>
          <p:cNvPr id="4" name="Rectangle 3">
            <a:extLst>
              <a:ext uri="{FF2B5EF4-FFF2-40B4-BE49-F238E27FC236}">
                <a16:creationId xmlns:a16="http://schemas.microsoft.com/office/drawing/2014/main" id="{6D93BE16-E8CC-4B92-9DB5-568FA7218EC9}"/>
              </a:ext>
            </a:extLst>
          </p:cNvPr>
          <p:cNvSpPr/>
          <p:nvPr userDrawn="1"/>
        </p:nvSpPr>
        <p:spPr>
          <a:xfrm rot="10800000">
            <a:off x="0" y="319279"/>
            <a:ext cx="8738646" cy="850392"/>
          </a:xfrm>
          <a:prstGeom prst="rect">
            <a:avLst/>
          </a:prstGeom>
          <a:solidFill>
            <a:schemeClr val="bg1">
              <a:lumMod val="85000"/>
              <a:alpha val="83137"/>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4A353EC-78CD-450E-84E1-0A8B7055E9AB}"/>
              </a:ext>
            </a:extLst>
          </p:cNvPr>
          <p:cNvSpPr/>
          <p:nvPr userDrawn="1"/>
        </p:nvSpPr>
        <p:spPr>
          <a:xfrm rot="10800000">
            <a:off x="1" y="235074"/>
            <a:ext cx="8631047" cy="846594"/>
          </a:xfrm>
          <a:prstGeom prst="rect">
            <a:avLst/>
          </a:prstGeom>
          <a:solidFill>
            <a:schemeClr val="tx2">
              <a:alpha val="94902"/>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D2D719D4-B7A4-4FC4-A5C3-931DF9A5DE9C}"/>
              </a:ext>
            </a:extLst>
          </p:cNvPr>
          <p:cNvSpPr>
            <a:spLocks noGrp="1"/>
          </p:cNvSpPr>
          <p:nvPr>
            <p:ph sz="quarter" idx="14" hasCustomPrompt="1"/>
          </p:nvPr>
        </p:nvSpPr>
        <p:spPr>
          <a:xfrm>
            <a:off x="148246" y="319278"/>
            <a:ext cx="7918451" cy="671322"/>
          </a:xfrm>
        </p:spPr>
        <p:txBody>
          <a:bodyPr>
            <a:noAutofit/>
          </a:bodyPr>
          <a:lstStyle>
            <a:lvl1pPr marL="0" indent="0">
              <a:buNone/>
              <a:defRPr sz="4000">
                <a:solidFill>
                  <a:schemeClr val="bg1"/>
                </a:solidFill>
              </a:defRPr>
            </a:lvl1pPr>
          </a:lstStyle>
          <a:p>
            <a:pPr lvl="0"/>
            <a:r>
              <a:rPr lang="en-US" dirty="0"/>
              <a:t>Slide Title </a:t>
            </a:r>
          </a:p>
        </p:txBody>
      </p:sp>
    </p:spTree>
    <p:extLst>
      <p:ext uri="{BB962C8B-B14F-4D97-AF65-F5344CB8AC3E}">
        <p14:creationId xmlns:p14="http://schemas.microsoft.com/office/powerpoint/2010/main" val="14960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C85A-EFE0-76D3-9776-B230EA2CD5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AD7A37-A302-FDCD-AD18-92A1BA85D1F9}"/>
              </a:ext>
            </a:extLst>
          </p:cNvPr>
          <p:cNvSpPr>
            <a:spLocks noGrp="1"/>
          </p:cNvSpPr>
          <p:nvPr>
            <p:ph type="dt" sz="half" idx="10"/>
          </p:nvPr>
        </p:nvSpPr>
        <p:spPr/>
        <p:txBody>
          <a:bodyPr/>
          <a:lstStyle/>
          <a:p>
            <a:fld id="{161CCB9A-EDB8-4065-8956-31B766639F8A}" type="datetimeFigureOut">
              <a:rPr lang="en-US" smtClean="0"/>
              <a:t>9/19/2022</a:t>
            </a:fld>
            <a:endParaRPr lang="en-US"/>
          </a:p>
        </p:txBody>
      </p:sp>
      <p:sp>
        <p:nvSpPr>
          <p:cNvPr id="4" name="Footer Placeholder 3">
            <a:extLst>
              <a:ext uri="{FF2B5EF4-FFF2-40B4-BE49-F238E27FC236}">
                <a16:creationId xmlns:a16="http://schemas.microsoft.com/office/drawing/2014/main" id="{932A9CBE-3BF0-9214-5F83-C0D09AB706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CD2B3B-CD76-EC33-8022-5BB5ACCD6F75}"/>
              </a:ext>
            </a:extLst>
          </p:cNvPr>
          <p:cNvSpPr>
            <a:spLocks noGrp="1"/>
          </p:cNvSpPr>
          <p:nvPr>
            <p:ph type="sldNum" sz="quarter" idx="12"/>
          </p:nvPr>
        </p:nvSpPr>
        <p:spPr/>
        <p:txBody>
          <a:bodyPr/>
          <a:lstStyle/>
          <a:p>
            <a:fld id="{D97DED72-C11B-444B-8FFA-CEA2F318AD89}" type="slidenum">
              <a:rPr lang="en-US" smtClean="0"/>
              <a:t>‹#›</a:t>
            </a:fld>
            <a:endParaRPr lang="en-US"/>
          </a:p>
        </p:txBody>
      </p:sp>
    </p:spTree>
    <p:extLst>
      <p:ext uri="{BB962C8B-B14F-4D97-AF65-F5344CB8AC3E}">
        <p14:creationId xmlns:p14="http://schemas.microsoft.com/office/powerpoint/2010/main" val="2693682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8824727-DE0E-48F2-8578-E2A4ECD3CEDF}" type="datetimeFigureOut">
              <a:rPr lang="en-US" smtClean="0"/>
              <a:t>9/19/2022</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8C9B3EB8-8362-49AB-9755-4BCF42BAF22E}" type="slidenum">
              <a:rPr lang="en-US" smtClean="0"/>
              <a:t>‹#›</a:t>
            </a:fld>
            <a:endParaRPr lang="en-US" dirty="0"/>
          </a:p>
        </p:txBody>
      </p:sp>
    </p:spTree>
    <p:extLst>
      <p:ext uri="{BB962C8B-B14F-4D97-AF65-F5344CB8AC3E}">
        <p14:creationId xmlns:p14="http://schemas.microsoft.com/office/powerpoint/2010/main" val="27815421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C9B3EB8-8362-49AB-9755-4BCF42BAF22E}" type="slidenum">
              <a:rPr lang="en-US" smtClean="0"/>
              <a:t>‹#›</a:t>
            </a:fld>
            <a:endParaRPr lang="en-US" dirty="0"/>
          </a:p>
        </p:txBody>
      </p:sp>
    </p:spTree>
    <p:extLst>
      <p:ext uri="{BB962C8B-B14F-4D97-AF65-F5344CB8AC3E}">
        <p14:creationId xmlns:p14="http://schemas.microsoft.com/office/powerpoint/2010/main" val="3935446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C9B3EB8-8362-49AB-9755-4BCF42BAF22E}" type="slidenum">
              <a:rPr lang="en-US" smtClean="0"/>
              <a:t>‹#›</a:t>
            </a:fld>
            <a:endParaRPr lang="en-US" dirty="0"/>
          </a:p>
        </p:txBody>
      </p:sp>
    </p:spTree>
    <p:extLst>
      <p:ext uri="{BB962C8B-B14F-4D97-AF65-F5344CB8AC3E}">
        <p14:creationId xmlns:p14="http://schemas.microsoft.com/office/powerpoint/2010/main" val="10705747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C9B3EB8-8362-49AB-9755-4BCF42BAF22E}" type="slidenum">
              <a:rPr lang="en-US" smtClean="0"/>
              <a:t>‹#›</a:t>
            </a:fld>
            <a:endParaRPr lang="en-US" dirty="0"/>
          </a:p>
        </p:txBody>
      </p:sp>
      <p:sp>
        <p:nvSpPr>
          <p:cNvPr id="5" name="Rectangle 4">
            <a:extLst>
              <a:ext uri="{FF2B5EF4-FFF2-40B4-BE49-F238E27FC236}">
                <a16:creationId xmlns:a16="http://schemas.microsoft.com/office/drawing/2014/main" id="{6D93BE16-E8CC-4B92-9DB5-568FA7218EC9}"/>
              </a:ext>
            </a:extLst>
          </p:cNvPr>
          <p:cNvSpPr/>
          <p:nvPr userDrawn="1"/>
        </p:nvSpPr>
        <p:spPr>
          <a:xfrm rot="10800000">
            <a:off x="0" y="319279"/>
            <a:ext cx="8738646" cy="850392"/>
          </a:xfrm>
          <a:prstGeom prst="rect">
            <a:avLst/>
          </a:prstGeom>
          <a:solidFill>
            <a:schemeClr val="bg1">
              <a:lumMod val="85000"/>
              <a:alpha val="83137"/>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4A353EC-78CD-450E-84E1-0A8B7055E9AB}"/>
              </a:ext>
            </a:extLst>
          </p:cNvPr>
          <p:cNvSpPr/>
          <p:nvPr userDrawn="1"/>
        </p:nvSpPr>
        <p:spPr>
          <a:xfrm rot="10800000">
            <a:off x="1" y="235074"/>
            <a:ext cx="8631047" cy="846594"/>
          </a:xfrm>
          <a:prstGeom prst="rect">
            <a:avLst/>
          </a:prstGeom>
          <a:solidFill>
            <a:schemeClr val="tx2">
              <a:alpha val="94902"/>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79ED6"/>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D2D719D4-B7A4-4FC4-A5C3-931DF9A5DE9C}"/>
              </a:ext>
            </a:extLst>
          </p:cNvPr>
          <p:cNvSpPr>
            <a:spLocks noGrp="1"/>
          </p:cNvSpPr>
          <p:nvPr>
            <p:ph sz="quarter" idx="14" hasCustomPrompt="1"/>
          </p:nvPr>
        </p:nvSpPr>
        <p:spPr>
          <a:xfrm>
            <a:off x="148246" y="319278"/>
            <a:ext cx="7918451" cy="671322"/>
          </a:xfrm>
        </p:spPr>
        <p:txBody>
          <a:bodyPr>
            <a:noAutofit/>
          </a:bodyPr>
          <a:lstStyle>
            <a:lvl1pPr marL="0" indent="0">
              <a:buNone/>
              <a:defRPr sz="4000">
                <a:solidFill>
                  <a:schemeClr val="bg1"/>
                </a:solidFill>
              </a:defRPr>
            </a:lvl1pPr>
          </a:lstStyle>
          <a:p>
            <a:pPr lvl="0"/>
            <a:r>
              <a:rPr lang="en-US" dirty="0"/>
              <a:t>Slide Title </a:t>
            </a:r>
          </a:p>
        </p:txBody>
      </p:sp>
    </p:spTree>
    <p:extLst>
      <p:ext uri="{BB962C8B-B14F-4D97-AF65-F5344CB8AC3E}">
        <p14:creationId xmlns:p14="http://schemas.microsoft.com/office/powerpoint/2010/main" val="2418729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C9B3EB8-8362-49AB-9755-4BCF42BAF22E}" type="slidenum">
              <a:rPr lang="en-US" smtClean="0"/>
              <a:t>‹#›</a:t>
            </a:fld>
            <a:endParaRPr lang="en-US" dirty="0"/>
          </a:p>
        </p:txBody>
      </p:sp>
    </p:spTree>
    <p:extLst>
      <p:ext uri="{BB962C8B-B14F-4D97-AF65-F5344CB8AC3E}">
        <p14:creationId xmlns:p14="http://schemas.microsoft.com/office/powerpoint/2010/main" val="5595361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249693"/>
            <a:ext cx="5508000" cy="504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250218"/>
            <a:ext cx="5508000" cy="503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lvl1pPr>
              <a:defRPr>
                <a:solidFill>
                  <a:schemeClr val="tx1"/>
                </a:solidFill>
              </a:defRPr>
            </a:lvl1p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a:xfrm>
            <a:off x="432000" y="6365893"/>
            <a:ext cx="4114800" cy="226714"/>
          </a:xfrm>
          <a:prstGeom prst="rect">
            <a:avLst/>
          </a:prstGeom>
        </p:spPr>
        <p:txBody>
          <a:bodyPr/>
          <a:lstStyle/>
          <a:p>
            <a:endParaRPr lang="en-US" noProof="0" dirty="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788552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6921BF-6DF3-B7AB-7C1C-0C3A0C470DD3}"/>
              </a:ext>
            </a:extLst>
          </p:cNvPr>
          <p:cNvSpPr>
            <a:spLocks noGrp="1"/>
          </p:cNvSpPr>
          <p:nvPr>
            <p:ph type="dt" sz="half" idx="10"/>
          </p:nvPr>
        </p:nvSpPr>
        <p:spPr/>
        <p:txBody>
          <a:bodyPr/>
          <a:lstStyle/>
          <a:p>
            <a:fld id="{161CCB9A-EDB8-4065-8956-31B766639F8A}" type="datetimeFigureOut">
              <a:rPr lang="en-US" smtClean="0"/>
              <a:t>9/19/2022</a:t>
            </a:fld>
            <a:endParaRPr lang="en-US"/>
          </a:p>
        </p:txBody>
      </p:sp>
      <p:sp>
        <p:nvSpPr>
          <p:cNvPr id="3" name="Footer Placeholder 2">
            <a:extLst>
              <a:ext uri="{FF2B5EF4-FFF2-40B4-BE49-F238E27FC236}">
                <a16:creationId xmlns:a16="http://schemas.microsoft.com/office/drawing/2014/main" id="{89BB8B40-3572-C2F9-3712-D268863718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EBBABF-80A1-320A-411D-888AFF533CFB}"/>
              </a:ext>
            </a:extLst>
          </p:cNvPr>
          <p:cNvSpPr>
            <a:spLocks noGrp="1"/>
          </p:cNvSpPr>
          <p:nvPr>
            <p:ph type="sldNum" sz="quarter" idx="12"/>
          </p:nvPr>
        </p:nvSpPr>
        <p:spPr/>
        <p:txBody>
          <a:bodyPr/>
          <a:lstStyle/>
          <a:p>
            <a:fld id="{D97DED72-C11B-444B-8FFA-CEA2F318AD89}" type="slidenum">
              <a:rPr lang="en-US" smtClean="0"/>
              <a:t>‹#›</a:t>
            </a:fld>
            <a:endParaRPr lang="en-US"/>
          </a:p>
        </p:txBody>
      </p:sp>
    </p:spTree>
    <p:extLst>
      <p:ext uri="{BB962C8B-B14F-4D97-AF65-F5344CB8AC3E}">
        <p14:creationId xmlns:p14="http://schemas.microsoft.com/office/powerpoint/2010/main" val="815520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628C9-4176-1435-1A09-227062FA0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E34A00-27AF-5E6A-DDE5-9F78B71650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5805C9-B2F0-0656-1D33-CF0487F87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4FBE81-1931-A5E2-C9F1-9C587F646953}"/>
              </a:ext>
            </a:extLst>
          </p:cNvPr>
          <p:cNvSpPr>
            <a:spLocks noGrp="1"/>
          </p:cNvSpPr>
          <p:nvPr>
            <p:ph type="dt" sz="half" idx="10"/>
          </p:nvPr>
        </p:nvSpPr>
        <p:spPr/>
        <p:txBody>
          <a:bodyPr/>
          <a:lstStyle/>
          <a:p>
            <a:fld id="{161CCB9A-EDB8-4065-8956-31B766639F8A}" type="datetimeFigureOut">
              <a:rPr lang="en-US" smtClean="0"/>
              <a:t>9/19/2022</a:t>
            </a:fld>
            <a:endParaRPr lang="en-US"/>
          </a:p>
        </p:txBody>
      </p:sp>
      <p:sp>
        <p:nvSpPr>
          <p:cNvPr id="6" name="Footer Placeholder 5">
            <a:extLst>
              <a:ext uri="{FF2B5EF4-FFF2-40B4-BE49-F238E27FC236}">
                <a16:creationId xmlns:a16="http://schemas.microsoft.com/office/drawing/2014/main" id="{4CFE95AA-BA4A-7C1D-0004-B1B1DE02F5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D21491-F1F5-2C52-C33A-FD39A7D002D6}"/>
              </a:ext>
            </a:extLst>
          </p:cNvPr>
          <p:cNvSpPr>
            <a:spLocks noGrp="1"/>
          </p:cNvSpPr>
          <p:nvPr>
            <p:ph type="sldNum" sz="quarter" idx="12"/>
          </p:nvPr>
        </p:nvSpPr>
        <p:spPr/>
        <p:txBody>
          <a:bodyPr/>
          <a:lstStyle/>
          <a:p>
            <a:fld id="{D97DED72-C11B-444B-8FFA-CEA2F318AD89}" type="slidenum">
              <a:rPr lang="en-US" smtClean="0"/>
              <a:t>‹#›</a:t>
            </a:fld>
            <a:endParaRPr lang="en-US"/>
          </a:p>
        </p:txBody>
      </p:sp>
    </p:spTree>
    <p:extLst>
      <p:ext uri="{BB962C8B-B14F-4D97-AF65-F5344CB8AC3E}">
        <p14:creationId xmlns:p14="http://schemas.microsoft.com/office/powerpoint/2010/main" val="946302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E794-7661-C17D-EB40-240C18BF03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66E903-6028-BB85-D7C1-A2A859FD09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8C683A-B6B1-09D2-F392-621487DAE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DD79E7-BCB7-E3DF-5C5B-BE7FAF2F4CE6}"/>
              </a:ext>
            </a:extLst>
          </p:cNvPr>
          <p:cNvSpPr>
            <a:spLocks noGrp="1"/>
          </p:cNvSpPr>
          <p:nvPr>
            <p:ph type="dt" sz="half" idx="10"/>
          </p:nvPr>
        </p:nvSpPr>
        <p:spPr/>
        <p:txBody>
          <a:bodyPr/>
          <a:lstStyle/>
          <a:p>
            <a:fld id="{161CCB9A-EDB8-4065-8956-31B766639F8A}" type="datetimeFigureOut">
              <a:rPr lang="en-US" smtClean="0"/>
              <a:t>9/19/2022</a:t>
            </a:fld>
            <a:endParaRPr lang="en-US"/>
          </a:p>
        </p:txBody>
      </p:sp>
      <p:sp>
        <p:nvSpPr>
          <p:cNvPr id="6" name="Footer Placeholder 5">
            <a:extLst>
              <a:ext uri="{FF2B5EF4-FFF2-40B4-BE49-F238E27FC236}">
                <a16:creationId xmlns:a16="http://schemas.microsoft.com/office/drawing/2014/main" id="{ACB72940-BF9E-102C-3DB2-02FC39BE1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DAB495-86EC-8B8D-A6F0-854594486E89}"/>
              </a:ext>
            </a:extLst>
          </p:cNvPr>
          <p:cNvSpPr>
            <a:spLocks noGrp="1"/>
          </p:cNvSpPr>
          <p:nvPr>
            <p:ph type="sldNum" sz="quarter" idx="12"/>
          </p:nvPr>
        </p:nvSpPr>
        <p:spPr/>
        <p:txBody>
          <a:bodyPr/>
          <a:lstStyle/>
          <a:p>
            <a:fld id="{D97DED72-C11B-444B-8FFA-CEA2F318AD89}" type="slidenum">
              <a:rPr lang="en-US" smtClean="0"/>
              <a:t>‹#›</a:t>
            </a:fld>
            <a:endParaRPr lang="en-US"/>
          </a:p>
        </p:txBody>
      </p:sp>
    </p:spTree>
    <p:extLst>
      <p:ext uri="{BB962C8B-B14F-4D97-AF65-F5344CB8AC3E}">
        <p14:creationId xmlns:p14="http://schemas.microsoft.com/office/powerpoint/2010/main" val="1164282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emf"/><Relationship Id="rId2" Type="http://schemas.openxmlformats.org/officeDocument/2006/relationships/slideLayout" Target="../slideLayouts/slideLayout29.xml"/><Relationship Id="rId16" Type="http://schemas.openxmlformats.org/officeDocument/2006/relationships/oleObject" Target="../embeddings/oleObject1.bin"/><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ags" Target="../tags/tag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5.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9.emf"/><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0C6000-41ED-8C6A-B247-72A5516411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3F86E5-FD0C-D267-A2E1-F5A3FEF26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B9184-1174-C395-3169-A001E27B52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1CCB9A-EDB8-4065-8956-31B766639F8A}" type="datetimeFigureOut">
              <a:rPr lang="en-US" smtClean="0"/>
              <a:t>9/19/2022</a:t>
            </a:fld>
            <a:endParaRPr lang="en-US"/>
          </a:p>
        </p:txBody>
      </p:sp>
      <p:sp>
        <p:nvSpPr>
          <p:cNvPr id="5" name="Footer Placeholder 4">
            <a:extLst>
              <a:ext uri="{FF2B5EF4-FFF2-40B4-BE49-F238E27FC236}">
                <a16:creationId xmlns:a16="http://schemas.microsoft.com/office/drawing/2014/main" id="{BC8FCBCC-9FE5-523F-9FC0-4F0C35990B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732423-724D-157A-E70F-3735D0EC4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DED72-C11B-444B-8FFA-CEA2F318AD89}" type="slidenum">
              <a:rPr lang="en-US" smtClean="0"/>
              <a:t>‹#›</a:t>
            </a:fld>
            <a:endParaRPr lang="en-US"/>
          </a:p>
        </p:txBody>
      </p:sp>
    </p:spTree>
    <p:extLst>
      <p:ext uri="{BB962C8B-B14F-4D97-AF65-F5344CB8AC3E}">
        <p14:creationId xmlns:p14="http://schemas.microsoft.com/office/powerpoint/2010/main" val="1009042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563331"/>
            <a:ext cx="11577233" cy="97880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304800" y="1377417"/>
            <a:ext cx="11577233" cy="4427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DE331FA-5241-0D78-2B86-2627A7FB4309}"/>
              </a:ext>
            </a:extLst>
          </p:cNvPr>
          <p:cNvSpPr/>
          <p:nvPr userDrawn="1"/>
        </p:nvSpPr>
        <p:spPr>
          <a:xfrm>
            <a:off x="-534" y="6277405"/>
            <a:ext cx="12192001"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13" dirty="0">
              <a:solidFill>
                <a:srgbClr val="FFFFFF"/>
              </a:solidFill>
            </a:endParaRPr>
          </a:p>
        </p:txBody>
      </p:sp>
      <p:sp>
        <p:nvSpPr>
          <p:cNvPr id="8" name="Rectangle 7">
            <a:extLst>
              <a:ext uri="{FF2B5EF4-FFF2-40B4-BE49-F238E27FC236}">
                <a16:creationId xmlns:a16="http://schemas.microsoft.com/office/drawing/2014/main" id="{B7D783E7-357A-E3D1-86DD-369BF4E80C60}"/>
              </a:ext>
            </a:extLst>
          </p:cNvPr>
          <p:cNvSpPr>
            <a:spLocks noChangeArrowheads="1"/>
          </p:cNvSpPr>
          <p:nvPr userDrawn="1"/>
        </p:nvSpPr>
        <p:spPr bwMode="auto">
          <a:xfrm>
            <a:off x="0" y="6311371"/>
            <a:ext cx="12192000" cy="546629"/>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013" dirty="0">
              <a:solidFill>
                <a:srgbClr val="5594C6"/>
              </a:solidFill>
              <a:ea typeface="ＭＳ Ｐゴシック" pitchFamily="34" charset="-128"/>
              <a:cs typeface="Arial" charset="0"/>
            </a:endParaRPr>
          </a:p>
        </p:txBody>
      </p:sp>
      <p:pic>
        <p:nvPicPr>
          <p:cNvPr id="12" name="Picture 5">
            <a:extLst>
              <a:ext uri="{FF2B5EF4-FFF2-40B4-BE49-F238E27FC236}">
                <a16:creationId xmlns:a16="http://schemas.microsoft.com/office/drawing/2014/main" id="{4B3165E8-B400-F620-2C3A-9B6379CFD51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0198100" y="6452231"/>
            <a:ext cx="1685710" cy="28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00560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xStyles>
    <p:titleStyle>
      <a:lvl1pPr algn="l" defTabSz="1219170" rtl="0" eaLnBrk="1" latinLnBrk="0" hangingPunct="1">
        <a:lnSpc>
          <a:spcPct val="90000"/>
        </a:lnSpc>
        <a:spcBef>
          <a:spcPct val="0"/>
        </a:spcBef>
        <a:buNone/>
        <a:defRPr sz="3467" b="1" i="1" kern="1200">
          <a:solidFill>
            <a:schemeClr val="tx1"/>
          </a:solidFill>
          <a:latin typeface="+mj-lt"/>
          <a:ea typeface="+mj-ea"/>
          <a:cs typeface="+mj-cs"/>
        </a:defRPr>
      </a:lvl1pPr>
    </p:titleStyle>
    <p:bodyStyle>
      <a:lvl1pPr marL="457189" indent="-243834" algn="l" defTabSz="1219170" rtl="0" eaLnBrk="1" latinLnBrk="0" hangingPunct="1">
        <a:spcBef>
          <a:spcPts val="2400"/>
        </a:spcBef>
        <a:buClr>
          <a:srgbClr val="E0542D"/>
        </a:buClr>
        <a:buFont typeface="Arial" panose="020B0604020202020204" pitchFamily="34" charset="0"/>
        <a:buChar char="•"/>
        <a:defRPr sz="2400" kern="1200">
          <a:solidFill>
            <a:srgbClr val="0D4C39"/>
          </a:solidFill>
          <a:latin typeface="+mn-lt"/>
          <a:ea typeface="+mn-ea"/>
          <a:cs typeface="+mn-cs"/>
        </a:defRPr>
      </a:lvl1pPr>
      <a:lvl2pPr marL="990575" indent="-243834" algn="l" defTabSz="1219170" rtl="0" eaLnBrk="1" latinLnBrk="0" hangingPunct="1">
        <a:spcBef>
          <a:spcPct val="20000"/>
        </a:spcBef>
        <a:buClr>
          <a:srgbClr val="E0542D"/>
        </a:buClr>
        <a:buFont typeface="Arial" panose="020B0604020202020204" pitchFamily="34" charset="0"/>
        <a:buChar char="–"/>
        <a:defRPr sz="2133" kern="1200">
          <a:solidFill>
            <a:srgbClr val="0D4C39"/>
          </a:solidFill>
          <a:latin typeface="+mn-lt"/>
          <a:ea typeface="+mn-ea"/>
          <a:cs typeface="+mn-cs"/>
        </a:defRPr>
      </a:lvl2pPr>
      <a:lvl3pPr marL="1523962" indent="-243834" algn="l" defTabSz="1219170" rtl="0" eaLnBrk="1" latinLnBrk="0" hangingPunct="1">
        <a:spcBef>
          <a:spcPct val="20000"/>
        </a:spcBef>
        <a:buClr>
          <a:srgbClr val="E0542D"/>
        </a:buClr>
        <a:buFont typeface="Arial" panose="020B0604020202020204" pitchFamily="34" charset="0"/>
        <a:buChar char="•"/>
        <a:defRPr sz="1867" kern="1200">
          <a:solidFill>
            <a:srgbClr val="0D4C39"/>
          </a:solidFill>
          <a:latin typeface="+mn-lt"/>
          <a:ea typeface="+mn-ea"/>
          <a:cs typeface="+mn-cs"/>
        </a:defRPr>
      </a:lvl3pPr>
      <a:lvl4pPr marL="2133547"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4pPr>
      <a:lvl5pPr marL="2743131"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648" y="6457363"/>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C9B3EB8-8362-49AB-9755-4BCF42BAF22E}" type="slidenum">
              <a:rPr lang="en-US" smtClean="0"/>
              <a:pPr/>
              <a:t>‹#›</a:t>
            </a:fld>
            <a:endParaRPr lang="en-US" dirty="0"/>
          </a:p>
        </p:txBody>
      </p:sp>
      <p:sp>
        <p:nvSpPr>
          <p:cNvPr id="5" name="Rectangle 4">
            <a:extLst>
              <a:ext uri="{FF2B5EF4-FFF2-40B4-BE49-F238E27FC236}">
                <a16:creationId xmlns:a16="http://schemas.microsoft.com/office/drawing/2014/main" id="{EAE404D1-6C11-9627-ABC8-475ED022DE0C}"/>
              </a:ext>
            </a:extLst>
          </p:cNvPr>
          <p:cNvSpPr/>
          <p:nvPr userDrawn="1"/>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8" name="Rectangle 7">
            <a:extLst>
              <a:ext uri="{FF2B5EF4-FFF2-40B4-BE49-F238E27FC236}">
                <a16:creationId xmlns:a16="http://schemas.microsoft.com/office/drawing/2014/main" id="{EC5E9943-CDF8-3E1A-CF18-0B74B1442099}"/>
              </a:ext>
            </a:extLst>
          </p:cNvPr>
          <p:cNvSpPr>
            <a:spLocks noChangeArrowheads="1"/>
          </p:cNvSpPr>
          <p:nvPr userDrawn="1"/>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spTree>
    <p:extLst>
      <p:ext uri="{BB962C8B-B14F-4D97-AF65-F5344CB8AC3E}">
        <p14:creationId xmlns:p14="http://schemas.microsoft.com/office/powerpoint/2010/main" val="282883422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914400" rtl="0" eaLnBrk="1" latinLnBrk="0" hangingPunct="1">
        <a:lnSpc>
          <a:spcPct val="90000"/>
        </a:lnSpc>
        <a:spcBef>
          <a:spcPct val="0"/>
        </a:spcBef>
        <a:buNone/>
        <a:defRPr sz="3600" b="1" kern="1200">
          <a:solidFill>
            <a:srgbClr val="19385F"/>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800" kern="1200">
          <a:solidFill>
            <a:srgbClr val="19385F"/>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19385F"/>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19385F"/>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rgbClr val="19385F"/>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rgbClr val="19385F"/>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624" imgH="623" progId="TCLayout.ActiveDocument.1">
                  <p:embed/>
                </p:oleObj>
              </mc:Choice>
              <mc:Fallback>
                <p:oleObj name="think-cell Slide" r:id="rId16" imgW="624" imgH="623" progId="TCLayout.ActiveDocument.1">
                  <p:embed/>
                  <p:pic>
                    <p:nvPicPr>
                      <p:cNvPr id="14" name="Object 13" hidden="1"/>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13" name="Rectangle 12" hidden="1"/>
          <p:cNvSpPr/>
          <p:nvPr>
            <p:custDataLst>
              <p:tags r:id="rId15"/>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2" name="Title Placeholder 1"/>
          <p:cNvSpPr>
            <a:spLocks noGrp="1"/>
          </p:cNvSpPr>
          <p:nvPr>
            <p:ph type="title"/>
          </p:nvPr>
        </p:nvSpPr>
        <p:spPr>
          <a:xfrm>
            <a:off x="371475" y="2"/>
            <a:ext cx="10515600" cy="7008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1475" y="1077481"/>
            <a:ext cx="10515600" cy="4960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84E45-572D-43DD-B768-EB3B4C6C6CF8}"/>
              </a:ext>
            </a:extLst>
          </p:cNvPr>
          <p:cNvSpPr>
            <a:spLocks noGrp="1"/>
          </p:cNvSpPr>
          <p:nvPr>
            <p:ph type="dt" sz="half" idx="2"/>
          </p:nvPr>
        </p:nvSpPr>
        <p:spPr>
          <a:xfrm>
            <a:off x="838419" y="6356351"/>
            <a:ext cx="274232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F2922-5AC4-43D2-B425-CDFF533EC35A}" type="datetime1">
              <a:rPr lang="en-US" smtClean="0"/>
              <a:t>9/19/2022</a:t>
            </a:fld>
            <a:endParaRPr lang="en-US" dirty="0"/>
          </a:p>
        </p:txBody>
      </p:sp>
    </p:spTree>
    <p:extLst>
      <p:ext uri="{BB962C8B-B14F-4D97-AF65-F5344CB8AC3E}">
        <p14:creationId xmlns:p14="http://schemas.microsoft.com/office/powerpoint/2010/main" val="29978023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hdr="0" ftr="0"/>
  <p:txStyles>
    <p:titleStyle>
      <a:lvl1pPr algn="l" defTabSz="914126" rtl="0" eaLnBrk="1" latinLnBrk="0" hangingPunct="1">
        <a:lnSpc>
          <a:spcPct val="90000"/>
        </a:lnSpc>
        <a:spcBef>
          <a:spcPct val="0"/>
        </a:spcBef>
        <a:buNone/>
        <a:defRPr sz="2399" b="1" kern="1200">
          <a:solidFill>
            <a:srgbClr val="005A92"/>
          </a:solidFill>
          <a:latin typeface="Arial" panose="020B0604020202020204" pitchFamily="34" charset="0"/>
          <a:ea typeface="+mj-ea"/>
          <a:cs typeface="Arial" panose="020B0604020202020204" pitchFamily="34" charset="0"/>
        </a:defRPr>
      </a:lvl1pPr>
    </p:titleStyle>
    <p:bodyStyle>
      <a:lvl1pPr marL="0" indent="0" algn="l" defTabSz="914126" rtl="0" eaLnBrk="1" latinLnBrk="0" hangingPunct="1">
        <a:lnSpc>
          <a:spcPct val="90000"/>
        </a:lnSpc>
        <a:spcBef>
          <a:spcPts val="1000"/>
        </a:spcBef>
        <a:buFont typeface="Arial" panose="020B0604020202020204" pitchFamily="34" charset="0"/>
        <a:buNone/>
        <a:defRPr sz="2799" kern="1200">
          <a:solidFill>
            <a:schemeClr val="tx1"/>
          </a:solidFill>
          <a:latin typeface="Arial" panose="020B0604020202020204" pitchFamily="34" charset="0"/>
          <a:ea typeface="+mn-ea"/>
          <a:cs typeface="Arial" panose="020B0604020202020204"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2399" kern="1200">
          <a:solidFill>
            <a:schemeClr val="tx1"/>
          </a:solidFill>
          <a:latin typeface="Arial" panose="020B0604020202020204" pitchFamily="34" charset="0"/>
          <a:ea typeface="+mn-ea"/>
          <a:cs typeface="Arial" panose="020B0604020202020204"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4pPr>
      <a:lvl5pPr marL="1828252"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92AC25-7EB4-9D49-8988-D6A16D59D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AB54BF-B0E1-9E44-8324-0FD0A9784B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6BB9D-D8F1-D646-86A5-1DF8A59BA8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F4256635-E266-E74D-8D37-5D9F396F29FF}" type="datetimeFigureOut">
              <a:rPr lang="en-US" smtClean="0"/>
              <a:pPr/>
              <a:t>9/19/2022</a:t>
            </a:fld>
            <a:endParaRPr lang="en-US" dirty="0"/>
          </a:p>
        </p:txBody>
      </p:sp>
      <p:sp>
        <p:nvSpPr>
          <p:cNvPr id="5" name="Footer Placeholder 4">
            <a:extLst>
              <a:ext uri="{FF2B5EF4-FFF2-40B4-BE49-F238E27FC236}">
                <a16:creationId xmlns:a16="http://schemas.microsoft.com/office/drawing/2014/main" id="{23C6FCC2-5557-F94D-B938-45C001AE27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CCD363E1-66E4-2441-AB3F-2ACC9FE99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E0DEB87D-C0A4-9548-A71A-E46FCE3014A3}" type="slidenum">
              <a:rPr lang="en-US" smtClean="0"/>
              <a:pPr/>
              <a:t>‹#›</a:t>
            </a:fld>
            <a:endParaRPr lang="en-US" dirty="0"/>
          </a:p>
        </p:txBody>
      </p:sp>
    </p:spTree>
    <p:extLst>
      <p:ext uri="{BB962C8B-B14F-4D97-AF65-F5344CB8AC3E}">
        <p14:creationId xmlns:p14="http://schemas.microsoft.com/office/powerpoint/2010/main" val="10470070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648" y="6457363"/>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C9B3EB8-8362-49AB-9755-4BCF42BAF22E}" type="slidenum">
              <a:rPr lang="en-US" smtClean="0"/>
              <a:pPr/>
              <a:t>‹#›</a:t>
            </a:fld>
            <a:endParaRPr lang="en-US" dirty="0"/>
          </a:p>
        </p:txBody>
      </p:sp>
      <p:grpSp>
        <p:nvGrpSpPr>
          <p:cNvPr id="8" name="Group 7">
            <a:extLst>
              <a:ext uri="{FF2B5EF4-FFF2-40B4-BE49-F238E27FC236}">
                <a16:creationId xmlns:a16="http://schemas.microsoft.com/office/drawing/2014/main" id="{4E399CD3-A9E7-4B00-BFEA-BD51BAA9BF98}"/>
              </a:ext>
            </a:extLst>
          </p:cNvPr>
          <p:cNvGrpSpPr/>
          <p:nvPr userDrawn="1"/>
        </p:nvGrpSpPr>
        <p:grpSpPr>
          <a:xfrm>
            <a:off x="9593943" y="6276841"/>
            <a:ext cx="2171656" cy="361043"/>
            <a:chOff x="3993242" y="916213"/>
            <a:chExt cx="2171656" cy="361043"/>
          </a:xfrm>
        </p:grpSpPr>
        <p:pic>
          <p:nvPicPr>
            <p:cNvPr id="7" name="Picture 13"/>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993242" y="987453"/>
              <a:ext cx="1389027" cy="2353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C3C6E9B-8F3C-41BF-89AA-5516F29A07EE}"/>
                </a:ext>
              </a:extLst>
            </p:cNvPr>
            <p:cNvPicPr>
              <a:picLocks noChangeAspect="1"/>
            </p:cNvPicPr>
            <p:nvPr userDrawn="1"/>
          </p:nvPicPr>
          <p:blipFill>
            <a:blip r:embed="rId15"/>
            <a:stretch>
              <a:fillRect/>
            </a:stretch>
          </p:blipFill>
          <p:spPr>
            <a:xfrm>
              <a:off x="5577753" y="981408"/>
              <a:ext cx="587145" cy="255935"/>
            </a:xfrm>
            <a:prstGeom prst="rect">
              <a:avLst/>
            </a:prstGeom>
          </p:spPr>
        </p:pic>
        <p:cxnSp>
          <p:nvCxnSpPr>
            <p:cNvPr id="4" name="Straight Connector 3">
              <a:extLst>
                <a:ext uri="{FF2B5EF4-FFF2-40B4-BE49-F238E27FC236}">
                  <a16:creationId xmlns:a16="http://schemas.microsoft.com/office/drawing/2014/main" id="{5AB1153F-6B8C-457A-9A25-91AF1A5E06C7}"/>
                </a:ext>
              </a:extLst>
            </p:cNvPr>
            <p:cNvCxnSpPr/>
            <p:nvPr userDrawn="1"/>
          </p:nvCxnSpPr>
          <p:spPr>
            <a:xfrm>
              <a:off x="5468255" y="916213"/>
              <a:ext cx="0" cy="361043"/>
            </a:xfrm>
            <a:prstGeom prst="line">
              <a:avLst/>
            </a:prstGeom>
            <a:ln>
              <a:solidFill>
                <a:srgbClr val="004B8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947219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3600" b="1" kern="1200">
          <a:solidFill>
            <a:srgbClr val="19385F"/>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800" kern="1200">
          <a:solidFill>
            <a:srgbClr val="19385F"/>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19385F"/>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19385F"/>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rgbClr val="19385F"/>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rgbClr val="19385F"/>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2.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6.svg"/><Relationship Id="rId26" Type="http://schemas.openxmlformats.org/officeDocument/2006/relationships/image" Target="../media/image74.sv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notesSlide" Target="../notesSlides/notesSlide13.xml"/><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slideLayout" Target="../slideLayouts/slideLayout17.xml"/><Relationship Id="rId6" Type="http://schemas.openxmlformats.org/officeDocument/2006/relationships/image" Target="../media/image54.svg"/><Relationship Id="rId11" Type="http://schemas.openxmlformats.org/officeDocument/2006/relationships/image" Target="../media/image59.png"/><Relationship Id="rId24" Type="http://schemas.openxmlformats.org/officeDocument/2006/relationships/image" Target="../media/image72.sv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chart" Target="../charts/chart7.xml"/><Relationship Id="rId10" Type="http://schemas.openxmlformats.org/officeDocument/2006/relationships/image" Target="../media/image58.svg"/><Relationship Id="rId19" Type="http://schemas.openxmlformats.org/officeDocument/2006/relationships/image" Target="../media/image67.pn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 Id="rId22" Type="http://schemas.openxmlformats.org/officeDocument/2006/relationships/image" Target="../media/image70.svg"/><Relationship Id="rId27"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15.xml"/><Relationship Id="rId16" Type="http://schemas.openxmlformats.org/officeDocument/2006/relationships/image" Target="../media/image88.png"/><Relationship Id="rId1" Type="http://schemas.openxmlformats.org/officeDocument/2006/relationships/slideLayout" Target="../slideLayouts/slideLayout3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microsoft.com/office/2007/relationships/hdphoto" Target="../media/hdphoto1.wdp"/><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6.png"/><Relationship Id="rId7"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83.png"/><Relationship Id="rId11" Type="http://schemas.openxmlformats.org/officeDocument/2006/relationships/image" Target="../media/image80.png"/><Relationship Id="rId5" Type="http://schemas.openxmlformats.org/officeDocument/2006/relationships/image" Target="../media/image82.png"/><Relationship Id="rId10" Type="http://schemas.microsoft.com/office/2007/relationships/hdphoto" Target="../media/hdphoto1.wdp"/><Relationship Id="rId4" Type="http://schemas.openxmlformats.org/officeDocument/2006/relationships/image" Target="../media/image81.pn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97.emf"/></Relationships>
</file>

<file path=ppt/slides/_rels/slide23.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98.png"/><Relationship Id="rId7" Type="http://schemas.openxmlformats.org/officeDocument/2006/relationships/image" Target="../media/image9.emf"/><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emf"/></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41.xml"/><Relationship Id="rId4" Type="http://schemas.openxmlformats.org/officeDocument/2006/relationships/image" Target="../media/image97.emf"/></Relationships>
</file>

<file path=ppt/slides/_rels/slide2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98.png"/><Relationship Id="rId7"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hyperlink" Target="https://www.usps.com/business/connect-local.htm" TargetMode="External"/><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108.png"/></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9.xml"/><Relationship Id="rId1" Type="http://schemas.openxmlformats.org/officeDocument/2006/relationships/slideLayout" Target="../slideLayouts/slideLayout41.xml"/><Relationship Id="rId4" Type="http://schemas.openxmlformats.org/officeDocument/2006/relationships/image" Target="../media/image97.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usps.com/business/connect-local.htm"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1.xml"/><Relationship Id="rId1" Type="http://schemas.openxmlformats.org/officeDocument/2006/relationships/slideLayout" Target="../slideLayouts/slideLayout51.xml"/><Relationship Id="rId6" Type="http://schemas.openxmlformats.org/officeDocument/2006/relationships/image" Target="../media/image118.png"/><Relationship Id="rId5" Type="http://schemas.openxmlformats.org/officeDocument/2006/relationships/image" Target="../media/image100.emf"/><Relationship Id="rId4" Type="http://schemas.openxmlformats.org/officeDocument/2006/relationships/image" Target="../media/image117.png"/></Relationships>
</file>

<file path=ppt/slides/_rels/slide3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2.xml"/><Relationship Id="rId1" Type="http://schemas.openxmlformats.org/officeDocument/2006/relationships/slideLayout" Target="../slideLayouts/slideLayout41.xml"/><Relationship Id="rId4" Type="http://schemas.openxmlformats.org/officeDocument/2006/relationships/image" Target="../media/image97.emf"/></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53.xml"/><Relationship Id="rId4" Type="http://schemas.openxmlformats.org/officeDocument/2006/relationships/image" Target="../media/image121.emf"/></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41.xml"/><Relationship Id="rId4" Type="http://schemas.openxmlformats.org/officeDocument/2006/relationships/image" Target="../media/image101.emf"/></Relationships>
</file>

<file path=ppt/slides/_rels/slide3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5.xml"/><Relationship Id="rId1" Type="http://schemas.openxmlformats.org/officeDocument/2006/relationships/slideLayout" Target="../slideLayouts/slideLayout46.xml"/><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hyperlink" Target="https://www.youtube.com/watch?v=80IIEnSNwQc" TargetMode="External"/><Relationship Id="rId1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3.png"/><Relationship Id="rId19" Type="http://schemas.openxmlformats.org/officeDocument/2006/relationships/image" Target="../media/image31.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7.xml"/><Relationship Id="rId7" Type="http://schemas.openxmlformats.org/officeDocument/2006/relationships/image" Target="../media/image36.svg"/><Relationship Id="rId2" Type="http://schemas.openxmlformats.org/officeDocument/2006/relationships/slideLayout" Target="../slideLayouts/slideLayout17.xml"/><Relationship Id="rId1" Type="http://schemas.openxmlformats.org/officeDocument/2006/relationships/themeOverride" Target="../theme/themeOverride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8.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7DD89DF7-20C3-F7CA-2FA9-A1DDCD6514CD}"/>
              </a:ext>
            </a:extLst>
          </p:cNvPr>
          <p:cNvPicPr>
            <a:picLocks noGrp="1" noChangeAspect="1"/>
          </p:cNvPicPr>
          <p:nvPr>
            <p:ph idx="1"/>
          </p:nvPr>
        </p:nvPicPr>
        <p:blipFill rotWithShape="1">
          <a:blip r:embed="rId3"/>
          <a:srcRect t="16140" b="16508"/>
          <a:stretch/>
        </p:blipFill>
        <p:spPr>
          <a:xfrm>
            <a:off x="404444" y="563107"/>
            <a:ext cx="6682156" cy="3847825"/>
          </a:xfrm>
          <a:prstGeom prst="rect">
            <a:avLst/>
          </a:prstGeom>
        </p:spPr>
      </p:pic>
      <p:sp>
        <p:nvSpPr>
          <p:cNvPr id="5" name="TextBox 4">
            <a:extLst>
              <a:ext uri="{FF2B5EF4-FFF2-40B4-BE49-F238E27FC236}">
                <a16:creationId xmlns:a16="http://schemas.microsoft.com/office/drawing/2014/main" id="{5AF015A3-987E-907E-32D3-20BAC0537A29}"/>
              </a:ext>
            </a:extLst>
          </p:cNvPr>
          <p:cNvSpPr txBox="1"/>
          <p:nvPr/>
        </p:nvSpPr>
        <p:spPr>
          <a:xfrm>
            <a:off x="3991709" y="4085431"/>
            <a:ext cx="5752594" cy="2308324"/>
          </a:xfrm>
          <a:prstGeom prst="rect">
            <a:avLst/>
          </a:prstGeom>
          <a:solidFill>
            <a:srgbClr val="3E67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SEPTEMBER 2022</a:t>
            </a:r>
          </a:p>
        </p:txBody>
      </p:sp>
    </p:spTree>
    <p:extLst>
      <p:ext uri="{BB962C8B-B14F-4D97-AF65-F5344CB8AC3E}">
        <p14:creationId xmlns:p14="http://schemas.microsoft.com/office/powerpoint/2010/main" val="304057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33F54-C43C-4364-A602-1AB6B789D9BD}"/>
              </a:ext>
            </a:extLst>
          </p:cNvPr>
          <p:cNvSpPr/>
          <p:nvPr/>
        </p:nvSpPr>
        <p:spPr>
          <a:xfrm>
            <a:off x="0" y="0"/>
            <a:ext cx="4544291" cy="6074956"/>
          </a:xfrm>
          <a:prstGeom prst="rect">
            <a:avLst/>
          </a:prstGeom>
          <a:solidFill>
            <a:srgbClr val="005A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4" name="Picture 33">
            <a:extLst>
              <a:ext uri="{FF2B5EF4-FFF2-40B4-BE49-F238E27FC236}">
                <a16:creationId xmlns:a16="http://schemas.microsoft.com/office/drawing/2014/main" id="{50DCE26A-58BB-4234-A102-8724B89DB1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4752" y="4449991"/>
            <a:ext cx="3487144" cy="1361464"/>
          </a:xfrm>
          <a:prstGeom prst="rect">
            <a:avLst/>
          </a:prstGeom>
        </p:spPr>
      </p:pic>
      <p:sp>
        <p:nvSpPr>
          <p:cNvPr id="35" name="TextBox 34">
            <a:extLst>
              <a:ext uri="{FF2B5EF4-FFF2-40B4-BE49-F238E27FC236}">
                <a16:creationId xmlns:a16="http://schemas.microsoft.com/office/drawing/2014/main" id="{8CEC37B7-7C5A-47EA-A80A-FA8597877B7F}"/>
              </a:ext>
            </a:extLst>
          </p:cNvPr>
          <p:cNvSpPr txBox="1"/>
          <p:nvPr/>
        </p:nvSpPr>
        <p:spPr>
          <a:xfrm>
            <a:off x="6460232" y="138651"/>
            <a:ext cx="5607949"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4B87"/>
                </a:solidFill>
                <a:effectLst/>
                <a:uLnTx/>
                <a:uFillTx/>
                <a:latin typeface="Arial" panose="020B0604020202020204"/>
                <a:ea typeface="+mn-ea"/>
                <a:cs typeface="Arial" panose="020B0604020202020204" pitchFamily="34" charset="0"/>
              </a:rPr>
              <a:t>National Household Saturation Rate</a:t>
            </a:r>
          </a:p>
        </p:txBody>
      </p:sp>
      <p:sp>
        <p:nvSpPr>
          <p:cNvPr id="37" name="TextBox 36">
            <a:extLst>
              <a:ext uri="{FF2B5EF4-FFF2-40B4-BE49-F238E27FC236}">
                <a16:creationId xmlns:a16="http://schemas.microsoft.com/office/drawing/2014/main" id="{A81F806F-0B7C-4AD1-AA31-1572A54288D8}"/>
              </a:ext>
            </a:extLst>
          </p:cNvPr>
          <p:cNvSpPr txBox="1"/>
          <p:nvPr/>
        </p:nvSpPr>
        <p:spPr>
          <a:xfrm>
            <a:off x="667757" y="6329101"/>
            <a:ext cx="5059023" cy="256545"/>
          </a:xfrm>
          <a:prstGeom prst="rect">
            <a:avLst/>
          </a:prstGeom>
          <a:noFill/>
        </p:spPr>
        <p:txBody>
          <a:bodyPr wrap="square" rtlCol="0">
            <a:spAutoFit/>
          </a:bodyPr>
          <a:lstStyle/>
          <a:p>
            <a:pPr marL="0" marR="0" lvl="0" indent="0" algn="l" defTabSz="1219140" rtl="0" eaLnBrk="1" fontAlgn="auto" latinLnBrk="0" hangingPunct="1">
              <a:lnSpc>
                <a:spcPct val="100000"/>
              </a:lnSpc>
              <a:spcBef>
                <a:spcPct val="0"/>
              </a:spcBef>
              <a:spcAft>
                <a:spcPts val="0"/>
              </a:spcAft>
              <a:buClrTx/>
              <a:buSzTx/>
              <a:buFontTx/>
              <a:buNone/>
              <a:tabLst/>
              <a:defRPr/>
            </a:pPr>
            <a:r>
              <a:rPr kumimoji="0" lang="en-US" altLang="en-US" sz="1067" b="0" i="0" u="none" strike="noStrike" kern="1200" cap="none" spc="0" normalizeH="0" baseline="0" noProof="0" dirty="0">
                <a:ln>
                  <a:noFill/>
                </a:ln>
                <a:solidFill>
                  <a:prstClr val="white"/>
                </a:solidFill>
                <a:effectLst/>
                <a:uLnTx/>
                <a:uFillTx/>
                <a:latin typeface="Arial" panose="020B0604020202020204"/>
                <a:ea typeface="+mn-ea"/>
                <a:cs typeface="+mn-cs"/>
              </a:rPr>
              <a:t>USPS Internal Data as of September 7, 2022 </a:t>
            </a:r>
          </a:p>
        </p:txBody>
      </p:sp>
      <p:pic>
        <p:nvPicPr>
          <p:cNvPr id="10" name="Picture 9">
            <a:extLst>
              <a:ext uri="{FF2B5EF4-FFF2-40B4-BE49-F238E27FC236}">
                <a16:creationId xmlns:a16="http://schemas.microsoft.com/office/drawing/2014/main" id="{88C6522A-0696-4771-8663-A7AF14C922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93409" y="789188"/>
            <a:ext cx="6357387" cy="3379597"/>
          </a:xfrm>
          <a:prstGeom prst="rect">
            <a:avLst/>
          </a:prstGeom>
        </p:spPr>
      </p:pic>
      <p:grpSp>
        <p:nvGrpSpPr>
          <p:cNvPr id="5" name="Group 4">
            <a:extLst>
              <a:ext uri="{FF2B5EF4-FFF2-40B4-BE49-F238E27FC236}">
                <a16:creationId xmlns:a16="http://schemas.microsoft.com/office/drawing/2014/main" id="{2512A4F5-2D97-4B5B-87B3-034958F0650B}"/>
              </a:ext>
            </a:extLst>
          </p:cNvPr>
          <p:cNvGrpSpPr/>
          <p:nvPr/>
        </p:nvGrpSpPr>
        <p:grpSpPr>
          <a:xfrm>
            <a:off x="5393410" y="586892"/>
            <a:ext cx="6674772" cy="3720761"/>
            <a:chOff x="4045057" y="440168"/>
            <a:chExt cx="5006079" cy="2790571"/>
          </a:xfrm>
        </p:grpSpPr>
        <p:pic>
          <p:nvPicPr>
            <p:cNvPr id="3" name="Picture 2">
              <a:extLst>
                <a:ext uri="{FF2B5EF4-FFF2-40B4-BE49-F238E27FC236}">
                  <a16:creationId xmlns:a16="http://schemas.microsoft.com/office/drawing/2014/main" id="{C2B5D842-B266-4701-8EF1-3CA5E9990A92}"/>
                </a:ext>
              </a:extLst>
            </p:cNvPr>
            <p:cNvPicPr>
              <a:picLocks noChangeAspect="1"/>
            </p:cNvPicPr>
            <p:nvPr/>
          </p:nvPicPr>
          <p:blipFill rotWithShape="1">
            <a:blip r:embed="rId5"/>
            <a:srcRect l="21238" t="26642" r="19334" b="6102"/>
            <a:stretch/>
          </p:blipFill>
          <p:spPr>
            <a:xfrm>
              <a:off x="4045057" y="532710"/>
              <a:ext cx="4900530" cy="2698029"/>
            </a:xfrm>
            <a:prstGeom prst="rect">
              <a:avLst/>
            </a:prstGeom>
          </p:spPr>
        </p:pic>
        <p:sp>
          <p:nvSpPr>
            <p:cNvPr id="4" name="Rectangle 3">
              <a:extLst>
                <a:ext uri="{FF2B5EF4-FFF2-40B4-BE49-F238E27FC236}">
                  <a16:creationId xmlns:a16="http://schemas.microsoft.com/office/drawing/2014/main" id="{155C8F99-D64F-4B62-A29F-E788FE8FA368}"/>
                </a:ext>
              </a:extLst>
            </p:cNvPr>
            <p:cNvSpPr/>
            <p:nvPr/>
          </p:nvSpPr>
          <p:spPr>
            <a:xfrm>
              <a:off x="8151223" y="2397609"/>
              <a:ext cx="899913" cy="833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F3DBC67A-0EAA-4F74-B520-275345D221D7}"/>
                </a:ext>
              </a:extLst>
            </p:cNvPr>
            <p:cNvSpPr/>
            <p:nvPr/>
          </p:nvSpPr>
          <p:spPr>
            <a:xfrm>
              <a:off x="8098448" y="440168"/>
              <a:ext cx="899913" cy="180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19" name="Group 18">
            <a:extLst>
              <a:ext uri="{FF2B5EF4-FFF2-40B4-BE49-F238E27FC236}">
                <a16:creationId xmlns:a16="http://schemas.microsoft.com/office/drawing/2014/main" id="{4DBBE24F-AEC4-E6AA-D3B6-BFE8CBB4CFB7}"/>
              </a:ext>
            </a:extLst>
          </p:cNvPr>
          <p:cNvGrpSpPr/>
          <p:nvPr/>
        </p:nvGrpSpPr>
        <p:grpSpPr>
          <a:xfrm>
            <a:off x="500817" y="160723"/>
            <a:ext cx="3166408" cy="5758814"/>
            <a:chOff x="500817" y="160723"/>
            <a:chExt cx="2521191" cy="4356620"/>
          </a:xfrm>
        </p:grpSpPr>
        <p:sp>
          <p:nvSpPr>
            <p:cNvPr id="20" name="Rectangle 19">
              <a:extLst>
                <a:ext uri="{FF2B5EF4-FFF2-40B4-BE49-F238E27FC236}">
                  <a16:creationId xmlns:a16="http://schemas.microsoft.com/office/drawing/2014/main" id="{3DB5D27A-DDCF-32AF-5283-444D6E10449D}"/>
                </a:ext>
              </a:extLst>
            </p:cNvPr>
            <p:cNvSpPr/>
            <p:nvPr/>
          </p:nvSpPr>
          <p:spPr>
            <a:xfrm>
              <a:off x="500817" y="160723"/>
              <a:ext cx="2521191" cy="992815"/>
            </a:xfrm>
            <a:prstGeom prst="rect">
              <a:avLst/>
            </a:prstGeom>
            <a:noFill/>
            <a:ln w="22225" cap="flat" cmpd="sng" algn="ctr">
              <a:solidFill>
                <a:srgbClr val="4F81BD"/>
              </a:solidFill>
              <a:prstDash val="solid"/>
            </a:ln>
            <a:effectLst/>
          </p:spPr>
          <p:txBody>
            <a:bodyPr lIns="91440" tIns="91440" rIns="9144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300" normalizeH="0" baseline="0" noProof="0" dirty="0">
                  <a:ln>
                    <a:noFill/>
                  </a:ln>
                  <a:solidFill>
                    <a:prstClr val="white"/>
                  </a:solidFill>
                  <a:effectLst/>
                  <a:uLnTx/>
                  <a:uFillTx/>
                  <a:latin typeface="Arial" panose="020B0604020202020204"/>
                  <a:ea typeface="Verdana" panose="020B0604030504040204" pitchFamily="34" charset="0"/>
                  <a:cs typeface="Arial" panose="020B0604020202020204" pitchFamily="34" charset="0"/>
                </a:rPr>
                <a:t>27.8%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300" normalizeH="0" baseline="0" noProof="0" dirty="0">
                  <a:ln>
                    <a:noFill/>
                  </a:ln>
                  <a:solidFill>
                    <a:prstClr val="white"/>
                  </a:solidFill>
                  <a:effectLst/>
                  <a:uLnTx/>
                  <a:uFillTx/>
                  <a:latin typeface="Arial" panose="020B0604020202020204"/>
                  <a:ea typeface="Verdana" panose="020B0604030504040204" pitchFamily="34" charset="0"/>
                  <a:cs typeface="Arial" panose="020B0604020202020204" pitchFamily="34" charset="0"/>
                </a:rPr>
                <a:t>National Saturation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a:ea typeface="Verdana" panose="020B0604030504040204" pitchFamily="34" charset="0"/>
                <a:cs typeface="Verdana" panose="020B0604030504040204" pitchFamily="34" charset="0"/>
              </a:endParaRPr>
            </a:p>
          </p:txBody>
        </p:sp>
        <p:sp>
          <p:nvSpPr>
            <p:cNvPr id="21" name="Rectangle 20">
              <a:extLst>
                <a:ext uri="{FF2B5EF4-FFF2-40B4-BE49-F238E27FC236}">
                  <a16:creationId xmlns:a16="http://schemas.microsoft.com/office/drawing/2014/main" id="{BA06BD56-AED6-EA07-97C0-981C49F9A239}"/>
                </a:ext>
              </a:extLst>
            </p:cNvPr>
            <p:cNvSpPr/>
            <p:nvPr/>
          </p:nvSpPr>
          <p:spPr>
            <a:xfrm>
              <a:off x="500817" y="2397609"/>
              <a:ext cx="2521191" cy="992815"/>
            </a:xfrm>
            <a:prstGeom prst="rect">
              <a:avLst/>
            </a:prstGeom>
            <a:noFill/>
            <a:ln w="22225" cap="flat" cmpd="sng" algn="ctr">
              <a:solidFill>
                <a:sysClr val="window" lastClr="FFFFFF">
                  <a:lumMod val="75000"/>
                </a:sysClr>
              </a:solidFill>
              <a:prstDash val="solid"/>
            </a:ln>
            <a:effectLst/>
          </p:spPr>
          <p:txBody>
            <a:bodyPr lIns="91440" tIns="91440" rIns="91440" bIns="0" rtlCol="0" anchor="t" anchorCtr="0"/>
            <a:lstStyle/>
            <a:p>
              <a:pPr marL="0" marR="0" lvl="0" indent="0" algn="ctr" defTabSz="514757" rtl="0" eaLnBrk="1" fontAlgn="auto" latinLnBrk="0" hangingPunct="1">
                <a:lnSpc>
                  <a:spcPct val="100000"/>
                </a:lnSpc>
                <a:spcBef>
                  <a:spcPts val="0"/>
                </a:spcBef>
                <a:spcAft>
                  <a:spcPts val="0"/>
                </a:spcAft>
                <a:buClrTx/>
                <a:buSzTx/>
                <a:buFontTx/>
                <a:buNone/>
                <a:tabLst/>
                <a:defRPr/>
              </a:pPr>
              <a:r>
                <a:rPr kumimoji="0" lang="en-US" sz="2000" b="1" i="0" u="none" strike="noStrike" kern="0" cap="none" spc="300" normalizeH="0" baseline="0" noProof="0" dirty="0">
                  <a:ln>
                    <a:noFill/>
                  </a:ln>
                  <a:solidFill>
                    <a:prstClr val="white"/>
                  </a:solidFill>
                  <a:effectLst/>
                  <a:uLnTx/>
                  <a:uFillTx/>
                  <a:latin typeface="Arial" panose="020B0604020202020204"/>
                  <a:ea typeface="Verdana" panose="020B0604030504040204" pitchFamily="34" charset="0"/>
                  <a:cs typeface="Arial" panose="020B0604020202020204" pitchFamily="34" charset="0"/>
                </a:rPr>
                <a:t>42.3M</a:t>
              </a:r>
            </a:p>
            <a:p>
              <a:pPr marL="0" marR="0" lvl="0" indent="0" algn="ctr" defTabSz="514757" rtl="0" eaLnBrk="1" fontAlgn="auto" latinLnBrk="0" hangingPunct="1">
                <a:lnSpc>
                  <a:spcPct val="100000"/>
                </a:lnSpc>
                <a:spcBef>
                  <a:spcPts val="0"/>
                </a:spcBef>
                <a:spcAft>
                  <a:spcPts val="0"/>
                </a:spcAft>
                <a:buClrTx/>
                <a:buSzTx/>
                <a:buFontTx/>
                <a:buNone/>
                <a:tabLst/>
                <a:defRPr/>
              </a:pPr>
              <a:r>
                <a:rPr kumimoji="0" lang="en-US" sz="2000" b="1" i="0" u="none" strike="noStrike" kern="0" cap="none" spc="300" normalizeH="0" baseline="0" noProof="0" dirty="0">
                  <a:ln>
                    <a:noFill/>
                  </a:ln>
                  <a:solidFill>
                    <a:prstClr val="white"/>
                  </a:solidFill>
                  <a:effectLst/>
                  <a:uLnTx/>
                  <a:uFillTx/>
                  <a:latin typeface="Arial" panose="020B0604020202020204"/>
                  <a:ea typeface="Verdana" panose="020B0604030504040204" pitchFamily="34" charset="0"/>
                  <a:cs typeface="Arial" panose="020B0604020202020204" pitchFamily="34" charset="0"/>
                </a:rPr>
                <a:t>Informed Delivery</a:t>
              </a:r>
              <a:r>
                <a:rPr kumimoji="0" lang="en-US" sz="2000" b="1" i="0" u="none" strike="noStrike" kern="1200" cap="none" spc="0" normalizeH="0" baseline="30000" noProof="0" dirty="0">
                  <a:ln>
                    <a:noFill/>
                  </a:ln>
                  <a:solidFill>
                    <a:prstClr val="white"/>
                  </a:solidFill>
                  <a:effectLst/>
                  <a:uLnTx/>
                  <a:uFillTx/>
                  <a:latin typeface="Arial" panose="020B0604020202020204"/>
                  <a:ea typeface="+mn-ea"/>
                  <a:cs typeface="+mn-cs"/>
                </a:rPr>
                <a:t>®</a:t>
              </a:r>
              <a:r>
                <a:rPr kumimoji="0" lang="en-US" sz="2000" b="1" i="0" u="none" strike="noStrike" kern="0" cap="none" spc="300" normalizeH="0" baseline="0" noProof="0" dirty="0">
                  <a:ln>
                    <a:noFill/>
                  </a:ln>
                  <a:solidFill>
                    <a:prstClr val="white"/>
                  </a:solidFill>
                  <a:effectLst/>
                  <a:uLnTx/>
                  <a:uFillTx/>
                  <a:latin typeface="Arial" panose="020B0604020202020204"/>
                  <a:ea typeface="Verdana" panose="020B0604030504040204" pitchFamily="34" charset="0"/>
                  <a:cs typeface="Arial" panose="020B0604020202020204" pitchFamily="34" charset="0"/>
                </a:rPr>
                <a:t> Email Users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300" normalizeH="0" baseline="0" noProof="0" dirty="0">
                <a:ln>
                  <a:noFill/>
                </a:ln>
                <a:solidFill>
                  <a:srgbClr val="000000"/>
                </a:solidFill>
                <a:effectLst/>
                <a:uLnTx/>
                <a:uFillTx/>
                <a:latin typeface="Arial" panose="020B0604020202020204"/>
                <a:ea typeface="Verdana" panose="020B0604030504040204" pitchFamily="34" charset="0"/>
                <a:cs typeface="Verdana" panose="020B0604030504040204" pitchFamily="34" charset="0"/>
              </a:endParaRPr>
            </a:p>
          </p:txBody>
        </p:sp>
        <p:sp>
          <p:nvSpPr>
            <p:cNvPr id="22" name="Rectangle 21">
              <a:extLst>
                <a:ext uri="{FF2B5EF4-FFF2-40B4-BE49-F238E27FC236}">
                  <a16:creationId xmlns:a16="http://schemas.microsoft.com/office/drawing/2014/main" id="{C4BC0C1C-8550-23EE-A358-10C1820B67AC}"/>
                </a:ext>
              </a:extLst>
            </p:cNvPr>
            <p:cNvSpPr/>
            <p:nvPr/>
          </p:nvSpPr>
          <p:spPr>
            <a:xfrm>
              <a:off x="500817" y="3524528"/>
              <a:ext cx="2521191" cy="992815"/>
            </a:xfrm>
            <a:prstGeom prst="rect">
              <a:avLst/>
            </a:prstGeom>
            <a:noFill/>
            <a:ln w="22225" cap="flat" cmpd="sng" algn="ctr">
              <a:solidFill>
                <a:srgbClr val="EDB45A"/>
              </a:solidFill>
              <a:prstDash val="solid"/>
            </a:ln>
            <a:effectLst/>
          </p:spPr>
          <p:txBody>
            <a:bodyPr lIns="91440" tIns="91440" rIns="91440" bIns="0" rtlCol="0" anchor="ctr" anchorCtr="0"/>
            <a:lstStyle/>
            <a:p>
              <a:pPr marL="0" marR="0" lvl="0" indent="0" algn="ctr" defTabSz="514757" rtl="0" eaLnBrk="1" fontAlgn="auto" latinLnBrk="0" hangingPunct="1">
                <a:lnSpc>
                  <a:spcPct val="100000"/>
                </a:lnSpc>
                <a:spcBef>
                  <a:spcPts val="0"/>
                </a:spcBef>
                <a:spcAft>
                  <a:spcPts val="0"/>
                </a:spcAft>
                <a:buClrTx/>
                <a:buSzTx/>
                <a:buFontTx/>
                <a:buNone/>
                <a:tabLst/>
                <a:defRPr/>
              </a:pPr>
              <a:r>
                <a:rPr kumimoji="0" lang="en-US" sz="2400" b="1" i="0" u="none" strike="noStrike" kern="0" cap="none" spc="300" normalizeH="0" baseline="0" noProof="0" dirty="0">
                  <a:ln>
                    <a:noFill/>
                  </a:ln>
                  <a:solidFill>
                    <a:srgbClr val="FFFFFF"/>
                  </a:solidFill>
                  <a:effectLst/>
                  <a:uLnTx/>
                  <a:uFillTx/>
                  <a:latin typeface="Arial" panose="020B0604020202020204"/>
                  <a:ea typeface="Verdana" panose="020B0604030504040204" pitchFamily="34" charset="0"/>
                  <a:cs typeface="Arial" panose="020B0604020202020204" pitchFamily="34" charset="0"/>
                </a:rPr>
                <a:t>36.9M</a:t>
              </a:r>
            </a:p>
            <a:p>
              <a:pPr marL="0" marR="0" lvl="0" indent="0" algn="ctr" defTabSz="514757" rtl="0" eaLnBrk="1" fontAlgn="auto" latinLnBrk="0" hangingPunct="1">
                <a:lnSpc>
                  <a:spcPct val="100000"/>
                </a:lnSpc>
                <a:spcBef>
                  <a:spcPts val="0"/>
                </a:spcBef>
                <a:spcAft>
                  <a:spcPts val="0"/>
                </a:spcAft>
                <a:buClrTx/>
                <a:buSzTx/>
                <a:buFontTx/>
                <a:buNone/>
                <a:tabLst/>
                <a:defRPr/>
              </a:pPr>
              <a:r>
                <a:rPr kumimoji="0" lang="en-US" sz="2400" b="1" i="0" u="none" strike="noStrike" kern="0" cap="none" spc="300" normalizeH="0" baseline="0" noProof="0" dirty="0">
                  <a:ln>
                    <a:noFill/>
                  </a:ln>
                  <a:solidFill>
                    <a:srgbClr val="FFFFFF"/>
                  </a:solidFill>
                  <a:effectLst/>
                  <a:uLnTx/>
                  <a:uFillTx/>
                  <a:latin typeface="Arial" panose="020B0604020202020204"/>
                  <a:ea typeface="Verdana" panose="020B0604030504040204" pitchFamily="34" charset="0"/>
                  <a:cs typeface="Arial" panose="020B0604020202020204" pitchFamily="34" charset="0"/>
                </a:rPr>
                <a:t>Households</a:t>
              </a:r>
              <a:endParaRPr kumimoji="0" lang="en-US" sz="2400" b="1" i="0" u="none" strike="noStrike" kern="0" cap="none" spc="300" normalizeH="0" baseline="0" noProof="0" dirty="0">
                <a:ln>
                  <a:noFill/>
                </a:ln>
                <a:solidFill>
                  <a:srgbClr val="000000"/>
                </a:solidFill>
                <a:effectLst/>
                <a:uLnTx/>
                <a:uFillTx/>
                <a:latin typeface="Arial" panose="020B0604020202020204"/>
                <a:ea typeface="Verdana" panose="020B0604030504040204" pitchFamily="34" charset="0"/>
                <a:cs typeface="Verdana" panose="020B0604030504040204" pitchFamily="34" charset="0"/>
              </a:endParaRPr>
            </a:p>
          </p:txBody>
        </p:sp>
        <p:sp>
          <p:nvSpPr>
            <p:cNvPr id="23" name="Rectangle 22">
              <a:extLst>
                <a:ext uri="{FF2B5EF4-FFF2-40B4-BE49-F238E27FC236}">
                  <a16:creationId xmlns:a16="http://schemas.microsoft.com/office/drawing/2014/main" id="{9DDDE600-CFD2-B55F-4EDF-CE7FBA85B837}"/>
                </a:ext>
              </a:extLst>
            </p:cNvPr>
            <p:cNvSpPr/>
            <p:nvPr/>
          </p:nvSpPr>
          <p:spPr>
            <a:xfrm>
              <a:off x="500817" y="1275596"/>
              <a:ext cx="2521191" cy="992815"/>
            </a:xfrm>
            <a:prstGeom prst="rect">
              <a:avLst/>
            </a:prstGeom>
            <a:noFill/>
            <a:ln w="22225" cap="flat" cmpd="sng" algn="ctr">
              <a:solidFill>
                <a:sysClr val="window" lastClr="FFFFFF">
                  <a:lumMod val="75000"/>
                </a:sysClr>
              </a:solidFill>
              <a:prstDash val="solid"/>
            </a:ln>
            <a:effectLst/>
          </p:spPr>
          <p:txBody>
            <a:bodyPr lIns="91440" tIns="91440" rIns="91440" bIns="0" rtlCol="0" anchor="ctr" anchorCtr="0"/>
            <a:lstStyle/>
            <a:p>
              <a:pPr marL="0" marR="0" lvl="0" indent="0" algn="ctr" defTabSz="514757" rtl="0" eaLnBrk="1" fontAlgn="auto" latinLnBrk="0" hangingPunct="1">
                <a:lnSpc>
                  <a:spcPct val="100000"/>
                </a:lnSpc>
                <a:spcBef>
                  <a:spcPts val="0"/>
                </a:spcBef>
                <a:spcAft>
                  <a:spcPts val="0"/>
                </a:spcAft>
                <a:buClrTx/>
                <a:buSzTx/>
                <a:buFontTx/>
                <a:buNone/>
                <a:tabLst/>
                <a:defRPr/>
              </a:pPr>
              <a:r>
                <a:rPr kumimoji="0" lang="en-US" sz="2000" b="1" i="0" u="none" strike="noStrike" kern="0" cap="none" spc="300" normalizeH="0" baseline="0" noProof="0" dirty="0">
                  <a:ln>
                    <a:noFill/>
                  </a:ln>
                  <a:solidFill>
                    <a:prstClr val="white"/>
                  </a:solidFill>
                  <a:effectLst/>
                  <a:uLnTx/>
                  <a:uFillTx/>
                  <a:latin typeface="Arial" panose="020B0604020202020204"/>
                  <a:ea typeface="Verdana" panose="020B0604030504040204" pitchFamily="34" charset="0"/>
                  <a:cs typeface="Arial" panose="020B0604020202020204" pitchFamily="34" charset="0"/>
                </a:rPr>
                <a:t>50.2M</a:t>
              </a:r>
            </a:p>
            <a:p>
              <a:pPr marL="0" marR="0" lvl="0" indent="0" algn="ctr" defTabSz="514757" rtl="0" eaLnBrk="1" fontAlgn="auto" latinLnBrk="0" hangingPunct="1">
                <a:lnSpc>
                  <a:spcPct val="100000"/>
                </a:lnSpc>
                <a:spcBef>
                  <a:spcPts val="0"/>
                </a:spcBef>
                <a:spcAft>
                  <a:spcPts val="0"/>
                </a:spcAft>
                <a:buClrTx/>
                <a:buSzTx/>
                <a:buFontTx/>
                <a:buNone/>
                <a:tabLst/>
                <a:defRPr/>
              </a:pPr>
              <a:r>
                <a:rPr kumimoji="0" lang="en-US" sz="2000" b="1" i="0" u="none" strike="noStrike" kern="0" cap="none" spc="300" normalizeH="0" baseline="0" noProof="0" dirty="0">
                  <a:ln>
                    <a:noFill/>
                  </a:ln>
                  <a:solidFill>
                    <a:prstClr val="white"/>
                  </a:solidFill>
                  <a:effectLst/>
                  <a:uLnTx/>
                  <a:uFillTx/>
                  <a:latin typeface="Arial" panose="020B0604020202020204"/>
                  <a:ea typeface="Verdana" panose="020B0604030504040204" pitchFamily="34" charset="0"/>
                  <a:cs typeface="Arial" panose="020B0604020202020204" pitchFamily="34" charset="0"/>
                </a:rPr>
                <a:t>Informed Delivery</a:t>
              </a:r>
              <a:r>
                <a:rPr kumimoji="0" lang="en-US" sz="2000" b="1" i="0" u="none" strike="noStrike" kern="1200" cap="none" spc="0" normalizeH="0" baseline="30000" noProof="0" dirty="0">
                  <a:ln>
                    <a:noFill/>
                  </a:ln>
                  <a:solidFill>
                    <a:prstClr val="white"/>
                  </a:solidFill>
                  <a:effectLst/>
                  <a:uLnTx/>
                  <a:uFillTx/>
                  <a:latin typeface="Arial" panose="020B0604020202020204"/>
                  <a:ea typeface="+mn-ea"/>
                  <a:cs typeface="+mn-cs"/>
                </a:rPr>
                <a:t>®</a:t>
              </a:r>
              <a:r>
                <a:rPr kumimoji="0" lang="en-US" sz="2000" b="1" i="0" u="none" strike="noStrike" kern="0" cap="none" spc="300" normalizeH="0" baseline="0" noProof="0" dirty="0">
                  <a:ln>
                    <a:noFill/>
                  </a:ln>
                  <a:solidFill>
                    <a:prstClr val="white"/>
                  </a:solidFill>
                  <a:effectLst/>
                  <a:uLnTx/>
                  <a:uFillTx/>
                  <a:latin typeface="Arial" panose="020B0604020202020204"/>
                  <a:ea typeface="Verdana" panose="020B0604030504040204" pitchFamily="34" charset="0"/>
                  <a:cs typeface="Arial" panose="020B0604020202020204" pitchFamily="34" charset="0"/>
                </a:rPr>
                <a:t> Users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300" normalizeH="0" baseline="0" noProof="0" dirty="0">
                <a:ln>
                  <a:noFill/>
                </a:ln>
                <a:solidFill>
                  <a:srgbClr val="000000"/>
                </a:solidFill>
                <a:effectLst/>
                <a:uLnTx/>
                <a:uFillTx/>
                <a:latin typeface="Arial" panose="020B0604020202020204"/>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1359665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10" descr="Text, letter&#10;&#10;Description automatically generated">
            <a:extLst>
              <a:ext uri="{FF2B5EF4-FFF2-40B4-BE49-F238E27FC236}">
                <a16:creationId xmlns:a16="http://schemas.microsoft.com/office/drawing/2014/main" id="{82935D57-FBE3-22CD-CBE2-85814BA8F9D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33250"/>
            <a:ext cx="8575964" cy="6114597"/>
          </a:xfrm>
          <a:prstGeom prst="rect">
            <a:avLst/>
          </a:prstGeom>
          <a:noFill/>
        </p:spPr>
      </p:pic>
      <p:sp>
        <p:nvSpPr>
          <p:cNvPr id="2" name="Rectangle 1">
            <a:extLst>
              <a:ext uri="{FF2B5EF4-FFF2-40B4-BE49-F238E27FC236}">
                <a16:creationId xmlns:a16="http://schemas.microsoft.com/office/drawing/2014/main" id="{EF0F0F9C-98E4-39D1-040A-4D6F704F1BAC}"/>
              </a:ext>
            </a:extLst>
          </p:cNvPr>
          <p:cNvSpPr/>
          <p:nvPr/>
        </p:nvSpPr>
        <p:spPr>
          <a:xfrm>
            <a:off x="0" y="-33249"/>
            <a:ext cx="8575963" cy="6114596"/>
          </a:xfrm>
          <a:prstGeom prst="rect">
            <a:avLst/>
          </a:prstGeom>
          <a:gradFill>
            <a:gsLst>
              <a:gs pos="0">
                <a:schemeClr val="accent1">
                  <a:alpha val="0"/>
                  <a:lumMod val="0"/>
                  <a:lumOff val="10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01AEC8CC-AC52-D444-A3BF-E73F0EDC0FF4}"/>
              </a:ext>
            </a:extLst>
          </p:cNvPr>
          <p:cNvSpPr>
            <a:spLocks noGrp="1"/>
          </p:cNvSpPr>
          <p:nvPr>
            <p:ph idx="4294967295"/>
          </p:nvPr>
        </p:nvSpPr>
        <p:spPr>
          <a:xfrm>
            <a:off x="7596188" y="1416050"/>
            <a:ext cx="4595812" cy="4600575"/>
          </a:xfrm>
        </p:spPr>
        <p:txBody>
          <a:bodyPr vert="horz" lIns="91440" tIns="45720" rIns="91440" bIns="45720" rtlCol="0" anchor="t">
            <a:noAutofit/>
          </a:bodyPr>
          <a:lstStyle/>
          <a:p>
            <a:pPr>
              <a:buClr>
                <a:srgbClr val="E1532D"/>
              </a:buClr>
            </a:pPr>
            <a:r>
              <a:rPr lang="en-US" sz="2400" dirty="0">
                <a:solidFill>
                  <a:srgbClr val="14659D"/>
                </a:solidFill>
                <a:latin typeface="+mj-lt"/>
                <a:cs typeface="Arial" panose="020B0604020202020204" pitchFamily="34" charset="0"/>
              </a:rPr>
              <a:t>Reach potential customers with geographic and demographic targeting.</a:t>
            </a:r>
          </a:p>
          <a:p>
            <a:pPr>
              <a:buClr>
                <a:srgbClr val="E1532D"/>
              </a:buClr>
            </a:pPr>
            <a:r>
              <a:rPr lang="en-US" sz="2400" dirty="0">
                <a:solidFill>
                  <a:srgbClr val="14659D"/>
                </a:solidFill>
                <a:latin typeface="+mj-lt"/>
                <a:cs typeface="Arial" panose="020B0604020202020204" pitchFamily="34" charset="0"/>
              </a:rPr>
              <a:t>Increase revenue by bringing in new customers and reducing mail preparation costs.</a:t>
            </a:r>
          </a:p>
          <a:p>
            <a:pPr>
              <a:buClr>
                <a:srgbClr val="E1532D"/>
              </a:buClr>
            </a:pPr>
            <a:r>
              <a:rPr lang="en-US" sz="2400" b="1" dirty="0">
                <a:solidFill>
                  <a:srgbClr val="14659D"/>
                </a:solidFill>
                <a:latin typeface="+mj-lt"/>
                <a:cs typeface="Arial" panose="020B0604020202020204" pitchFamily="34" charset="0"/>
              </a:rPr>
              <a:t>57%</a:t>
            </a:r>
            <a:r>
              <a:rPr lang="en-US" sz="2400" dirty="0">
                <a:solidFill>
                  <a:srgbClr val="14659D"/>
                </a:solidFill>
                <a:latin typeface="+mj-lt"/>
                <a:cs typeface="Arial" panose="020B0604020202020204" pitchFamily="34" charset="0"/>
              </a:rPr>
              <a:t> of businesses surveyed described services like EDDM as "Very Effective."</a:t>
            </a:r>
          </a:p>
          <a:p>
            <a:pPr>
              <a:buClr>
                <a:srgbClr val="E1532D"/>
              </a:buClr>
            </a:pPr>
            <a:endParaRPr lang="en-US" sz="2400" dirty="0">
              <a:solidFill>
                <a:srgbClr val="14659D"/>
              </a:solidFill>
              <a:latin typeface="+mj-lt"/>
              <a:cs typeface="Arial" panose="020B0604020202020204" pitchFamily="34" charset="0"/>
            </a:endParaRPr>
          </a:p>
        </p:txBody>
      </p:sp>
      <p:sp>
        <p:nvSpPr>
          <p:cNvPr id="7" name="Title 1">
            <a:extLst>
              <a:ext uri="{FF2B5EF4-FFF2-40B4-BE49-F238E27FC236}">
                <a16:creationId xmlns:a16="http://schemas.microsoft.com/office/drawing/2014/main" id="{69DA1065-79B9-10C7-EDD5-DA5E2FA9A43A}"/>
              </a:ext>
            </a:extLst>
          </p:cNvPr>
          <p:cNvSpPr txBox="1">
            <a:spLocks/>
          </p:cNvSpPr>
          <p:nvPr/>
        </p:nvSpPr>
        <p:spPr>
          <a:xfrm>
            <a:off x="5992127" y="462128"/>
            <a:ext cx="5808576" cy="978808"/>
          </a:xfrm>
          <a:prstGeom prst="rect">
            <a:avLst/>
          </a:prstGeom>
        </p:spPr>
        <p:txBody>
          <a:bodyPr lIns="91440" tIns="45720" rIns="91440" bIns="45720" anchor="t"/>
          <a:lstStyle>
            <a:lvl1pPr algn="l" defTabSz="1219170" rtl="0" eaLnBrk="1" latinLnBrk="0" hangingPunct="1">
              <a:lnSpc>
                <a:spcPct val="90000"/>
              </a:lnSpc>
              <a:spcBef>
                <a:spcPct val="0"/>
              </a:spcBef>
              <a:buNone/>
              <a:defRPr sz="3467" b="1" i="1" kern="1200">
                <a:solidFill>
                  <a:schemeClr val="tx1"/>
                </a:solidFill>
                <a:latin typeface="+mj-lt"/>
                <a:ea typeface="+mj-ea"/>
                <a:cs typeface="+mj-cs"/>
              </a:defRPr>
            </a:lvl1pPr>
          </a:lstStyle>
          <a:p>
            <a:pPr marL="0" marR="0" lvl="0" indent="0" algn="r"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862B1"/>
                </a:solidFill>
                <a:effectLst/>
                <a:uLnTx/>
                <a:uFillTx/>
                <a:latin typeface="Arial" panose="020B0604020202020204"/>
                <a:ea typeface="+mj-ea"/>
                <a:cs typeface="Arial Black" panose="020B0604020202020204" pitchFamily="34" charset="0"/>
              </a:rPr>
              <a:t>EVERY DOOR DIRECT MAIL</a:t>
            </a:r>
            <a:r>
              <a:rPr kumimoji="0" lang="en-US" sz="2800" b="1" i="0" u="none" strike="noStrike" kern="1200" cap="none" spc="0" normalizeH="0" baseline="30000" noProof="0" dirty="0">
                <a:ln>
                  <a:noFill/>
                </a:ln>
                <a:solidFill>
                  <a:srgbClr val="1862B1"/>
                </a:solidFill>
                <a:effectLst/>
                <a:uLnTx/>
                <a:uFillTx/>
                <a:latin typeface="Arial" panose="020B0604020202020204"/>
                <a:ea typeface="+mj-ea"/>
                <a:cs typeface="Arial Black" panose="020B0604020202020204" pitchFamily="34" charset="0"/>
              </a:rPr>
              <a:t>®</a:t>
            </a:r>
            <a:endParaRPr kumimoji="0" lang="en-US" sz="2800" b="1" i="0" u="none" strike="noStrike" kern="1200" cap="none" spc="0" normalizeH="0" baseline="30000" noProof="0" dirty="0">
              <a:ln>
                <a:noFill/>
              </a:ln>
              <a:solidFill>
                <a:srgbClr val="1862B1"/>
              </a:solidFill>
              <a:effectLst/>
              <a:uLnTx/>
              <a:uFillTx/>
              <a:latin typeface="Arial" panose="020B0604020202020204"/>
              <a:ea typeface="+mj-ea"/>
              <a:cs typeface="+mj-cs"/>
            </a:endParaRPr>
          </a:p>
        </p:txBody>
      </p:sp>
    </p:spTree>
    <p:extLst>
      <p:ext uri="{BB962C8B-B14F-4D97-AF65-F5344CB8AC3E}">
        <p14:creationId xmlns:p14="http://schemas.microsoft.com/office/powerpoint/2010/main" val="3369649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8FD93D-6C27-8746-96E0-35E7585D2CE5}"/>
              </a:ext>
            </a:extLst>
          </p:cNvPr>
          <p:cNvSpPr>
            <a:spLocks noGrp="1"/>
          </p:cNvSpPr>
          <p:nvPr>
            <p:ph idx="1"/>
          </p:nvPr>
        </p:nvSpPr>
        <p:spPr>
          <a:xfrm>
            <a:off x="0" y="1524683"/>
            <a:ext cx="6096000" cy="4351338"/>
          </a:xfrm>
        </p:spPr>
        <p:txBody>
          <a:bodyPr vert="horz" lIns="91440" tIns="45720" rIns="91440" bIns="45720" rtlCol="0" anchor="t">
            <a:normAutofit/>
          </a:bodyPr>
          <a:lstStyle/>
          <a:p>
            <a:pPr>
              <a:buClr>
                <a:srgbClr val="E1532D"/>
              </a:buClr>
            </a:pPr>
            <a:r>
              <a:rPr lang="en-US" sz="2400" dirty="0">
                <a:solidFill>
                  <a:srgbClr val="14659D"/>
                </a:solidFill>
                <a:latin typeface="Arial" panose="020B0604020202020204" pitchFamily="34" charset="0"/>
              </a:rPr>
              <a:t>Amplify messages to the consumer with additional visibility.</a:t>
            </a:r>
          </a:p>
          <a:p>
            <a:pPr>
              <a:buClr>
                <a:srgbClr val="E1532D"/>
              </a:buClr>
            </a:pPr>
            <a:r>
              <a:rPr lang="en-US" sz="2400" dirty="0">
                <a:solidFill>
                  <a:srgbClr val="14659D"/>
                </a:solidFill>
                <a:latin typeface="Arial" panose="020B0604020202020204" pitchFamily="34" charset="0"/>
              </a:rPr>
              <a:t>Add an addressed </a:t>
            </a:r>
            <a:r>
              <a:rPr lang="en-US" sz="2400" i="1" dirty="0">
                <a:solidFill>
                  <a:srgbClr val="14659D"/>
                </a:solidFill>
                <a:latin typeface="Arial" panose="020B0604020202020204" pitchFamily="34" charset="0"/>
              </a:rPr>
              <a:t>Plus One</a:t>
            </a:r>
            <a:r>
              <a:rPr lang="en-US" sz="2400" dirty="0">
                <a:solidFill>
                  <a:srgbClr val="14659D"/>
                </a:solidFill>
                <a:latin typeface="Arial" panose="020B0604020202020204" pitchFamily="34" charset="0"/>
              </a:rPr>
              <a:t> advertising card alongside a “marriage mail” piece, which combines ads from multiple companies into a single mailpiece.</a:t>
            </a:r>
          </a:p>
          <a:p>
            <a:pPr>
              <a:buClr>
                <a:srgbClr val="E1532D"/>
              </a:buClr>
            </a:pPr>
            <a:endParaRPr lang="en-US" sz="2400" dirty="0">
              <a:solidFill>
                <a:srgbClr val="14659D"/>
              </a:solidFill>
              <a:latin typeface="Arial" panose="020B0604020202020204" pitchFamily="34" charset="0"/>
            </a:endParaRPr>
          </a:p>
          <a:p>
            <a:pPr marL="0" indent="0">
              <a:buClr>
                <a:srgbClr val="E1532D"/>
              </a:buClr>
              <a:buNone/>
            </a:pPr>
            <a:endParaRPr lang="en-US" sz="2400" dirty="0">
              <a:solidFill>
                <a:srgbClr val="14659D"/>
              </a:solidFill>
              <a:latin typeface="Arial" panose="020B0604020202020204" pitchFamily="34" charset="0"/>
            </a:endParaRPr>
          </a:p>
        </p:txBody>
      </p:sp>
      <p:sp>
        <p:nvSpPr>
          <p:cNvPr id="8" name="Content Placeholder 7">
            <a:extLst>
              <a:ext uri="{FF2B5EF4-FFF2-40B4-BE49-F238E27FC236}">
                <a16:creationId xmlns:a16="http://schemas.microsoft.com/office/drawing/2014/main" id="{38F429D0-1164-5199-6353-1DF86A482972}"/>
              </a:ext>
            </a:extLst>
          </p:cNvPr>
          <p:cNvSpPr>
            <a:spLocks noGrp="1"/>
          </p:cNvSpPr>
          <p:nvPr>
            <p:ph sz="quarter" idx="14"/>
          </p:nvPr>
        </p:nvSpPr>
        <p:spPr/>
        <p:txBody>
          <a:bodyPr/>
          <a:lstStyle/>
          <a:p>
            <a:r>
              <a:rPr lang="en-US" b="1" dirty="0">
                <a:latin typeface="Arial" panose="020B0604020202020204" pitchFamily="34" charset="0"/>
              </a:rPr>
              <a:t>“Plus One”</a:t>
            </a:r>
          </a:p>
        </p:txBody>
      </p:sp>
      <p:pic>
        <p:nvPicPr>
          <p:cNvPr id="4" name="Picture 4">
            <a:extLst>
              <a:ext uri="{FF2B5EF4-FFF2-40B4-BE49-F238E27FC236}">
                <a16:creationId xmlns:a16="http://schemas.microsoft.com/office/drawing/2014/main" id="{526C44AD-2E63-3EC7-3E92-A060D31813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50100" y="1162641"/>
            <a:ext cx="4845656" cy="4713380"/>
          </a:xfrm>
          <a:prstGeom prst="rect">
            <a:avLst/>
          </a:prstGeom>
          <a:effectLst/>
        </p:spPr>
      </p:pic>
      <p:sp>
        <p:nvSpPr>
          <p:cNvPr id="6" name="Title 1">
            <a:extLst>
              <a:ext uri="{FF2B5EF4-FFF2-40B4-BE49-F238E27FC236}">
                <a16:creationId xmlns:a16="http://schemas.microsoft.com/office/drawing/2014/main" id="{466146C5-4D81-2C56-D279-5516BBFD5979}"/>
              </a:ext>
            </a:extLst>
          </p:cNvPr>
          <p:cNvSpPr txBox="1">
            <a:spLocks/>
          </p:cNvSpPr>
          <p:nvPr/>
        </p:nvSpPr>
        <p:spPr>
          <a:xfrm>
            <a:off x="1761808" y="673237"/>
            <a:ext cx="11577233" cy="978808"/>
          </a:xfrm>
          <a:prstGeom prst="rect">
            <a:avLst/>
          </a:prstGeom>
        </p:spPr>
        <p:txBody>
          <a:bodyPr lIns="91440" tIns="45720" rIns="91440" bIns="45720" anchor="t"/>
          <a:lstStyle>
            <a:lvl1pPr algn="l" defTabSz="1219170" rtl="0" eaLnBrk="1" latinLnBrk="0" hangingPunct="1">
              <a:lnSpc>
                <a:spcPct val="90000"/>
              </a:lnSpc>
              <a:spcBef>
                <a:spcPct val="0"/>
              </a:spcBef>
              <a:buNone/>
              <a:defRPr sz="3467" b="1" i="1"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1862B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332193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266FD2-0A0D-11C1-57D7-27945458DF80}"/>
              </a:ext>
            </a:extLst>
          </p:cNvPr>
          <p:cNvSpPr>
            <a:spLocks noGrp="1"/>
          </p:cNvSpPr>
          <p:nvPr>
            <p:ph sz="quarter" idx="14"/>
          </p:nvPr>
        </p:nvSpPr>
        <p:spPr/>
        <p:txBody>
          <a:bodyPr/>
          <a:lstStyle/>
          <a:p>
            <a:r>
              <a:rPr lang="en-US" b="1" dirty="0">
                <a:latin typeface="Arial" panose="020B0604020202020204" pitchFamily="34" charset="0"/>
              </a:rPr>
              <a:t>Direct Mail Retargeting </a:t>
            </a:r>
          </a:p>
        </p:txBody>
      </p:sp>
      <p:pic>
        <p:nvPicPr>
          <p:cNvPr id="4" name="Graphic 3" descr="Door Open outline">
            <a:extLst>
              <a:ext uri="{FF2B5EF4-FFF2-40B4-BE49-F238E27FC236}">
                <a16:creationId xmlns:a16="http://schemas.microsoft.com/office/drawing/2014/main" id="{B942245A-B567-4769-A9E1-140B7639F4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84526" y="2692279"/>
            <a:ext cx="1217688" cy="1217688"/>
          </a:xfrm>
          <a:prstGeom prst="rect">
            <a:avLst/>
          </a:prstGeom>
        </p:spPr>
      </p:pic>
      <p:sp>
        <p:nvSpPr>
          <p:cNvPr id="5" name="Content Placeholder 2">
            <a:extLst>
              <a:ext uri="{FF2B5EF4-FFF2-40B4-BE49-F238E27FC236}">
                <a16:creationId xmlns:a16="http://schemas.microsoft.com/office/drawing/2014/main" id="{0F0A646A-741C-4D30-9F97-845769978224}"/>
              </a:ext>
            </a:extLst>
          </p:cNvPr>
          <p:cNvSpPr txBox="1">
            <a:spLocks/>
          </p:cNvSpPr>
          <p:nvPr/>
        </p:nvSpPr>
        <p:spPr>
          <a:xfrm>
            <a:off x="255739" y="1284395"/>
            <a:ext cx="11596292" cy="949103"/>
          </a:xfrm>
          <a:prstGeom prst="rect">
            <a:avLst/>
          </a:prstGeom>
        </p:spPr>
        <p:txBody>
          <a:bodyPr>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542925" indent="-276225"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809625" indent="-2667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6700" algn="l" defTabSz="914400" rtl="0" eaLnBrk="1" latinLnBrk="0" hangingPunct="1">
              <a:lnSpc>
                <a:spcPct val="90000"/>
              </a:lnSpc>
              <a:spcBef>
                <a:spcPts val="500"/>
              </a:spcBef>
              <a:buFont typeface="Wingdings" panose="05000000000000000000" pitchFamily="2" charset="2"/>
              <a:buChar char="Ø"/>
              <a:defRPr sz="1400" kern="1200">
                <a:solidFill>
                  <a:schemeClr val="tx1"/>
                </a:solidFill>
                <a:latin typeface="Arial" panose="020B0604020202020204" pitchFamily="34" charset="0"/>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Mail can be hyper-targeted and sent while a brand and products are top of mind. </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Marketers saw a 300-400% lift</a:t>
            </a:r>
            <a:r>
              <a:rPr kumimoji="0" lang="en-US" sz="2000" b="0" i="0" u="none" strike="noStrike" kern="1200" cap="none" spc="0" normalizeH="0" baseline="3000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in conversion rates when targeting cart abandoners specifically.</a:t>
            </a:r>
            <a:r>
              <a:rPr kumimoji="0" lang="en-US" sz="2000" b="0" i="0" u="none" strike="noStrike" kern="1200" cap="none" spc="0" normalizeH="0" baseline="3000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1 </a:t>
            </a:r>
          </a:p>
        </p:txBody>
      </p:sp>
      <p:grpSp>
        <p:nvGrpSpPr>
          <p:cNvPr id="6" name="Group 5">
            <a:extLst>
              <a:ext uri="{FF2B5EF4-FFF2-40B4-BE49-F238E27FC236}">
                <a16:creationId xmlns:a16="http://schemas.microsoft.com/office/drawing/2014/main" id="{B95FBE8A-F0F2-4B0C-B9D2-32FB7A696CAA}"/>
              </a:ext>
            </a:extLst>
          </p:cNvPr>
          <p:cNvGrpSpPr/>
          <p:nvPr/>
        </p:nvGrpSpPr>
        <p:grpSpPr>
          <a:xfrm>
            <a:off x="2708589" y="2812514"/>
            <a:ext cx="1354619" cy="972627"/>
            <a:chOff x="2852382" y="2492263"/>
            <a:chExt cx="1354619" cy="972627"/>
          </a:xfrm>
        </p:grpSpPr>
        <p:pic>
          <p:nvPicPr>
            <p:cNvPr id="7" name="Graphic 6" descr="Shopping cart with solid fill">
              <a:extLst>
                <a:ext uri="{FF2B5EF4-FFF2-40B4-BE49-F238E27FC236}">
                  <a16:creationId xmlns:a16="http://schemas.microsoft.com/office/drawing/2014/main" id="{4E28E52E-B294-4BAF-829A-A15B8616C9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170481">
              <a:off x="3604567" y="2492263"/>
              <a:ext cx="599984" cy="599984"/>
            </a:xfrm>
            <a:prstGeom prst="rect">
              <a:avLst/>
            </a:prstGeom>
          </p:spPr>
        </p:pic>
        <p:pic>
          <p:nvPicPr>
            <p:cNvPr id="8" name="Graphic 7" descr="Present with solid fill">
              <a:extLst>
                <a:ext uri="{FF2B5EF4-FFF2-40B4-BE49-F238E27FC236}">
                  <a16:creationId xmlns:a16="http://schemas.microsoft.com/office/drawing/2014/main" id="{84258425-7BF7-4041-8D7B-019BF4273A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286311">
              <a:off x="3816214" y="3074103"/>
              <a:ext cx="390787" cy="390787"/>
            </a:xfrm>
            <a:prstGeom prst="rect">
              <a:avLst/>
            </a:prstGeom>
            <a:effectLst>
              <a:outerShdw blurRad="50800" dist="38100" dir="2700000" algn="tl" rotWithShape="0">
                <a:prstClr val="black">
                  <a:alpha val="40000"/>
                </a:prstClr>
              </a:outerShdw>
            </a:effectLst>
          </p:spPr>
        </p:pic>
        <p:pic>
          <p:nvPicPr>
            <p:cNvPr id="9" name="Graphic 8" descr="Run with solid fill">
              <a:extLst>
                <a:ext uri="{FF2B5EF4-FFF2-40B4-BE49-F238E27FC236}">
                  <a16:creationId xmlns:a16="http://schemas.microsoft.com/office/drawing/2014/main" id="{972138F9-44F2-486A-887F-36E531B811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637230">
              <a:off x="2852382" y="2585359"/>
              <a:ext cx="824404" cy="824404"/>
            </a:xfrm>
            <a:prstGeom prst="rect">
              <a:avLst/>
            </a:prstGeom>
          </p:spPr>
        </p:pic>
      </p:grpSp>
      <p:pic>
        <p:nvPicPr>
          <p:cNvPr id="10" name="Graphic 9" descr="Ecommerce with solid fill">
            <a:extLst>
              <a:ext uri="{FF2B5EF4-FFF2-40B4-BE49-F238E27FC236}">
                <a16:creationId xmlns:a16="http://schemas.microsoft.com/office/drawing/2014/main" id="{02EFAC83-4432-4B23-8CC6-6AA8A4BFE0E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5867" y="3061716"/>
            <a:ext cx="637205" cy="637205"/>
          </a:xfrm>
          <a:prstGeom prst="rect">
            <a:avLst/>
          </a:prstGeom>
        </p:spPr>
      </p:pic>
      <p:pic>
        <p:nvPicPr>
          <p:cNvPr id="11" name="Graphic 10" descr="Network with solid fill">
            <a:extLst>
              <a:ext uri="{FF2B5EF4-FFF2-40B4-BE49-F238E27FC236}">
                <a16:creationId xmlns:a16="http://schemas.microsoft.com/office/drawing/2014/main" id="{B2A8155D-12CA-4235-A1A7-03F2788767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24042" y="3349541"/>
            <a:ext cx="193578" cy="193578"/>
          </a:xfrm>
          <a:prstGeom prst="rect">
            <a:avLst/>
          </a:prstGeom>
        </p:spPr>
      </p:pic>
      <p:pic>
        <p:nvPicPr>
          <p:cNvPr id="12" name="Graphic 11" descr="Right pointing backhand index with solid fill">
            <a:extLst>
              <a:ext uri="{FF2B5EF4-FFF2-40B4-BE49-F238E27FC236}">
                <a16:creationId xmlns:a16="http://schemas.microsoft.com/office/drawing/2014/main" id="{07A679FE-B6DA-461C-866B-D913FE6294A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1184603" y="3387835"/>
            <a:ext cx="622171" cy="622171"/>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7D5DD867-751D-4A78-85FF-2B31DBF061B9}"/>
              </a:ext>
            </a:extLst>
          </p:cNvPr>
          <p:cNvSpPr txBox="1"/>
          <p:nvPr/>
        </p:nvSpPr>
        <p:spPr>
          <a:xfrm>
            <a:off x="589538" y="4066031"/>
            <a:ext cx="18237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Digital Interaction</a:t>
            </a:r>
          </a:p>
        </p:txBody>
      </p:sp>
      <p:sp>
        <p:nvSpPr>
          <p:cNvPr id="14" name="TextBox 13">
            <a:extLst>
              <a:ext uri="{FF2B5EF4-FFF2-40B4-BE49-F238E27FC236}">
                <a16:creationId xmlns:a16="http://schemas.microsoft.com/office/drawing/2014/main" id="{EB5DA498-F922-41A3-9481-5CE02E3D268C}"/>
              </a:ext>
            </a:extLst>
          </p:cNvPr>
          <p:cNvSpPr txBox="1"/>
          <p:nvPr/>
        </p:nvSpPr>
        <p:spPr>
          <a:xfrm>
            <a:off x="2598327" y="4053077"/>
            <a:ext cx="1782661" cy="461665"/>
          </a:xfrm>
          <a:prstGeom prst="rect">
            <a:avLst/>
          </a:prstGeom>
          <a:noFill/>
        </p:spPr>
        <p:txBody>
          <a:bodyPr wrap="square" rtlCol="0">
            <a:spAutoFit/>
          </a:bodyPr>
          <a:lstStyle>
            <a:defPPr>
              <a:defRPr lang="en-US"/>
            </a:defPPr>
            <a:lvl1pPr>
              <a:defRPr sz="12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Shopping Cart Abandonment</a:t>
            </a:r>
          </a:p>
        </p:txBody>
      </p:sp>
      <p:sp>
        <p:nvSpPr>
          <p:cNvPr id="15" name="TextBox 14">
            <a:extLst>
              <a:ext uri="{FF2B5EF4-FFF2-40B4-BE49-F238E27FC236}">
                <a16:creationId xmlns:a16="http://schemas.microsoft.com/office/drawing/2014/main" id="{4B65E6A0-F116-4E6D-B0F8-364B6823F919}"/>
              </a:ext>
            </a:extLst>
          </p:cNvPr>
          <p:cNvSpPr txBox="1"/>
          <p:nvPr/>
        </p:nvSpPr>
        <p:spPr>
          <a:xfrm>
            <a:off x="5066309" y="4048882"/>
            <a:ext cx="1364463" cy="461665"/>
          </a:xfrm>
          <a:prstGeom prst="rect">
            <a:avLst/>
          </a:prstGeom>
          <a:noFill/>
        </p:spPr>
        <p:txBody>
          <a:bodyPr wrap="square" rtlCol="0">
            <a:spAutoFit/>
          </a:bodyPr>
          <a:lstStyle>
            <a:defPPr>
              <a:defRPr lang="en-US"/>
            </a:defPPr>
            <a:lvl1pPr algn="ctr">
              <a:defRPr sz="12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Direct Mail Piece Sent</a:t>
            </a:r>
          </a:p>
        </p:txBody>
      </p:sp>
      <p:sp>
        <p:nvSpPr>
          <p:cNvPr id="16" name="Arc 15">
            <a:extLst>
              <a:ext uri="{FF2B5EF4-FFF2-40B4-BE49-F238E27FC236}">
                <a16:creationId xmlns:a16="http://schemas.microsoft.com/office/drawing/2014/main" id="{F5D8D324-A9CA-4B71-8170-8346BFA43ADA}"/>
              </a:ext>
            </a:extLst>
          </p:cNvPr>
          <p:cNvSpPr/>
          <p:nvPr/>
        </p:nvSpPr>
        <p:spPr>
          <a:xfrm>
            <a:off x="8360652" y="3502580"/>
            <a:ext cx="1371600" cy="796955"/>
          </a:xfrm>
          <a:prstGeom prst="arc">
            <a:avLst/>
          </a:prstGeom>
          <a:noFill/>
          <a:ln w="63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Graphic 16" descr="Box with solid fill">
            <a:extLst>
              <a:ext uri="{FF2B5EF4-FFF2-40B4-BE49-F238E27FC236}">
                <a16:creationId xmlns:a16="http://schemas.microsoft.com/office/drawing/2014/main" id="{DFBB7EB0-3103-4E0A-9610-66F39F75FAE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430137">
            <a:off x="10010712" y="3138662"/>
            <a:ext cx="418106" cy="418106"/>
          </a:xfrm>
          <a:prstGeom prst="rect">
            <a:avLst/>
          </a:prstGeom>
          <a:effectLst>
            <a:outerShdw blurRad="50800" dist="38100" dir="2700000" algn="tl" rotWithShape="0">
              <a:prstClr val="black">
                <a:alpha val="40000"/>
              </a:prstClr>
            </a:outerShdw>
          </a:effectLst>
        </p:spPr>
      </p:pic>
      <p:pic>
        <p:nvPicPr>
          <p:cNvPr id="18" name="Graphic 17" descr="Walk with solid fill">
            <a:extLst>
              <a:ext uri="{FF2B5EF4-FFF2-40B4-BE49-F238E27FC236}">
                <a16:creationId xmlns:a16="http://schemas.microsoft.com/office/drawing/2014/main" id="{3C0EB34E-D11C-45DC-AE89-55A012B3A402}"/>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48734"/>
          <a:stretch/>
        </p:blipFill>
        <p:spPr>
          <a:xfrm flipH="1">
            <a:off x="10493919" y="2958671"/>
            <a:ext cx="468908" cy="914662"/>
          </a:xfrm>
          <a:prstGeom prst="rect">
            <a:avLst/>
          </a:prstGeom>
        </p:spPr>
      </p:pic>
      <p:pic>
        <p:nvPicPr>
          <p:cNvPr id="19" name="Graphic 18" descr="Store outline">
            <a:extLst>
              <a:ext uri="{FF2B5EF4-FFF2-40B4-BE49-F238E27FC236}">
                <a16:creationId xmlns:a16="http://schemas.microsoft.com/office/drawing/2014/main" id="{B804421A-2A13-4F41-AB44-080081B1F5F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481924" y="2506245"/>
            <a:ext cx="1616908" cy="1616908"/>
          </a:xfrm>
          <a:prstGeom prst="rect">
            <a:avLst/>
          </a:prstGeom>
        </p:spPr>
      </p:pic>
      <p:pic>
        <p:nvPicPr>
          <p:cNvPr id="20" name="Graphic 19" descr="Run with solid fill">
            <a:extLst>
              <a:ext uri="{FF2B5EF4-FFF2-40B4-BE49-F238E27FC236}">
                <a16:creationId xmlns:a16="http://schemas.microsoft.com/office/drawing/2014/main" id="{D0E54113-8DFA-4020-9520-96A280392A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637230">
            <a:off x="6788326" y="3163638"/>
            <a:ext cx="824404" cy="824404"/>
          </a:xfrm>
          <a:prstGeom prst="rect">
            <a:avLst/>
          </a:prstGeom>
        </p:spPr>
      </p:pic>
      <p:pic>
        <p:nvPicPr>
          <p:cNvPr id="21" name="Graphic 20" descr="Envelope with solid fill">
            <a:extLst>
              <a:ext uri="{FF2B5EF4-FFF2-40B4-BE49-F238E27FC236}">
                <a16:creationId xmlns:a16="http://schemas.microsoft.com/office/drawing/2014/main" id="{8934F955-ECAE-499C-B719-CEE35CF28D87}"/>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rot="19009004">
            <a:off x="7380821" y="3118244"/>
            <a:ext cx="174827" cy="174827"/>
          </a:xfrm>
          <a:prstGeom prst="rect">
            <a:avLst/>
          </a:prstGeom>
        </p:spPr>
      </p:pic>
      <p:sp>
        <p:nvSpPr>
          <p:cNvPr id="22" name="TextBox 21">
            <a:extLst>
              <a:ext uri="{FF2B5EF4-FFF2-40B4-BE49-F238E27FC236}">
                <a16:creationId xmlns:a16="http://schemas.microsoft.com/office/drawing/2014/main" id="{972CF1C1-B4E2-4630-BB23-1C3F92C82EA0}"/>
              </a:ext>
            </a:extLst>
          </p:cNvPr>
          <p:cNvSpPr txBox="1"/>
          <p:nvPr/>
        </p:nvSpPr>
        <p:spPr>
          <a:xfrm>
            <a:off x="8064996" y="2526233"/>
            <a:ext cx="458780" cy="215444"/>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SALE</a:t>
            </a:r>
          </a:p>
        </p:txBody>
      </p:sp>
      <p:pic>
        <p:nvPicPr>
          <p:cNvPr id="23" name="Graphic 22" descr="Envelope with solid fill">
            <a:extLst>
              <a:ext uri="{FF2B5EF4-FFF2-40B4-BE49-F238E27FC236}">
                <a16:creationId xmlns:a16="http://schemas.microsoft.com/office/drawing/2014/main" id="{85E6956D-C31C-46F5-BA15-F0543377966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264482" y="2923393"/>
            <a:ext cx="914400" cy="914400"/>
          </a:xfrm>
          <a:prstGeom prst="rect">
            <a:avLst/>
          </a:prstGeom>
        </p:spPr>
      </p:pic>
      <p:sp>
        <p:nvSpPr>
          <p:cNvPr id="24" name="TextBox 23">
            <a:extLst>
              <a:ext uri="{FF2B5EF4-FFF2-40B4-BE49-F238E27FC236}">
                <a16:creationId xmlns:a16="http://schemas.microsoft.com/office/drawing/2014/main" id="{70AACE27-C065-4F8A-965E-B19A26947DCC}"/>
              </a:ext>
            </a:extLst>
          </p:cNvPr>
          <p:cNvSpPr txBox="1"/>
          <p:nvPr/>
        </p:nvSpPr>
        <p:spPr>
          <a:xfrm>
            <a:off x="5278398" y="2657318"/>
            <a:ext cx="89479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Offer!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Call to 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(CTA) </a:t>
            </a:r>
          </a:p>
        </p:txBody>
      </p:sp>
      <p:sp>
        <p:nvSpPr>
          <p:cNvPr id="25" name="TextBox 24">
            <a:extLst>
              <a:ext uri="{FF2B5EF4-FFF2-40B4-BE49-F238E27FC236}">
                <a16:creationId xmlns:a16="http://schemas.microsoft.com/office/drawing/2014/main" id="{EE53C12B-5E9F-4920-9F96-87ED80CEBF12}"/>
              </a:ext>
            </a:extLst>
          </p:cNvPr>
          <p:cNvSpPr txBox="1"/>
          <p:nvPr/>
        </p:nvSpPr>
        <p:spPr>
          <a:xfrm>
            <a:off x="7403232" y="4081668"/>
            <a:ext cx="1843161" cy="276999"/>
          </a:xfrm>
          <a:prstGeom prst="rect">
            <a:avLst/>
          </a:prstGeom>
          <a:noFill/>
        </p:spPr>
        <p:txBody>
          <a:bodyPr wrap="square" rtlCol="0">
            <a:spAutoFit/>
          </a:bodyPr>
          <a:lstStyle>
            <a:defPPr>
              <a:defRPr lang="en-US"/>
            </a:defPPr>
            <a:lvl1pPr algn="ctr">
              <a:defRPr sz="12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In-Store Action, or…</a:t>
            </a:r>
          </a:p>
        </p:txBody>
      </p:sp>
      <p:sp>
        <p:nvSpPr>
          <p:cNvPr id="26" name="TextBox 25">
            <a:extLst>
              <a:ext uri="{FF2B5EF4-FFF2-40B4-BE49-F238E27FC236}">
                <a16:creationId xmlns:a16="http://schemas.microsoft.com/office/drawing/2014/main" id="{5B4F86E7-1CCC-45DF-8010-01C28A106618}"/>
              </a:ext>
            </a:extLst>
          </p:cNvPr>
          <p:cNvSpPr txBox="1"/>
          <p:nvPr/>
        </p:nvSpPr>
        <p:spPr>
          <a:xfrm>
            <a:off x="9695916" y="4072647"/>
            <a:ext cx="1364463" cy="461665"/>
          </a:xfrm>
          <a:prstGeom prst="rect">
            <a:avLst/>
          </a:prstGeom>
          <a:noFill/>
        </p:spPr>
        <p:txBody>
          <a:bodyPr wrap="square" rtlCol="0">
            <a:spAutoFit/>
          </a:bodyPr>
          <a:lstStyle>
            <a:defPPr>
              <a:defRPr lang="en-US"/>
            </a:defPPr>
            <a:lvl1pPr algn="ctr">
              <a:defRPr sz="12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Digital Interaction</a:t>
            </a:r>
          </a:p>
        </p:txBody>
      </p:sp>
      <p:pic>
        <p:nvPicPr>
          <p:cNvPr id="27" name="Graphic 26" descr="Present with solid fill">
            <a:extLst>
              <a:ext uri="{FF2B5EF4-FFF2-40B4-BE49-F238E27FC236}">
                <a16:creationId xmlns:a16="http://schemas.microsoft.com/office/drawing/2014/main" id="{19E53203-2150-4E8C-8B35-D7FFF1F12056}"/>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545951">
            <a:off x="3997413" y="3083676"/>
            <a:ext cx="390787" cy="390787"/>
          </a:xfrm>
          <a:prstGeom prst="rect">
            <a:avLst/>
          </a:prstGeom>
          <a:effectLst>
            <a:outerShdw blurRad="50800" dist="38100" dir="2700000" algn="tl" rotWithShape="0">
              <a:prstClr val="black">
                <a:alpha val="40000"/>
              </a:prstClr>
            </a:outerShdw>
          </a:effectLst>
        </p:spPr>
      </p:pic>
      <p:cxnSp>
        <p:nvCxnSpPr>
          <p:cNvPr id="28" name="Straight Arrow Connector 27">
            <a:extLst>
              <a:ext uri="{FF2B5EF4-FFF2-40B4-BE49-F238E27FC236}">
                <a16:creationId xmlns:a16="http://schemas.microsoft.com/office/drawing/2014/main" id="{A1E0DFA1-269C-4E49-ADFB-C4AA7AEC2505}"/>
              </a:ext>
            </a:extLst>
          </p:cNvPr>
          <p:cNvCxnSpPr>
            <a:cxnSpLocks/>
          </p:cNvCxnSpPr>
          <p:nvPr/>
        </p:nvCxnSpPr>
        <p:spPr>
          <a:xfrm flipV="1">
            <a:off x="1798336" y="3428134"/>
            <a:ext cx="853668" cy="20482"/>
          </a:xfrm>
          <a:prstGeom prst="straightConnector1">
            <a:avLst/>
          </a:prstGeom>
          <a:noFill/>
          <a:ln w="6350" cap="flat" cmpd="sng" algn="ctr">
            <a:solidFill>
              <a:srgbClr val="FF0000"/>
            </a:solidFill>
            <a:prstDash val="solid"/>
            <a:miter lim="800000"/>
            <a:tailEnd type="triangle"/>
          </a:ln>
          <a:effectLst/>
        </p:spPr>
      </p:cxnSp>
      <p:cxnSp>
        <p:nvCxnSpPr>
          <p:cNvPr id="29" name="Straight Arrow Connector 28">
            <a:extLst>
              <a:ext uri="{FF2B5EF4-FFF2-40B4-BE49-F238E27FC236}">
                <a16:creationId xmlns:a16="http://schemas.microsoft.com/office/drawing/2014/main" id="{9AFEBB61-1D85-4808-83A0-CFD4D2814BD1}"/>
              </a:ext>
            </a:extLst>
          </p:cNvPr>
          <p:cNvCxnSpPr>
            <a:cxnSpLocks/>
          </p:cNvCxnSpPr>
          <p:nvPr/>
        </p:nvCxnSpPr>
        <p:spPr>
          <a:xfrm>
            <a:off x="4472243" y="3416002"/>
            <a:ext cx="791476" cy="14500"/>
          </a:xfrm>
          <a:prstGeom prst="straightConnector1">
            <a:avLst/>
          </a:prstGeom>
          <a:noFill/>
          <a:ln w="6350" cap="flat" cmpd="sng" algn="ctr">
            <a:solidFill>
              <a:srgbClr val="FF0000"/>
            </a:solidFill>
            <a:prstDash val="solid"/>
            <a:miter lim="800000"/>
            <a:tailEnd type="triangle"/>
          </a:ln>
          <a:effectLst/>
        </p:spPr>
      </p:cxnSp>
      <p:cxnSp>
        <p:nvCxnSpPr>
          <p:cNvPr id="30" name="Straight Arrow Connector 29">
            <a:extLst>
              <a:ext uri="{FF2B5EF4-FFF2-40B4-BE49-F238E27FC236}">
                <a16:creationId xmlns:a16="http://schemas.microsoft.com/office/drawing/2014/main" id="{4A6542E5-7B6A-471E-B8DA-D89E81ED438E}"/>
              </a:ext>
            </a:extLst>
          </p:cNvPr>
          <p:cNvCxnSpPr>
            <a:cxnSpLocks/>
          </p:cNvCxnSpPr>
          <p:nvPr/>
        </p:nvCxnSpPr>
        <p:spPr>
          <a:xfrm>
            <a:off x="6180268" y="3416002"/>
            <a:ext cx="791476" cy="14500"/>
          </a:xfrm>
          <a:prstGeom prst="straightConnector1">
            <a:avLst/>
          </a:prstGeom>
          <a:noFill/>
          <a:ln w="6350" cap="flat" cmpd="sng" algn="ctr">
            <a:solidFill>
              <a:srgbClr val="FF0000"/>
            </a:solidFill>
            <a:prstDash val="solid"/>
            <a:miter lim="800000"/>
            <a:tailEnd type="triangle"/>
          </a:ln>
          <a:effectLst/>
        </p:spPr>
      </p:cxnSp>
      <p:cxnSp>
        <p:nvCxnSpPr>
          <p:cNvPr id="31" name="Connector: Curved 30">
            <a:extLst>
              <a:ext uri="{FF2B5EF4-FFF2-40B4-BE49-F238E27FC236}">
                <a16:creationId xmlns:a16="http://schemas.microsoft.com/office/drawing/2014/main" id="{90C66CBD-8EE3-4BD5-ABAE-3A5E1446D8BC}"/>
              </a:ext>
            </a:extLst>
          </p:cNvPr>
          <p:cNvCxnSpPr>
            <a:cxnSpLocks/>
          </p:cNvCxnSpPr>
          <p:nvPr/>
        </p:nvCxnSpPr>
        <p:spPr>
          <a:xfrm rot="5400000" flipH="1" flipV="1">
            <a:off x="9639856" y="3499278"/>
            <a:ext cx="488047" cy="300621"/>
          </a:xfrm>
          <a:prstGeom prst="curvedConnector2">
            <a:avLst/>
          </a:prstGeom>
          <a:noFill/>
          <a:ln w="6350" cap="flat" cmpd="sng" algn="ctr">
            <a:solidFill>
              <a:srgbClr val="FF0000"/>
            </a:solidFill>
            <a:prstDash val="solid"/>
            <a:miter lim="800000"/>
            <a:tailEnd type="triangle"/>
          </a:ln>
          <a:effectLst/>
        </p:spPr>
      </p:cxnSp>
      <p:graphicFrame>
        <p:nvGraphicFramePr>
          <p:cNvPr id="32" name="Chart 31">
            <a:extLst>
              <a:ext uri="{FF2B5EF4-FFF2-40B4-BE49-F238E27FC236}">
                <a16:creationId xmlns:a16="http://schemas.microsoft.com/office/drawing/2014/main" id="{E283E48C-2B7B-4424-B87B-D76CEE55A860}"/>
              </a:ext>
            </a:extLst>
          </p:cNvPr>
          <p:cNvGraphicFramePr/>
          <p:nvPr/>
        </p:nvGraphicFramePr>
        <p:xfrm>
          <a:off x="5824766" y="4543622"/>
          <a:ext cx="3039818" cy="1543641"/>
        </p:xfrm>
        <a:graphic>
          <a:graphicData uri="http://schemas.openxmlformats.org/drawingml/2006/chart">
            <c:chart xmlns:c="http://schemas.openxmlformats.org/drawingml/2006/chart" xmlns:r="http://schemas.openxmlformats.org/officeDocument/2006/relationships" r:id="rId27"/>
          </a:graphicData>
        </a:graphic>
      </p:graphicFrame>
      <p:graphicFrame>
        <p:nvGraphicFramePr>
          <p:cNvPr id="33" name="Chart 32">
            <a:extLst>
              <a:ext uri="{FF2B5EF4-FFF2-40B4-BE49-F238E27FC236}">
                <a16:creationId xmlns:a16="http://schemas.microsoft.com/office/drawing/2014/main" id="{C26C0596-003A-4C9F-B1F1-E04B0BCF5B99}"/>
              </a:ext>
            </a:extLst>
          </p:cNvPr>
          <p:cNvGraphicFramePr/>
          <p:nvPr/>
        </p:nvGraphicFramePr>
        <p:xfrm>
          <a:off x="34364" y="4387828"/>
          <a:ext cx="3039818" cy="1543641"/>
        </p:xfrm>
        <a:graphic>
          <a:graphicData uri="http://schemas.openxmlformats.org/drawingml/2006/chart">
            <c:chart xmlns:c="http://schemas.openxmlformats.org/drawingml/2006/chart" xmlns:r="http://schemas.openxmlformats.org/officeDocument/2006/relationships" r:id="rId28"/>
          </a:graphicData>
        </a:graphic>
      </p:graphicFrame>
      <p:sp>
        <p:nvSpPr>
          <p:cNvPr id="34" name="TextBox 33">
            <a:extLst>
              <a:ext uri="{FF2B5EF4-FFF2-40B4-BE49-F238E27FC236}">
                <a16:creationId xmlns:a16="http://schemas.microsoft.com/office/drawing/2014/main" id="{9ADA543D-378C-43EB-B8B9-679AC0196B6E}"/>
              </a:ext>
            </a:extLst>
          </p:cNvPr>
          <p:cNvSpPr txBox="1"/>
          <p:nvPr/>
        </p:nvSpPr>
        <p:spPr>
          <a:xfrm>
            <a:off x="2413323" y="4576668"/>
            <a:ext cx="39885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65%</a:t>
            </a:r>
            <a:r>
              <a:rPr kumimoji="0" lang="en-US" sz="2400" b="1" i="0" u="none" strike="noStrike" kern="1200" cap="none" spc="0" normalizeH="0" baseline="0" noProof="0" dirty="0">
                <a:ln>
                  <a:noFill/>
                </a:ln>
                <a:solidFill>
                  <a:srgbClr val="3C76A6">
                    <a:lumMod val="75000"/>
                  </a:srgbClr>
                </a:solidFill>
                <a:effectLst/>
                <a:uLnTx/>
                <a:uFillTx/>
                <a:latin typeface="Arial" panose="020B0604020202020204" pitchFamily="34" charset="0"/>
                <a:ea typeface="+mn-ea"/>
                <a:cs typeface="Arial" panose="020B0604020202020204" pitchFamily="34" charset="0"/>
              </a:rPr>
              <a:t> of marketing respondents reported an increase in website traffic</a:t>
            </a:r>
            <a:r>
              <a:rPr kumimoji="0" lang="en-US" sz="1600" b="1" i="0" u="none" strike="noStrike" kern="1200" cap="none" spc="0" normalizeH="0" baseline="0" noProof="0" dirty="0">
                <a:ln>
                  <a:noFill/>
                </a:ln>
                <a:solidFill>
                  <a:srgbClr val="3C76A6">
                    <a:lumMod val="75000"/>
                  </a:srgbClr>
                </a:solidFill>
                <a:effectLst/>
                <a:uLnTx/>
                <a:uFillTx/>
                <a:latin typeface="Arial" panose="020B0604020202020204" pitchFamily="34" charset="0"/>
                <a:ea typeface="+mn-ea"/>
                <a:cs typeface="Arial" panose="020B0604020202020204" pitchFamily="34" charset="0"/>
              </a:rPr>
              <a:t>2</a:t>
            </a:r>
            <a:endParaRPr kumimoji="0" lang="en-US" sz="2400" b="1" i="0" u="none" strike="noStrike" kern="1200" cap="none" spc="0" normalizeH="0" baseline="0" noProof="0" dirty="0">
              <a:ln>
                <a:noFill/>
              </a:ln>
              <a:solidFill>
                <a:srgbClr val="3C76A6">
                  <a:lumMod val="75000"/>
                </a:srgbClr>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4C995788-2EB1-470C-8C9A-0ACA800A749B}"/>
              </a:ext>
            </a:extLst>
          </p:cNvPr>
          <p:cNvSpPr txBox="1"/>
          <p:nvPr/>
        </p:nvSpPr>
        <p:spPr>
          <a:xfrm>
            <a:off x="8148692" y="4731140"/>
            <a:ext cx="4011301" cy="1200329"/>
          </a:xfrm>
          <a:prstGeom prst="rect">
            <a:avLst/>
          </a:prstGeom>
          <a:noFill/>
        </p:spPr>
        <p:txBody>
          <a:bodyPr wrap="square" rtlCol="0">
            <a:spAutoFit/>
          </a:bodyPr>
          <a:lstStyle>
            <a:defPPr>
              <a:defRPr lang="en-US"/>
            </a:defPPr>
            <a:lvl1pPr>
              <a:defRPr sz="14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47%</a:t>
            </a:r>
            <a:r>
              <a:rPr kumimoji="0" lang="en-US" sz="2400" b="1" i="0" u="none" strike="noStrike" kern="1200" cap="none" spc="0" normalizeH="0" baseline="0" noProof="0" dirty="0">
                <a:ln>
                  <a:noFill/>
                </a:ln>
                <a:solidFill>
                  <a:srgbClr val="3C76A6">
                    <a:lumMod val="75000"/>
                  </a:srgbClr>
                </a:solidFill>
                <a:effectLst/>
                <a:uLnTx/>
                <a:uFillTx/>
                <a:latin typeface="Arial" panose="020B0604020202020204" pitchFamily="34" charset="0"/>
                <a:ea typeface="+mn-ea"/>
                <a:cs typeface="Arial" panose="020B0604020202020204" pitchFamily="34" charset="0"/>
              </a:rPr>
              <a:t> of marketing respondents reported an increase in conversions</a:t>
            </a:r>
          </a:p>
        </p:txBody>
      </p:sp>
      <p:sp>
        <p:nvSpPr>
          <p:cNvPr id="46" name="TextBox 45">
            <a:extLst>
              <a:ext uri="{FF2B5EF4-FFF2-40B4-BE49-F238E27FC236}">
                <a16:creationId xmlns:a16="http://schemas.microsoft.com/office/drawing/2014/main" id="{2831FDEF-DF5D-482C-BC65-53DD6865793E}"/>
              </a:ext>
            </a:extLst>
          </p:cNvPr>
          <p:cNvSpPr txBox="1"/>
          <p:nvPr/>
        </p:nvSpPr>
        <p:spPr>
          <a:xfrm>
            <a:off x="646467" y="6284949"/>
            <a:ext cx="69453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Dave Cesaro, “Leveraging Trends in Digital Marketing to Use in Direct Mail,” National Postal Forum, May 8,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USPS; The Future of Direct Mail Is Here and It’s Dynamic</a:t>
            </a:r>
          </a:p>
        </p:txBody>
      </p:sp>
      <p:sp>
        <p:nvSpPr>
          <p:cNvPr id="36" name="object 4">
            <a:extLst>
              <a:ext uri="{FF2B5EF4-FFF2-40B4-BE49-F238E27FC236}">
                <a16:creationId xmlns:a16="http://schemas.microsoft.com/office/drawing/2014/main" id="{5E0F2A55-A486-BB0C-1A15-90F5617801F0}"/>
              </a:ext>
            </a:extLst>
          </p:cNvPr>
          <p:cNvSpPr/>
          <p:nvPr/>
        </p:nvSpPr>
        <p:spPr>
          <a:xfrm>
            <a:off x="-19683" y="2332623"/>
            <a:ext cx="12179677" cy="2145884"/>
          </a:xfrm>
          <a:custGeom>
            <a:avLst/>
            <a:gdLst/>
            <a:ahLst/>
            <a:cxnLst/>
            <a:rect l="l" t="t" r="r" b="b"/>
            <a:pathLst>
              <a:path w="13853160" h="4921885">
                <a:moveTo>
                  <a:pt x="13852981" y="0"/>
                </a:moveTo>
                <a:lnTo>
                  <a:pt x="0" y="0"/>
                </a:lnTo>
                <a:lnTo>
                  <a:pt x="0" y="4921316"/>
                </a:lnTo>
                <a:lnTo>
                  <a:pt x="13852981" y="4921316"/>
                </a:lnTo>
                <a:lnTo>
                  <a:pt x="13852981" y="0"/>
                </a:lnTo>
                <a:close/>
              </a:path>
            </a:pathLst>
          </a:custGeom>
          <a:solidFill>
            <a:schemeClr val="bg1">
              <a:lumMod val="75000"/>
              <a:alpha val="19999"/>
            </a:schemeClr>
          </a:solidFill>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8319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9BC164B-74C7-1E85-FB79-0CDFB9C72D04}"/>
              </a:ext>
            </a:extLst>
          </p:cNvPr>
          <p:cNvSpPr/>
          <p:nvPr/>
        </p:nvSpPr>
        <p:spPr>
          <a:xfrm>
            <a:off x="6097934" y="2374288"/>
            <a:ext cx="5793065" cy="140038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50" b="1" i="0" u="none" strike="noStrike" kern="1200" cap="none" spc="0" normalizeH="0" baseline="0" noProof="0" dirty="0">
                <a:ln>
                  <a:noFill/>
                </a:ln>
                <a:solidFill>
                  <a:srgbClr val="14659D"/>
                </a:solidFill>
                <a:effectLst/>
                <a:uLnTx/>
                <a:uFillTx/>
                <a:latin typeface="Arial"/>
                <a:ea typeface="+mn-ea"/>
                <a:cs typeface="+mn-cs"/>
              </a:rPr>
              <a:t>Boost ROI With Active Promotions.</a:t>
            </a:r>
            <a:endParaRPr kumimoji="0" lang="en-US" sz="4250" b="1" i="0" u="none" strike="noStrike" kern="1200" cap="none" spc="0" normalizeH="0" baseline="0" noProof="0" dirty="0">
              <a:ln>
                <a:noFill/>
              </a:ln>
              <a:solidFill>
                <a:srgbClr val="14659D"/>
              </a:solidFill>
              <a:effectLst/>
              <a:uLnTx/>
              <a:uFillTx/>
              <a:latin typeface="Arial"/>
              <a:ea typeface="+mn-ea"/>
              <a:cs typeface="Arial"/>
            </a:endParaRPr>
          </a:p>
        </p:txBody>
      </p:sp>
      <p:pic>
        <p:nvPicPr>
          <p:cNvPr id="88" name="Picture 87">
            <a:extLst>
              <a:ext uri="{FF2B5EF4-FFF2-40B4-BE49-F238E27FC236}">
                <a16:creationId xmlns:a16="http://schemas.microsoft.com/office/drawing/2014/main" id="{4304BA68-32B1-5727-9994-E5AFB0CF3F3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44666" y="1106311"/>
            <a:ext cx="4513583" cy="3527478"/>
          </a:xfrm>
          <a:prstGeom prst="rect">
            <a:avLst/>
          </a:prstGeom>
        </p:spPr>
      </p:pic>
    </p:spTree>
    <p:extLst>
      <p:ext uri="{BB962C8B-B14F-4D97-AF65-F5344CB8AC3E}">
        <p14:creationId xmlns:p14="http://schemas.microsoft.com/office/powerpoint/2010/main" val="206822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3" name="Group 362">
            <a:extLst>
              <a:ext uri="{FF2B5EF4-FFF2-40B4-BE49-F238E27FC236}">
                <a16:creationId xmlns:a16="http://schemas.microsoft.com/office/drawing/2014/main" id="{FD11E9F3-8510-4248-8369-3E903FCB0B09}"/>
              </a:ext>
            </a:extLst>
          </p:cNvPr>
          <p:cNvGrpSpPr/>
          <p:nvPr/>
        </p:nvGrpSpPr>
        <p:grpSpPr>
          <a:xfrm>
            <a:off x="429097" y="849494"/>
            <a:ext cx="11273650" cy="5073030"/>
            <a:chOff x="759139" y="473075"/>
            <a:chExt cx="18591084" cy="8365802"/>
          </a:xfrm>
        </p:grpSpPr>
        <p:sp>
          <p:nvSpPr>
            <p:cNvPr id="225" name="bg object 26">
              <a:extLst>
                <a:ext uri="{FF2B5EF4-FFF2-40B4-BE49-F238E27FC236}">
                  <a16:creationId xmlns:a16="http://schemas.microsoft.com/office/drawing/2014/main" id="{EA125EEB-7D7C-B540-966C-28A95DC02006}"/>
                </a:ext>
              </a:extLst>
            </p:cNvPr>
            <p:cNvSpPr/>
            <p:nvPr/>
          </p:nvSpPr>
          <p:spPr>
            <a:xfrm>
              <a:off x="4303533" y="2334527"/>
              <a:ext cx="15037435" cy="1301115"/>
            </a:xfrm>
            <a:custGeom>
              <a:avLst/>
              <a:gdLst/>
              <a:ahLst/>
              <a:cxnLst/>
              <a:rect l="l" t="t" r="r" b="b"/>
              <a:pathLst>
                <a:path w="15037435" h="1301114">
                  <a:moveTo>
                    <a:pt x="15037228" y="0"/>
                  </a:moveTo>
                  <a:lnTo>
                    <a:pt x="0" y="0"/>
                  </a:lnTo>
                  <a:lnTo>
                    <a:pt x="0" y="1300766"/>
                  </a:lnTo>
                  <a:lnTo>
                    <a:pt x="15037228" y="1300766"/>
                  </a:lnTo>
                  <a:lnTo>
                    <a:pt x="15037228" y="0"/>
                  </a:lnTo>
                  <a:close/>
                </a:path>
              </a:pathLst>
            </a:custGeom>
            <a:solidFill>
              <a:srgbClr val="CCCCCC">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6" name="bg object 27">
              <a:extLst>
                <a:ext uri="{FF2B5EF4-FFF2-40B4-BE49-F238E27FC236}">
                  <a16:creationId xmlns:a16="http://schemas.microsoft.com/office/drawing/2014/main" id="{09EDE8A1-1B8D-664A-97A8-E4CD4B9F7EAD}"/>
                </a:ext>
              </a:extLst>
            </p:cNvPr>
            <p:cNvSpPr/>
            <p:nvPr/>
          </p:nvSpPr>
          <p:spPr>
            <a:xfrm>
              <a:off x="4303533" y="4936060"/>
              <a:ext cx="15037435" cy="1301115"/>
            </a:xfrm>
            <a:custGeom>
              <a:avLst/>
              <a:gdLst/>
              <a:ahLst/>
              <a:cxnLst/>
              <a:rect l="l" t="t" r="r" b="b"/>
              <a:pathLst>
                <a:path w="15037435" h="1301115">
                  <a:moveTo>
                    <a:pt x="15037228" y="0"/>
                  </a:moveTo>
                  <a:lnTo>
                    <a:pt x="0" y="0"/>
                  </a:lnTo>
                  <a:lnTo>
                    <a:pt x="0" y="1300766"/>
                  </a:lnTo>
                  <a:lnTo>
                    <a:pt x="15037228" y="1300766"/>
                  </a:lnTo>
                  <a:lnTo>
                    <a:pt x="15037228" y="0"/>
                  </a:lnTo>
                  <a:close/>
                </a:path>
              </a:pathLst>
            </a:custGeom>
            <a:solidFill>
              <a:srgbClr val="CCCCCC">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7" name="bg object 28">
              <a:extLst>
                <a:ext uri="{FF2B5EF4-FFF2-40B4-BE49-F238E27FC236}">
                  <a16:creationId xmlns:a16="http://schemas.microsoft.com/office/drawing/2014/main" id="{C480E1F6-532E-9E41-9569-EB11A94CEAA5}"/>
                </a:ext>
              </a:extLst>
            </p:cNvPr>
            <p:cNvSpPr/>
            <p:nvPr/>
          </p:nvSpPr>
          <p:spPr>
            <a:xfrm>
              <a:off x="4303533" y="7537604"/>
              <a:ext cx="15037435" cy="1301115"/>
            </a:xfrm>
            <a:custGeom>
              <a:avLst/>
              <a:gdLst/>
              <a:ahLst/>
              <a:cxnLst/>
              <a:rect l="l" t="t" r="r" b="b"/>
              <a:pathLst>
                <a:path w="15037435" h="1301115">
                  <a:moveTo>
                    <a:pt x="15037228" y="0"/>
                  </a:moveTo>
                  <a:lnTo>
                    <a:pt x="0" y="0"/>
                  </a:lnTo>
                  <a:lnTo>
                    <a:pt x="0" y="1300766"/>
                  </a:lnTo>
                  <a:lnTo>
                    <a:pt x="15037228" y="1300766"/>
                  </a:lnTo>
                  <a:lnTo>
                    <a:pt x="15037228" y="0"/>
                  </a:lnTo>
                  <a:close/>
                </a:path>
              </a:pathLst>
            </a:custGeom>
            <a:solidFill>
              <a:srgbClr val="CCCCCC">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8" name="bg object 29">
              <a:extLst>
                <a:ext uri="{FF2B5EF4-FFF2-40B4-BE49-F238E27FC236}">
                  <a16:creationId xmlns:a16="http://schemas.microsoft.com/office/drawing/2014/main" id="{750C4B12-6F59-E04C-B92B-F5AD030B707D}"/>
                </a:ext>
              </a:extLst>
            </p:cNvPr>
            <p:cNvSpPr/>
            <p:nvPr/>
          </p:nvSpPr>
          <p:spPr>
            <a:xfrm>
              <a:off x="4942182" y="952177"/>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0" name="bg object 31">
              <a:extLst>
                <a:ext uri="{FF2B5EF4-FFF2-40B4-BE49-F238E27FC236}">
                  <a16:creationId xmlns:a16="http://schemas.microsoft.com/office/drawing/2014/main" id="{A3CA4987-E106-234E-8B32-C029323B4752}"/>
                </a:ext>
              </a:extLst>
            </p:cNvPr>
            <p:cNvSpPr/>
            <p:nvPr/>
          </p:nvSpPr>
          <p:spPr>
            <a:xfrm>
              <a:off x="6142064" y="952177"/>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1" name="bg object 32">
              <a:extLst>
                <a:ext uri="{FF2B5EF4-FFF2-40B4-BE49-F238E27FC236}">
                  <a16:creationId xmlns:a16="http://schemas.microsoft.com/office/drawing/2014/main" id="{4EE95C4B-99E9-1C41-AEC6-3A7E39A6346F}"/>
                </a:ext>
              </a:extLst>
            </p:cNvPr>
            <p:cNvSpPr/>
            <p:nvPr/>
          </p:nvSpPr>
          <p:spPr>
            <a:xfrm>
              <a:off x="7341945" y="952177"/>
              <a:ext cx="10799445" cy="7886700"/>
            </a:xfrm>
            <a:custGeom>
              <a:avLst/>
              <a:gdLst/>
              <a:ahLst/>
              <a:cxnLst/>
              <a:rect l="l" t="t" r="r" b="b"/>
              <a:pathLst>
                <a:path w="10799444" h="7886700">
                  <a:moveTo>
                    <a:pt x="0" y="842428"/>
                  </a:moveTo>
                  <a:lnTo>
                    <a:pt x="0" y="7886189"/>
                  </a:lnTo>
                </a:path>
                <a:path w="10799444" h="7886700">
                  <a:moveTo>
                    <a:pt x="0" y="0"/>
                  </a:moveTo>
                  <a:lnTo>
                    <a:pt x="0" y="453739"/>
                  </a:lnTo>
                </a:path>
                <a:path w="10799444" h="7886700">
                  <a:moveTo>
                    <a:pt x="1199881" y="2140818"/>
                  </a:moveTo>
                  <a:lnTo>
                    <a:pt x="1199881" y="7886189"/>
                  </a:lnTo>
                </a:path>
                <a:path w="10799444" h="7886700">
                  <a:moveTo>
                    <a:pt x="1199881" y="842428"/>
                  </a:moveTo>
                  <a:lnTo>
                    <a:pt x="1199881" y="1752128"/>
                  </a:lnTo>
                </a:path>
                <a:path w="10799444" h="7886700">
                  <a:moveTo>
                    <a:pt x="1199881" y="0"/>
                  </a:moveTo>
                  <a:lnTo>
                    <a:pt x="1199881" y="453739"/>
                  </a:lnTo>
                </a:path>
                <a:path w="10799444" h="7886700">
                  <a:moveTo>
                    <a:pt x="2399763" y="3680038"/>
                  </a:moveTo>
                  <a:lnTo>
                    <a:pt x="2399763" y="7886189"/>
                  </a:lnTo>
                </a:path>
                <a:path w="10799444" h="7886700">
                  <a:moveTo>
                    <a:pt x="2399763" y="2140818"/>
                  </a:moveTo>
                  <a:lnTo>
                    <a:pt x="2399763" y="3291349"/>
                  </a:lnTo>
                </a:path>
                <a:path w="10799444" h="7886700">
                  <a:moveTo>
                    <a:pt x="2399763" y="842428"/>
                  </a:moveTo>
                  <a:lnTo>
                    <a:pt x="2399763" y="1752128"/>
                  </a:lnTo>
                </a:path>
                <a:path w="10799444" h="7886700">
                  <a:moveTo>
                    <a:pt x="2399763" y="0"/>
                  </a:moveTo>
                  <a:lnTo>
                    <a:pt x="2399763" y="453739"/>
                  </a:lnTo>
                </a:path>
                <a:path w="10799444" h="7886700">
                  <a:moveTo>
                    <a:pt x="3599644" y="3680038"/>
                  </a:moveTo>
                  <a:lnTo>
                    <a:pt x="3599644" y="7886189"/>
                  </a:lnTo>
                </a:path>
                <a:path w="10799444" h="7886700">
                  <a:moveTo>
                    <a:pt x="3599644" y="2140818"/>
                  </a:moveTo>
                  <a:lnTo>
                    <a:pt x="3599644" y="3291349"/>
                  </a:lnTo>
                </a:path>
                <a:path w="10799444" h="7886700">
                  <a:moveTo>
                    <a:pt x="3599644" y="842428"/>
                  </a:moveTo>
                  <a:lnTo>
                    <a:pt x="3599644" y="1752128"/>
                  </a:lnTo>
                </a:path>
                <a:path w="10799444" h="7886700">
                  <a:moveTo>
                    <a:pt x="3599644" y="0"/>
                  </a:moveTo>
                  <a:lnTo>
                    <a:pt x="3599644" y="453739"/>
                  </a:lnTo>
                </a:path>
                <a:path w="10799444" h="7886700">
                  <a:moveTo>
                    <a:pt x="4799526" y="4810894"/>
                  </a:moveTo>
                  <a:lnTo>
                    <a:pt x="4799526" y="7886189"/>
                  </a:lnTo>
                </a:path>
                <a:path w="10799444" h="7886700">
                  <a:moveTo>
                    <a:pt x="4799526" y="3680038"/>
                  </a:moveTo>
                  <a:lnTo>
                    <a:pt x="4799526" y="4422204"/>
                  </a:lnTo>
                </a:path>
                <a:path w="10799444" h="7886700">
                  <a:moveTo>
                    <a:pt x="4799526" y="2140818"/>
                  </a:moveTo>
                  <a:lnTo>
                    <a:pt x="4799526" y="3291349"/>
                  </a:lnTo>
                </a:path>
                <a:path w="10799444" h="7886700">
                  <a:moveTo>
                    <a:pt x="4799526" y="842428"/>
                  </a:moveTo>
                  <a:lnTo>
                    <a:pt x="4799526" y="1752128"/>
                  </a:lnTo>
                </a:path>
                <a:path w="10799444" h="7886700">
                  <a:moveTo>
                    <a:pt x="4799526" y="0"/>
                  </a:moveTo>
                  <a:lnTo>
                    <a:pt x="4799526" y="453739"/>
                  </a:lnTo>
                </a:path>
                <a:path w="10799444" h="7886700">
                  <a:moveTo>
                    <a:pt x="5999406" y="4810894"/>
                  </a:moveTo>
                  <a:lnTo>
                    <a:pt x="5999406" y="7886189"/>
                  </a:lnTo>
                </a:path>
                <a:path w="10799444" h="7886700">
                  <a:moveTo>
                    <a:pt x="5999406" y="2140818"/>
                  </a:moveTo>
                  <a:lnTo>
                    <a:pt x="5999406" y="4422204"/>
                  </a:lnTo>
                </a:path>
                <a:path w="10799444" h="7886700">
                  <a:moveTo>
                    <a:pt x="5999406" y="0"/>
                  </a:moveTo>
                  <a:lnTo>
                    <a:pt x="5999406" y="1752128"/>
                  </a:lnTo>
                </a:path>
                <a:path w="10799444" h="7886700">
                  <a:moveTo>
                    <a:pt x="7199289" y="6109284"/>
                  </a:moveTo>
                  <a:lnTo>
                    <a:pt x="7199289" y="7886189"/>
                  </a:lnTo>
                </a:path>
                <a:path w="10799444" h="7886700">
                  <a:moveTo>
                    <a:pt x="7199289" y="4810894"/>
                  </a:moveTo>
                  <a:lnTo>
                    <a:pt x="7199289" y="5720594"/>
                  </a:lnTo>
                </a:path>
                <a:path w="10799444" h="7886700">
                  <a:moveTo>
                    <a:pt x="7199289" y="0"/>
                  </a:moveTo>
                  <a:lnTo>
                    <a:pt x="7199289" y="4422204"/>
                  </a:lnTo>
                </a:path>
                <a:path w="10799444" h="7886700">
                  <a:moveTo>
                    <a:pt x="8399171" y="7428615"/>
                  </a:moveTo>
                  <a:lnTo>
                    <a:pt x="8399171" y="7886189"/>
                  </a:lnTo>
                </a:path>
                <a:path w="10799444" h="7886700">
                  <a:moveTo>
                    <a:pt x="8399171" y="6109284"/>
                  </a:moveTo>
                  <a:lnTo>
                    <a:pt x="8399171" y="7039926"/>
                  </a:lnTo>
                </a:path>
                <a:path w="10799444" h="7886700">
                  <a:moveTo>
                    <a:pt x="8399171" y="4810894"/>
                  </a:moveTo>
                  <a:lnTo>
                    <a:pt x="8399171" y="5720594"/>
                  </a:lnTo>
                </a:path>
                <a:path w="10799444" h="7886700">
                  <a:moveTo>
                    <a:pt x="8399171" y="0"/>
                  </a:moveTo>
                  <a:lnTo>
                    <a:pt x="8399171" y="4422204"/>
                  </a:lnTo>
                </a:path>
                <a:path w="10799444" h="7886700">
                  <a:moveTo>
                    <a:pt x="9599053" y="7428615"/>
                  </a:moveTo>
                  <a:lnTo>
                    <a:pt x="9599053" y="7886189"/>
                  </a:lnTo>
                </a:path>
                <a:path w="10799444" h="7886700">
                  <a:moveTo>
                    <a:pt x="9599053" y="6109284"/>
                  </a:moveTo>
                  <a:lnTo>
                    <a:pt x="9599053" y="7039926"/>
                  </a:lnTo>
                </a:path>
                <a:path w="10799444" h="7886700">
                  <a:moveTo>
                    <a:pt x="9599053" y="4810894"/>
                  </a:moveTo>
                  <a:lnTo>
                    <a:pt x="9599053" y="5720594"/>
                  </a:lnTo>
                </a:path>
                <a:path w="10799444" h="7886700">
                  <a:moveTo>
                    <a:pt x="9599053" y="0"/>
                  </a:moveTo>
                  <a:lnTo>
                    <a:pt x="9599053" y="4422204"/>
                  </a:lnTo>
                </a:path>
                <a:path w="10799444" h="7886700">
                  <a:moveTo>
                    <a:pt x="10798934" y="6109284"/>
                  </a:moveTo>
                  <a:lnTo>
                    <a:pt x="10798934" y="7886189"/>
                  </a:lnTo>
                </a:path>
                <a:path w="10799444" h="7886700">
                  <a:moveTo>
                    <a:pt x="10798934" y="4810894"/>
                  </a:moveTo>
                  <a:lnTo>
                    <a:pt x="10798934" y="5720594"/>
                  </a:lnTo>
                </a:path>
                <a:path w="10799444" h="7886700">
                  <a:moveTo>
                    <a:pt x="10798934" y="0"/>
                  </a:moveTo>
                  <a:lnTo>
                    <a:pt x="10798934" y="4422204"/>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349" name="Group 348">
              <a:extLst>
                <a:ext uri="{FF2B5EF4-FFF2-40B4-BE49-F238E27FC236}">
                  <a16:creationId xmlns:a16="http://schemas.microsoft.com/office/drawing/2014/main" id="{D3FB929D-AD28-544A-ACB0-CF84D09921AD}"/>
                </a:ext>
              </a:extLst>
            </p:cNvPr>
            <p:cNvGrpSpPr/>
            <p:nvPr/>
          </p:nvGrpSpPr>
          <p:grpSpPr>
            <a:xfrm>
              <a:off x="759139" y="473075"/>
              <a:ext cx="18591084" cy="461645"/>
              <a:chOff x="759139" y="473075"/>
              <a:chExt cx="18591084" cy="461645"/>
            </a:xfrm>
          </p:grpSpPr>
          <p:sp>
            <p:nvSpPr>
              <p:cNvPr id="232" name="bg object 33">
                <a:extLst>
                  <a:ext uri="{FF2B5EF4-FFF2-40B4-BE49-F238E27FC236}">
                    <a16:creationId xmlns:a16="http://schemas.microsoft.com/office/drawing/2014/main" id="{3A707A06-DCBA-2841-AFF0-C1F7BF6C9917}"/>
                  </a:ext>
                </a:extLst>
              </p:cNvPr>
              <p:cNvSpPr/>
              <p:nvPr/>
            </p:nvSpPr>
            <p:spPr>
              <a:xfrm>
                <a:off x="759139" y="473075"/>
                <a:ext cx="3539490" cy="461645"/>
              </a:xfrm>
              <a:custGeom>
                <a:avLst/>
                <a:gdLst/>
                <a:ahLst/>
                <a:cxnLst/>
                <a:rect l="l" t="t" r="r" b="b"/>
                <a:pathLst>
                  <a:path w="3539490" h="461644">
                    <a:moveTo>
                      <a:pt x="0" y="461211"/>
                    </a:moveTo>
                    <a:lnTo>
                      <a:pt x="3539159" y="461211"/>
                    </a:lnTo>
                    <a:lnTo>
                      <a:pt x="3539159" y="0"/>
                    </a:lnTo>
                    <a:lnTo>
                      <a:pt x="0" y="0"/>
                    </a:lnTo>
                    <a:lnTo>
                      <a:pt x="0" y="461211"/>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3" name="bg object 34">
                <a:extLst>
                  <a:ext uri="{FF2B5EF4-FFF2-40B4-BE49-F238E27FC236}">
                    <a16:creationId xmlns:a16="http://schemas.microsoft.com/office/drawing/2014/main" id="{3D10777A-79AD-CA42-9673-1FD91349CED1}"/>
                  </a:ext>
                </a:extLst>
              </p:cNvPr>
              <p:cNvSpPr/>
              <p:nvPr/>
            </p:nvSpPr>
            <p:spPr>
              <a:xfrm>
                <a:off x="4935252" y="473075"/>
                <a:ext cx="1207770" cy="461645"/>
              </a:xfrm>
              <a:custGeom>
                <a:avLst/>
                <a:gdLst/>
                <a:ahLst/>
                <a:cxnLst/>
                <a:rect l="l" t="t" r="r" b="b"/>
                <a:pathLst>
                  <a:path w="1207770" h="461644">
                    <a:moveTo>
                      <a:pt x="1207450" y="0"/>
                    </a:moveTo>
                    <a:lnTo>
                      <a:pt x="0" y="0"/>
                    </a:lnTo>
                    <a:lnTo>
                      <a:pt x="0" y="461211"/>
                    </a:lnTo>
                    <a:lnTo>
                      <a:pt x="1207450" y="461211"/>
                    </a:lnTo>
                    <a:lnTo>
                      <a:pt x="1207450"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4" name="bg object 35">
                <a:extLst>
                  <a:ext uri="{FF2B5EF4-FFF2-40B4-BE49-F238E27FC236}">
                    <a16:creationId xmlns:a16="http://schemas.microsoft.com/office/drawing/2014/main" id="{4DD4F00C-C5A2-6441-8E7E-9145BC604429}"/>
                  </a:ext>
                </a:extLst>
              </p:cNvPr>
              <p:cNvSpPr/>
              <p:nvPr/>
            </p:nvSpPr>
            <p:spPr>
              <a:xfrm>
                <a:off x="4935252" y="473075"/>
                <a:ext cx="1207770" cy="461645"/>
              </a:xfrm>
              <a:custGeom>
                <a:avLst/>
                <a:gdLst/>
                <a:ahLst/>
                <a:cxnLst/>
                <a:rect l="l" t="t" r="r" b="b"/>
                <a:pathLst>
                  <a:path w="1207770" h="461644">
                    <a:moveTo>
                      <a:pt x="1207450" y="461211"/>
                    </a:moveTo>
                    <a:lnTo>
                      <a:pt x="0" y="461211"/>
                    </a:lnTo>
                    <a:lnTo>
                      <a:pt x="0" y="0"/>
                    </a:lnTo>
                    <a:lnTo>
                      <a:pt x="1207450" y="0"/>
                    </a:lnTo>
                    <a:lnTo>
                      <a:pt x="1207450"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5" name="bg object 36">
                <a:extLst>
                  <a:ext uri="{FF2B5EF4-FFF2-40B4-BE49-F238E27FC236}">
                    <a16:creationId xmlns:a16="http://schemas.microsoft.com/office/drawing/2014/main" id="{EBA0EB6E-DB86-6F4A-9C7F-937BB68A58C5}"/>
                  </a:ext>
                </a:extLst>
              </p:cNvPr>
              <p:cNvSpPr/>
              <p:nvPr/>
            </p:nvSpPr>
            <p:spPr>
              <a:xfrm>
                <a:off x="6142210" y="473075"/>
                <a:ext cx="1207770" cy="461645"/>
              </a:xfrm>
              <a:custGeom>
                <a:avLst/>
                <a:gdLst/>
                <a:ahLst/>
                <a:cxnLst/>
                <a:rect l="l" t="t" r="r" b="b"/>
                <a:pathLst>
                  <a:path w="1207770"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6" name="bg object 37">
                <a:extLst>
                  <a:ext uri="{FF2B5EF4-FFF2-40B4-BE49-F238E27FC236}">
                    <a16:creationId xmlns:a16="http://schemas.microsoft.com/office/drawing/2014/main" id="{313E0C0E-878E-DC48-89F5-75B62FC14200}"/>
                  </a:ext>
                </a:extLst>
              </p:cNvPr>
              <p:cNvSpPr/>
              <p:nvPr/>
            </p:nvSpPr>
            <p:spPr>
              <a:xfrm>
                <a:off x="6142210" y="473075"/>
                <a:ext cx="1207770" cy="461645"/>
              </a:xfrm>
              <a:custGeom>
                <a:avLst/>
                <a:gdLst/>
                <a:ahLst/>
                <a:cxnLst/>
                <a:rect l="l" t="t" r="r" b="b"/>
                <a:pathLst>
                  <a:path w="1207770"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7" name="bg object 38">
                <a:extLst>
                  <a:ext uri="{FF2B5EF4-FFF2-40B4-BE49-F238E27FC236}">
                    <a16:creationId xmlns:a16="http://schemas.microsoft.com/office/drawing/2014/main" id="{5FF60568-B126-824A-AADF-FCF18361FE07}"/>
                  </a:ext>
                </a:extLst>
              </p:cNvPr>
              <p:cNvSpPr/>
              <p:nvPr/>
            </p:nvSpPr>
            <p:spPr>
              <a:xfrm>
                <a:off x="7342237" y="473075"/>
                <a:ext cx="1207770" cy="461645"/>
              </a:xfrm>
              <a:custGeom>
                <a:avLst/>
                <a:gdLst/>
                <a:ahLst/>
                <a:cxnLst/>
                <a:rect l="l" t="t" r="r" b="b"/>
                <a:pathLst>
                  <a:path w="1207770"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8" name="bg object 39">
                <a:extLst>
                  <a:ext uri="{FF2B5EF4-FFF2-40B4-BE49-F238E27FC236}">
                    <a16:creationId xmlns:a16="http://schemas.microsoft.com/office/drawing/2014/main" id="{C983ACA8-C901-764E-ABC6-7C992A3DC82E}"/>
                  </a:ext>
                </a:extLst>
              </p:cNvPr>
              <p:cNvSpPr/>
              <p:nvPr/>
            </p:nvSpPr>
            <p:spPr>
              <a:xfrm>
                <a:off x="7342237" y="473075"/>
                <a:ext cx="1207770" cy="461645"/>
              </a:xfrm>
              <a:custGeom>
                <a:avLst/>
                <a:gdLst/>
                <a:ahLst/>
                <a:cxnLst/>
                <a:rect l="l" t="t" r="r" b="b"/>
                <a:pathLst>
                  <a:path w="1207770"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9" name="bg object 40">
                <a:extLst>
                  <a:ext uri="{FF2B5EF4-FFF2-40B4-BE49-F238E27FC236}">
                    <a16:creationId xmlns:a16="http://schemas.microsoft.com/office/drawing/2014/main" id="{37771546-5727-0341-9DF0-FE475B342BC4}"/>
                  </a:ext>
                </a:extLst>
              </p:cNvPr>
              <p:cNvSpPr/>
              <p:nvPr/>
            </p:nvSpPr>
            <p:spPr>
              <a:xfrm>
                <a:off x="8542253" y="473075"/>
                <a:ext cx="1207770" cy="461645"/>
              </a:xfrm>
              <a:custGeom>
                <a:avLst/>
                <a:gdLst/>
                <a:ahLst/>
                <a:cxnLst/>
                <a:rect l="l" t="t" r="r" b="b"/>
                <a:pathLst>
                  <a:path w="1207770"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0" name="bg object 41">
                <a:extLst>
                  <a:ext uri="{FF2B5EF4-FFF2-40B4-BE49-F238E27FC236}">
                    <a16:creationId xmlns:a16="http://schemas.microsoft.com/office/drawing/2014/main" id="{FE33463B-2480-A345-8282-D8F29FA0AF3E}"/>
                  </a:ext>
                </a:extLst>
              </p:cNvPr>
              <p:cNvSpPr/>
              <p:nvPr/>
            </p:nvSpPr>
            <p:spPr>
              <a:xfrm>
                <a:off x="8542253" y="473075"/>
                <a:ext cx="1207770" cy="461645"/>
              </a:xfrm>
              <a:custGeom>
                <a:avLst/>
                <a:gdLst/>
                <a:ahLst/>
                <a:cxnLst/>
                <a:rect l="l" t="t" r="r" b="b"/>
                <a:pathLst>
                  <a:path w="1207770"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1" name="bg object 42">
                <a:extLst>
                  <a:ext uri="{FF2B5EF4-FFF2-40B4-BE49-F238E27FC236}">
                    <a16:creationId xmlns:a16="http://schemas.microsoft.com/office/drawing/2014/main" id="{C6DEB806-778E-7D45-9AF6-78373BC589A0}"/>
                  </a:ext>
                </a:extLst>
              </p:cNvPr>
              <p:cNvSpPr/>
              <p:nvPr/>
            </p:nvSpPr>
            <p:spPr>
              <a:xfrm>
                <a:off x="9742279" y="473075"/>
                <a:ext cx="1207770" cy="461645"/>
              </a:xfrm>
              <a:custGeom>
                <a:avLst/>
                <a:gdLst/>
                <a:ahLst/>
                <a:cxnLst/>
                <a:rect l="l" t="t" r="r" b="b"/>
                <a:pathLst>
                  <a:path w="1207770"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2" name="bg object 43">
                <a:extLst>
                  <a:ext uri="{FF2B5EF4-FFF2-40B4-BE49-F238E27FC236}">
                    <a16:creationId xmlns:a16="http://schemas.microsoft.com/office/drawing/2014/main" id="{DF8524A6-0028-9F42-8D6B-2BAD0F6BFBF8}"/>
                  </a:ext>
                </a:extLst>
              </p:cNvPr>
              <p:cNvSpPr/>
              <p:nvPr/>
            </p:nvSpPr>
            <p:spPr>
              <a:xfrm>
                <a:off x="9742279" y="473075"/>
                <a:ext cx="1207770" cy="461645"/>
              </a:xfrm>
              <a:custGeom>
                <a:avLst/>
                <a:gdLst/>
                <a:ahLst/>
                <a:cxnLst/>
                <a:rect l="l" t="t" r="r" b="b"/>
                <a:pathLst>
                  <a:path w="1207770"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3" name="bg object 44">
                <a:extLst>
                  <a:ext uri="{FF2B5EF4-FFF2-40B4-BE49-F238E27FC236}">
                    <a16:creationId xmlns:a16="http://schemas.microsoft.com/office/drawing/2014/main" id="{C0C1862E-1710-454D-86DE-DAEFF449143B}"/>
                  </a:ext>
                </a:extLst>
              </p:cNvPr>
              <p:cNvSpPr/>
              <p:nvPr/>
            </p:nvSpPr>
            <p:spPr>
              <a:xfrm>
                <a:off x="10942305" y="473075"/>
                <a:ext cx="1207770" cy="461645"/>
              </a:xfrm>
              <a:custGeom>
                <a:avLst/>
                <a:gdLst/>
                <a:ahLst/>
                <a:cxnLst/>
                <a:rect l="l" t="t" r="r" b="b"/>
                <a:pathLst>
                  <a:path w="1207770"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4" name="bg object 45">
                <a:extLst>
                  <a:ext uri="{FF2B5EF4-FFF2-40B4-BE49-F238E27FC236}">
                    <a16:creationId xmlns:a16="http://schemas.microsoft.com/office/drawing/2014/main" id="{D6C65F37-C963-A54A-A47A-D07743112254}"/>
                  </a:ext>
                </a:extLst>
              </p:cNvPr>
              <p:cNvSpPr/>
              <p:nvPr/>
            </p:nvSpPr>
            <p:spPr>
              <a:xfrm>
                <a:off x="10942305" y="473075"/>
                <a:ext cx="1207770" cy="461645"/>
              </a:xfrm>
              <a:custGeom>
                <a:avLst/>
                <a:gdLst/>
                <a:ahLst/>
                <a:cxnLst/>
                <a:rect l="l" t="t" r="r" b="b"/>
                <a:pathLst>
                  <a:path w="1207770"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5" name="bg object 46">
                <a:extLst>
                  <a:ext uri="{FF2B5EF4-FFF2-40B4-BE49-F238E27FC236}">
                    <a16:creationId xmlns:a16="http://schemas.microsoft.com/office/drawing/2014/main" id="{F3BB7A44-C65C-744D-80F9-7B1F3190D783}"/>
                  </a:ext>
                </a:extLst>
              </p:cNvPr>
              <p:cNvSpPr/>
              <p:nvPr/>
            </p:nvSpPr>
            <p:spPr>
              <a:xfrm>
                <a:off x="12142331" y="473075"/>
                <a:ext cx="1207770" cy="461645"/>
              </a:xfrm>
              <a:custGeom>
                <a:avLst/>
                <a:gdLst/>
                <a:ahLst/>
                <a:cxnLst/>
                <a:rect l="l" t="t" r="r" b="b"/>
                <a:pathLst>
                  <a:path w="1207769"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6" name="bg object 47">
                <a:extLst>
                  <a:ext uri="{FF2B5EF4-FFF2-40B4-BE49-F238E27FC236}">
                    <a16:creationId xmlns:a16="http://schemas.microsoft.com/office/drawing/2014/main" id="{2DB01C7F-3FEE-A64E-8012-7B617B6E4C1C}"/>
                  </a:ext>
                </a:extLst>
              </p:cNvPr>
              <p:cNvSpPr/>
              <p:nvPr/>
            </p:nvSpPr>
            <p:spPr>
              <a:xfrm>
                <a:off x="12142331" y="473075"/>
                <a:ext cx="1207770" cy="461645"/>
              </a:xfrm>
              <a:custGeom>
                <a:avLst/>
                <a:gdLst/>
                <a:ahLst/>
                <a:cxnLst/>
                <a:rect l="l" t="t" r="r" b="b"/>
                <a:pathLst>
                  <a:path w="1207769"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7" name="bg object 48">
                <a:extLst>
                  <a:ext uri="{FF2B5EF4-FFF2-40B4-BE49-F238E27FC236}">
                    <a16:creationId xmlns:a16="http://schemas.microsoft.com/office/drawing/2014/main" id="{CFC6F6AC-8317-7843-917E-E2F547E4B3A2}"/>
                  </a:ext>
                </a:extLst>
              </p:cNvPr>
              <p:cNvSpPr/>
              <p:nvPr/>
            </p:nvSpPr>
            <p:spPr>
              <a:xfrm>
                <a:off x="13342357" y="473075"/>
                <a:ext cx="1207770" cy="461645"/>
              </a:xfrm>
              <a:custGeom>
                <a:avLst/>
                <a:gdLst/>
                <a:ahLst/>
                <a:cxnLst/>
                <a:rect l="l" t="t" r="r" b="b"/>
                <a:pathLst>
                  <a:path w="1207769"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8" name="bg object 49">
                <a:extLst>
                  <a:ext uri="{FF2B5EF4-FFF2-40B4-BE49-F238E27FC236}">
                    <a16:creationId xmlns:a16="http://schemas.microsoft.com/office/drawing/2014/main" id="{5B1F2EAD-053C-3B47-989C-B43115D0ADF6}"/>
                  </a:ext>
                </a:extLst>
              </p:cNvPr>
              <p:cNvSpPr/>
              <p:nvPr/>
            </p:nvSpPr>
            <p:spPr>
              <a:xfrm>
                <a:off x="13342357" y="473075"/>
                <a:ext cx="1207770" cy="461645"/>
              </a:xfrm>
              <a:custGeom>
                <a:avLst/>
                <a:gdLst/>
                <a:ahLst/>
                <a:cxnLst/>
                <a:rect l="l" t="t" r="r" b="b"/>
                <a:pathLst>
                  <a:path w="1207769"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9" name="bg object 50">
                <a:extLst>
                  <a:ext uri="{FF2B5EF4-FFF2-40B4-BE49-F238E27FC236}">
                    <a16:creationId xmlns:a16="http://schemas.microsoft.com/office/drawing/2014/main" id="{F76F90E3-C5A4-C942-8885-23EFBB3E3B47}"/>
                  </a:ext>
                </a:extLst>
              </p:cNvPr>
              <p:cNvSpPr/>
              <p:nvPr/>
            </p:nvSpPr>
            <p:spPr>
              <a:xfrm>
                <a:off x="14542373" y="473075"/>
                <a:ext cx="1207770" cy="461645"/>
              </a:xfrm>
              <a:custGeom>
                <a:avLst/>
                <a:gdLst/>
                <a:ahLst/>
                <a:cxnLst/>
                <a:rect l="l" t="t" r="r" b="b"/>
                <a:pathLst>
                  <a:path w="1207769"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0" name="bg object 51">
                <a:extLst>
                  <a:ext uri="{FF2B5EF4-FFF2-40B4-BE49-F238E27FC236}">
                    <a16:creationId xmlns:a16="http://schemas.microsoft.com/office/drawing/2014/main" id="{6B18CD07-1EA4-E64A-B9E3-D53C38DEECB7}"/>
                  </a:ext>
                </a:extLst>
              </p:cNvPr>
              <p:cNvSpPr/>
              <p:nvPr/>
            </p:nvSpPr>
            <p:spPr>
              <a:xfrm>
                <a:off x="14542373" y="473075"/>
                <a:ext cx="1207770" cy="461645"/>
              </a:xfrm>
              <a:custGeom>
                <a:avLst/>
                <a:gdLst/>
                <a:ahLst/>
                <a:cxnLst/>
                <a:rect l="l" t="t" r="r" b="b"/>
                <a:pathLst>
                  <a:path w="1207769"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1" name="bg object 52">
                <a:extLst>
                  <a:ext uri="{FF2B5EF4-FFF2-40B4-BE49-F238E27FC236}">
                    <a16:creationId xmlns:a16="http://schemas.microsoft.com/office/drawing/2014/main" id="{12CDE61A-BA38-AA43-B317-C033CE13E4AE}"/>
                  </a:ext>
                </a:extLst>
              </p:cNvPr>
              <p:cNvSpPr/>
              <p:nvPr/>
            </p:nvSpPr>
            <p:spPr>
              <a:xfrm>
                <a:off x="15742399" y="473075"/>
                <a:ext cx="1207770" cy="461645"/>
              </a:xfrm>
              <a:custGeom>
                <a:avLst/>
                <a:gdLst/>
                <a:ahLst/>
                <a:cxnLst/>
                <a:rect l="l" t="t" r="r" b="b"/>
                <a:pathLst>
                  <a:path w="1207769"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2" name="bg object 53">
                <a:extLst>
                  <a:ext uri="{FF2B5EF4-FFF2-40B4-BE49-F238E27FC236}">
                    <a16:creationId xmlns:a16="http://schemas.microsoft.com/office/drawing/2014/main" id="{EAE625C9-64F7-5244-9C11-F4DA66B2361D}"/>
                  </a:ext>
                </a:extLst>
              </p:cNvPr>
              <p:cNvSpPr/>
              <p:nvPr/>
            </p:nvSpPr>
            <p:spPr>
              <a:xfrm>
                <a:off x="15742399" y="473075"/>
                <a:ext cx="1207770" cy="461645"/>
              </a:xfrm>
              <a:custGeom>
                <a:avLst/>
                <a:gdLst/>
                <a:ahLst/>
                <a:cxnLst/>
                <a:rect l="l" t="t" r="r" b="b"/>
                <a:pathLst>
                  <a:path w="1207769"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3" name="bg object 54">
                <a:extLst>
                  <a:ext uri="{FF2B5EF4-FFF2-40B4-BE49-F238E27FC236}">
                    <a16:creationId xmlns:a16="http://schemas.microsoft.com/office/drawing/2014/main" id="{61004CAA-1ABC-3D43-83C6-5151F7410B3A}"/>
                  </a:ext>
                </a:extLst>
              </p:cNvPr>
              <p:cNvSpPr/>
              <p:nvPr/>
            </p:nvSpPr>
            <p:spPr>
              <a:xfrm>
                <a:off x="16942425" y="473075"/>
                <a:ext cx="1207770" cy="461645"/>
              </a:xfrm>
              <a:custGeom>
                <a:avLst/>
                <a:gdLst/>
                <a:ahLst/>
                <a:cxnLst/>
                <a:rect l="l" t="t" r="r" b="b"/>
                <a:pathLst>
                  <a:path w="1207769"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4" name="bg object 55">
                <a:extLst>
                  <a:ext uri="{FF2B5EF4-FFF2-40B4-BE49-F238E27FC236}">
                    <a16:creationId xmlns:a16="http://schemas.microsoft.com/office/drawing/2014/main" id="{A66BB406-D00B-F34E-A38F-65A64554D861}"/>
                  </a:ext>
                </a:extLst>
              </p:cNvPr>
              <p:cNvSpPr/>
              <p:nvPr/>
            </p:nvSpPr>
            <p:spPr>
              <a:xfrm>
                <a:off x="16942425" y="473075"/>
                <a:ext cx="1207770" cy="461645"/>
              </a:xfrm>
              <a:custGeom>
                <a:avLst/>
                <a:gdLst/>
                <a:ahLst/>
                <a:cxnLst/>
                <a:rect l="l" t="t" r="r" b="b"/>
                <a:pathLst>
                  <a:path w="1207769"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5" name="bg object 56">
                <a:extLst>
                  <a:ext uri="{FF2B5EF4-FFF2-40B4-BE49-F238E27FC236}">
                    <a16:creationId xmlns:a16="http://schemas.microsoft.com/office/drawing/2014/main" id="{11974977-AF4A-8E4B-BE23-30721BB5B280}"/>
                  </a:ext>
                </a:extLst>
              </p:cNvPr>
              <p:cNvSpPr/>
              <p:nvPr/>
            </p:nvSpPr>
            <p:spPr>
              <a:xfrm>
                <a:off x="18142453" y="473075"/>
                <a:ext cx="1207770" cy="461645"/>
              </a:xfrm>
              <a:custGeom>
                <a:avLst/>
                <a:gdLst/>
                <a:ahLst/>
                <a:cxnLst/>
                <a:rect l="l" t="t" r="r" b="b"/>
                <a:pathLst>
                  <a:path w="1207769"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 name="bg object 57">
                <a:extLst>
                  <a:ext uri="{FF2B5EF4-FFF2-40B4-BE49-F238E27FC236}">
                    <a16:creationId xmlns:a16="http://schemas.microsoft.com/office/drawing/2014/main" id="{5EDB1228-D0BF-8346-A721-0DF55C2AA0CF}"/>
                  </a:ext>
                </a:extLst>
              </p:cNvPr>
              <p:cNvSpPr/>
              <p:nvPr/>
            </p:nvSpPr>
            <p:spPr>
              <a:xfrm>
                <a:off x="18142453" y="473075"/>
                <a:ext cx="1207770" cy="461645"/>
              </a:xfrm>
              <a:custGeom>
                <a:avLst/>
                <a:gdLst/>
                <a:ahLst/>
                <a:cxnLst/>
                <a:rect l="l" t="t" r="r" b="b"/>
                <a:pathLst>
                  <a:path w="1207769"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7" name="object 2">
                <a:extLst>
                  <a:ext uri="{FF2B5EF4-FFF2-40B4-BE49-F238E27FC236}">
                    <a16:creationId xmlns:a16="http://schemas.microsoft.com/office/drawing/2014/main" id="{C235A47C-1845-8047-AEDA-1E9762DA7BB5}"/>
                  </a:ext>
                </a:extLst>
              </p:cNvPr>
              <p:cNvSpPr txBox="1"/>
              <p:nvPr/>
            </p:nvSpPr>
            <p:spPr>
              <a:xfrm>
                <a:off x="5358225" y="552504"/>
                <a:ext cx="374650"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JAN</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grpSp>
            <p:nvGrpSpPr>
              <p:cNvPr id="258" name="object 3">
                <a:extLst>
                  <a:ext uri="{FF2B5EF4-FFF2-40B4-BE49-F238E27FC236}">
                    <a16:creationId xmlns:a16="http://schemas.microsoft.com/office/drawing/2014/main" id="{8A3B6FFB-EDD8-6E4B-80FE-46364DA059D5}"/>
                  </a:ext>
                </a:extLst>
              </p:cNvPr>
              <p:cNvGrpSpPr/>
              <p:nvPr/>
            </p:nvGrpSpPr>
            <p:grpSpPr>
              <a:xfrm>
                <a:off x="4298298" y="473075"/>
                <a:ext cx="661670" cy="461645"/>
                <a:chOff x="4298298" y="1295656"/>
                <a:chExt cx="661670" cy="461645"/>
              </a:xfrm>
            </p:grpSpPr>
            <p:sp>
              <p:nvSpPr>
                <p:cNvPr id="259" name="object 4">
                  <a:extLst>
                    <a:ext uri="{FF2B5EF4-FFF2-40B4-BE49-F238E27FC236}">
                      <a16:creationId xmlns:a16="http://schemas.microsoft.com/office/drawing/2014/main" id="{2891CBA3-FE3D-7C4B-8FFC-ADD2DDFA9EF4}"/>
                    </a:ext>
                  </a:extLst>
                </p:cNvPr>
                <p:cNvSpPr/>
                <p:nvPr/>
              </p:nvSpPr>
              <p:spPr>
                <a:xfrm>
                  <a:off x="4298298" y="1295656"/>
                  <a:ext cx="661670" cy="461645"/>
                </a:xfrm>
                <a:custGeom>
                  <a:avLst/>
                  <a:gdLst/>
                  <a:ahLst/>
                  <a:cxnLst/>
                  <a:rect l="l" t="t" r="r" b="b"/>
                  <a:pathLst>
                    <a:path w="661670" h="461644">
                      <a:moveTo>
                        <a:pt x="661194" y="0"/>
                      </a:moveTo>
                      <a:lnTo>
                        <a:pt x="0" y="0"/>
                      </a:lnTo>
                      <a:lnTo>
                        <a:pt x="0" y="461211"/>
                      </a:lnTo>
                      <a:lnTo>
                        <a:pt x="661194" y="461211"/>
                      </a:lnTo>
                      <a:lnTo>
                        <a:pt x="661194"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0" name="object 5">
                  <a:extLst>
                    <a:ext uri="{FF2B5EF4-FFF2-40B4-BE49-F238E27FC236}">
                      <a16:creationId xmlns:a16="http://schemas.microsoft.com/office/drawing/2014/main" id="{240C6326-572B-AC41-9FDC-D547C6115784}"/>
                    </a:ext>
                  </a:extLst>
                </p:cNvPr>
                <p:cNvSpPr/>
                <p:nvPr/>
              </p:nvSpPr>
              <p:spPr>
                <a:xfrm>
                  <a:off x="4298298" y="1295656"/>
                  <a:ext cx="661670" cy="461645"/>
                </a:xfrm>
                <a:custGeom>
                  <a:avLst/>
                  <a:gdLst/>
                  <a:ahLst/>
                  <a:cxnLst/>
                  <a:rect l="l" t="t" r="r" b="b"/>
                  <a:pathLst>
                    <a:path w="661670" h="461644">
                      <a:moveTo>
                        <a:pt x="661194" y="461211"/>
                      </a:moveTo>
                      <a:lnTo>
                        <a:pt x="0" y="461211"/>
                      </a:lnTo>
                      <a:lnTo>
                        <a:pt x="0" y="0"/>
                      </a:lnTo>
                      <a:lnTo>
                        <a:pt x="661194" y="0"/>
                      </a:lnTo>
                      <a:lnTo>
                        <a:pt x="661194"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61" name="object 6">
                <a:extLst>
                  <a:ext uri="{FF2B5EF4-FFF2-40B4-BE49-F238E27FC236}">
                    <a16:creationId xmlns:a16="http://schemas.microsoft.com/office/drawing/2014/main" id="{3F6CF649-D2ED-1547-8D1C-F34DAA76C174}"/>
                  </a:ext>
                </a:extLst>
              </p:cNvPr>
              <p:cNvSpPr txBox="1"/>
              <p:nvPr/>
            </p:nvSpPr>
            <p:spPr>
              <a:xfrm>
                <a:off x="4436361" y="552504"/>
                <a:ext cx="396240"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DEC</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62" name="object 7">
                <a:extLst>
                  <a:ext uri="{FF2B5EF4-FFF2-40B4-BE49-F238E27FC236}">
                    <a16:creationId xmlns:a16="http://schemas.microsoft.com/office/drawing/2014/main" id="{7C2A746A-D85F-E34B-AEC8-D0ACE115CDEF}"/>
                  </a:ext>
                </a:extLst>
              </p:cNvPr>
              <p:cNvSpPr txBox="1"/>
              <p:nvPr/>
            </p:nvSpPr>
            <p:spPr>
              <a:xfrm>
                <a:off x="6565488" y="552504"/>
                <a:ext cx="377189"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FEB</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63" name="object 8">
                <a:extLst>
                  <a:ext uri="{FF2B5EF4-FFF2-40B4-BE49-F238E27FC236}">
                    <a16:creationId xmlns:a16="http://schemas.microsoft.com/office/drawing/2014/main" id="{F9815CDE-C3A9-4E42-9D53-20E522B6CD53}"/>
                  </a:ext>
                </a:extLst>
              </p:cNvPr>
              <p:cNvSpPr txBox="1"/>
              <p:nvPr/>
            </p:nvSpPr>
            <p:spPr>
              <a:xfrm>
                <a:off x="7734590" y="552504"/>
                <a:ext cx="416559"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MAR</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64" name="object 9">
                <a:extLst>
                  <a:ext uri="{FF2B5EF4-FFF2-40B4-BE49-F238E27FC236}">
                    <a16:creationId xmlns:a16="http://schemas.microsoft.com/office/drawing/2014/main" id="{3465469F-4A54-ED4F-9E2B-9FF1CF513E88}"/>
                  </a:ext>
                </a:extLst>
              </p:cNvPr>
              <p:cNvSpPr txBox="1"/>
              <p:nvPr/>
            </p:nvSpPr>
            <p:spPr>
              <a:xfrm>
                <a:off x="8957633" y="552504"/>
                <a:ext cx="385445"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APR</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65" name="object 10">
                <a:extLst>
                  <a:ext uri="{FF2B5EF4-FFF2-40B4-BE49-F238E27FC236}">
                    <a16:creationId xmlns:a16="http://schemas.microsoft.com/office/drawing/2014/main" id="{ED1B66AC-7391-8746-B473-4192FFC71139}"/>
                  </a:ext>
                </a:extLst>
              </p:cNvPr>
              <p:cNvSpPr txBox="1"/>
              <p:nvPr/>
            </p:nvSpPr>
            <p:spPr>
              <a:xfrm>
                <a:off x="10134468" y="552504"/>
                <a:ext cx="409576"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MAY</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66" name="object 11">
                <a:extLst>
                  <a:ext uri="{FF2B5EF4-FFF2-40B4-BE49-F238E27FC236}">
                    <a16:creationId xmlns:a16="http://schemas.microsoft.com/office/drawing/2014/main" id="{6D7A1B12-3EE3-4244-B80B-8012F06ABD66}"/>
                  </a:ext>
                </a:extLst>
              </p:cNvPr>
              <p:cNvSpPr txBox="1"/>
              <p:nvPr/>
            </p:nvSpPr>
            <p:spPr>
              <a:xfrm>
                <a:off x="11335901" y="552504"/>
                <a:ext cx="384175"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JUN</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67" name="object 12">
                <a:extLst>
                  <a:ext uri="{FF2B5EF4-FFF2-40B4-BE49-F238E27FC236}">
                    <a16:creationId xmlns:a16="http://schemas.microsoft.com/office/drawing/2014/main" id="{5210B211-5371-1140-9C73-E0D6B4E60502}"/>
                  </a:ext>
                </a:extLst>
              </p:cNvPr>
              <p:cNvSpPr txBox="1"/>
              <p:nvPr/>
            </p:nvSpPr>
            <p:spPr>
              <a:xfrm>
                <a:off x="12576161" y="552504"/>
                <a:ext cx="356870"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JUL</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68" name="object 13">
                <a:extLst>
                  <a:ext uri="{FF2B5EF4-FFF2-40B4-BE49-F238E27FC236}">
                    <a16:creationId xmlns:a16="http://schemas.microsoft.com/office/drawing/2014/main" id="{A7F75601-8F4D-BF46-9DCB-20D9FD17C9EC}"/>
                  </a:ext>
                </a:extLst>
              </p:cNvPr>
              <p:cNvSpPr txBox="1"/>
              <p:nvPr/>
            </p:nvSpPr>
            <p:spPr>
              <a:xfrm>
                <a:off x="13741752" y="552504"/>
                <a:ext cx="403860"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AUG</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69" name="object 14">
                <a:extLst>
                  <a:ext uri="{FF2B5EF4-FFF2-40B4-BE49-F238E27FC236}">
                    <a16:creationId xmlns:a16="http://schemas.microsoft.com/office/drawing/2014/main" id="{A8D32B4F-13B7-8B40-B3B2-60E6A1B4D2E1}"/>
                  </a:ext>
                </a:extLst>
              </p:cNvPr>
              <p:cNvSpPr txBox="1"/>
              <p:nvPr/>
            </p:nvSpPr>
            <p:spPr>
              <a:xfrm>
                <a:off x="14909450" y="552504"/>
                <a:ext cx="483870"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SEPT</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70" name="object 15">
                <a:extLst>
                  <a:ext uri="{FF2B5EF4-FFF2-40B4-BE49-F238E27FC236}">
                    <a16:creationId xmlns:a16="http://schemas.microsoft.com/office/drawing/2014/main" id="{595C0A38-DDCD-1349-AC00-6AEEEE14D039}"/>
                  </a:ext>
                </a:extLst>
              </p:cNvPr>
              <p:cNvSpPr txBox="1"/>
              <p:nvPr/>
            </p:nvSpPr>
            <p:spPr>
              <a:xfrm>
                <a:off x="16146374" y="552504"/>
                <a:ext cx="387984"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OCT</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71" name="object 16">
                <a:extLst>
                  <a:ext uri="{FF2B5EF4-FFF2-40B4-BE49-F238E27FC236}">
                    <a16:creationId xmlns:a16="http://schemas.microsoft.com/office/drawing/2014/main" id="{6128FEB9-6972-8A41-84C0-C9C13FB3D84F}"/>
                  </a:ext>
                </a:extLst>
              </p:cNvPr>
              <p:cNvSpPr txBox="1"/>
              <p:nvPr/>
            </p:nvSpPr>
            <p:spPr>
              <a:xfrm>
                <a:off x="17323559" y="552504"/>
                <a:ext cx="398144"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NOV</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72" name="object 17">
                <a:extLst>
                  <a:ext uri="{FF2B5EF4-FFF2-40B4-BE49-F238E27FC236}">
                    <a16:creationId xmlns:a16="http://schemas.microsoft.com/office/drawing/2014/main" id="{C3BC932F-548A-9F46-A57A-2FBF068F27DD}"/>
                  </a:ext>
                </a:extLst>
              </p:cNvPr>
              <p:cNvSpPr txBox="1"/>
              <p:nvPr/>
            </p:nvSpPr>
            <p:spPr>
              <a:xfrm>
                <a:off x="18557497" y="552504"/>
                <a:ext cx="396240"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DEC</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73" name="object 18">
                <a:extLst>
                  <a:ext uri="{FF2B5EF4-FFF2-40B4-BE49-F238E27FC236}">
                    <a16:creationId xmlns:a16="http://schemas.microsoft.com/office/drawing/2014/main" id="{8975DA9A-7DFA-2848-9273-F00ADE30725C}"/>
                  </a:ext>
                </a:extLst>
              </p:cNvPr>
              <p:cNvSpPr txBox="1"/>
              <p:nvPr/>
            </p:nvSpPr>
            <p:spPr>
              <a:xfrm>
                <a:off x="1883273" y="572534"/>
                <a:ext cx="1223009" cy="224554"/>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Helvetica-Heavy"/>
                    <a:ea typeface="+mn-ea"/>
                    <a:cs typeface="Helvetica-Heavy"/>
                  </a:rPr>
                  <a:t>PROMOTIONS</a:t>
                </a:r>
                <a:endParaRPr kumimoji="0" sz="819" b="0" i="0" u="none" strike="noStrike" kern="1200" cap="none" spc="0" normalizeH="0" baseline="0" noProof="0" dirty="0">
                  <a:ln>
                    <a:noFill/>
                  </a:ln>
                  <a:solidFill>
                    <a:prstClr val="black"/>
                  </a:solidFill>
                  <a:effectLst/>
                  <a:uLnTx/>
                  <a:uFillTx/>
                  <a:latin typeface="Helvetica-Heavy"/>
                  <a:ea typeface="+mn-ea"/>
                  <a:cs typeface="Helvetica-Heavy"/>
                </a:endParaRPr>
              </a:p>
            </p:txBody>
          </p:sp>
        </p:grpSp>
        <p:grpSp>
          <p:nvGrpSpPr>
            <p:cNvPr id="351" name="Group 350">
              <a:extLst>
                <a:ext uri="{FF2B5EF4-FFF2-40B4-BE49-F238E27FC236}">
                  <a16:creationId xmlns:a16="http://schemas.microsoft.com/office/drawing/2014/main" id="{D226F238-8B56-1846-AF81-AD5024CEC20A}"/>
                </a:ext>
              </a:extLst>
            </p:cNvPr>
            <p:cNvGrpSpPr/>
            <p:nvPr/>
          </p:nvGrpSpPr>
          <p:grpSpPr>
            <a:xfrm>
              <a:off x="764374" y="946998"/>
              <a:ext cx="3539490" cy="7891879"/>
              <a:chOff x="764374" y="946998"/>
              <a:chExt cx="3539490" cy="7891879"/>
            </a:xfrm>
          </p:grpSpPr>
          <p:sp>
            <p:nvSpPr>
              <p:cNvPr id="215" name="bg object 16">
                <a:extLst>
                  <a:ext uri="{FF2B5EF4-FFF2-40B4-BE49-F238E27FC236}">
                    <a16:creationId xmlns:a16="http://schemas.microsoft.com/office/drawing/2014/main" id="{1D9C7558-00D9-EA4D-93EF-A35244B82D8D}"/>
                  </a:ext>
                </a:extLst>
              </p:cNvPr>
              <p:cNvSpPr/>
              <p:nvPr/>
            </p:nvSpPr>
            <p:spPr>
              <a:xfrm>
                <a:off x="764374" y="4936406"/>
                <a:ext cx="3539490" cy="1298575"/>
              </a:xfrm>
              <a:custGeom>
                <a:avLst/>
                <a:gdLst/>
                <a:ahLst/>
                <a:cxnLst/>
                <a:rect l="l" t="t" r="r" b="b"/>
                <a:pathLst>
                  <a:path w="3539490" h="1298575">
                    <a:moveTo>
                      <a:pt x="3539159" y="0"/>
                    </a:moveTo>
                    <a:lnTo>
                      <a:pt x="0" y="0"/>
                    </a:lnTo>
                    <a:lnTo>
                      <a:pt x="0" y="1298389"/>
                    </a:lnTo>
                    <a:lnTo>
                      <a:pt x="3539159" y="1298389"/>
                    </a:lnTo>
                    <a:lnTo>
                      <a:pt x="3539159" y="0"/>
                    </a:lnTo>
                    <a:close/>
                  </a:path>
                </a:pathLst>
              </a:custGeom>
              <a:solidFill>
                <a:srgbClr val="1835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6" name="bg object 17">
                <a:extLst>
                  <a:ext uri="{FF2B5EF4-FFF2-40B4-BE49-F238E27FC236}">
                    <a16:creationId xmlns:a16="http://schemas.microsoft.com/office/drawing/2014/main" id="{D21DCBB8-8130-E54B-86ED-B95D88C615CE}"/>
                  </a:ext>
                </a:extLst>
              </p:cNvPr>
              <p:cNvSpPr/>
              <p:nvPr/>
            </p:nvSpPr>
            <p:spPr>
              <a:xfrm>
                <a:off x="764374" y="3638016"/>
                <a:ext cx="3539490" cy="1298575"/>
              </a:xfrm>
              <a:custGeom>
                <a:avLst/>
                <a:gdLst/>
                <a:ahLst/>
                <a:cxnLst/>
                <a:rect l="l" t="t" r="r" b="b"/>
                <a:pathLst>
                  <a:path w="3539490" h="1298575">
                    <a:moveTo>
                      <a:pt x="3539159" y="0"/>
                    </a:moveTo>
                    <a:lnTo>
                      <a:pt x="0" y="0"/>
                    </a:lnTo>
                    <a:lnTo>
                      <a:pt x="0" y="1298389"/>
                    </a:lnTo>
                    <a:lnTo>
                      <a:pt x="3539159" y="1298389"/>
                    </a:lnTo>
                    <a:lnTo>
                      <a:pt x="3539159" y="0"/>
                    </a:lnTo>
                    <a:close/>
                  </a:path>
                </a:pathLst>
              </a:custGeom>
              <a:solidFill>
                <a:srgbClr val="005E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7" name="bg object 18">
                <a:extLst>
                  <a:ext uri="{FF2B5EF4-FFF2-40B4-BE49-F238E27FC236}">
                    <a16:creationId xmlns:a16="http://schemas.microsoft.com/office/drawing/2014/main" id="{8D3DA026-6068-C640-AE45-69004D7B56CB}"/>
                  </a:ext>
                </a:extLst>
              </p:cNvPr>
              <p:cNvSpPr/>
              <p:nvPr/>
            </p:nvSpPr>
            <p:spPr>
              <a:xfrm>
                <a:off x="764374" y="3638016"/>
                <a:ext cx="3539490" cy="1298575"/>
              </a:xfrm>
              <a:custGeom>
                <a:avLst/>
                <a:gdLst/>
                <a:ahLst/>
                <a:cxnLst/>
                <a:rect l="l" t="t" r="r" b="b"/>
                <a:pathLst>
                  <a:path w="3539490" h="1298575">
                    <a:moveTo>
                      <a:pt x="3539159" y="1298389"/>
                    </a:moveTo>
                    <a:lnTo>
                      <a:pt x="0" y="1298389"/>
                    </a:lnTo>
                    <a:lnTo>
                      <a:pt x="0" y="0"/>
                    </a:lnTo>
                    <a:lnTo>
                      <a:pt x="3539159" y="0"/>
                    </a:lnTo>
                    <a:lnTo>
                      <a:pt x="3539159" y="1298389"/>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8" name="bg object 19">
                <a:extLst>
                  <a:ext uri="{FF2B5EF4-FFF2-40B4-BE49-F238E27FC236}">
                    <a16:creationId xmlns:a16="http://schemas.microsoft.com/office/drawing/2014/main" id="{0C72C95F-B51D-9348-A3EE-D4DBB565A57D}"/>
                  </a:ext>
                </a:extLst>
              </p:cNvPr>
              <p:cNvSpPr/>
              <p:nvPr/>
            </p:nvSpPr>
            <p:spPr>
              <a:xfrm>
                <a:off x="764374" y="2339626"/>
                <a:ext cx="3539490" cy="1298575"/>
              </a:xfrm>
              <a:custGeom>
                <a:avLst/>
                <a:gdLst/>
                <a:ahLst/>
                <a:cxnLst/>
                <a:rect l="l" t="t" r="r" b="b"/>
                <a:pathLst>
                  <a:path w="3539490" h="1298575">
                    <a:moveTo>
                      <a:pt x="3539159" y="0"/>
                    </a:moveTo>
                    <a:lnTo>
                      <a:pt x="0" y="0"/>
                    </a:lnTo>
                    <a:lnTo>
                      <a:pt x="0" y="1298389"/>
                    </a:lnTo>
                    <a:lnTo>
                      <a:pt x="3539159" y="1298389"/>
                    </a:lnTo>
                    <a:lnTo>
                      <a:pt x="3539159" y="0"/>
                    </a:lnTo>
                    <a:close/>
                  </a:path>
                </a:pathLst>
              </a:custGeom>
              <a:solidFill>
                <a:srgbClr val="005E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9" name="bg object 20">
                <a:extLst>
                  <a:ext uri="{FF2B5EF4-FFF2-40B4-BE49-F238E27FC236}">
                    <a16:creationId xmlns:a16="http://schemas.microsoft.com/office/drawing/2014/main" id="{F6AEFDD1-CE56-0748-BD9C-3BB5F5AE7EA8}"/>
                  </a:ext>
                </a:extLst>
              </p:cNvPr>
              <p:cNvSpPr/>
              <p:nvPr/>
            </p:nvSpPr>
            <p:spPr>
              <a:xfrm>
                <a:off x="764374" y="2339626"/>
                <a:ext cx="3539490" cy="1298575"/>
              </a:xfrm>
              <a:custGeom>
                <a:avLst/>
                <a:gdLst/>
                <a:ahLst/>
                <a:cxnLst/>
                <a:rect l="l" t="t" r="r" b="b"/>
                <a:pathLst>
                  <a:path w="3539490" h="1298575">
                    <a:moveTo>
                      <a:pt x="3539159" y="1298389"/>
                    </a:moveTo>
                    <a:lnTo>
                      <a:pt x="0" y="1298389"/>
                    </a:lnTo>
                    <a:lnTo>
                      <a:pt x="0" y="0"/>
                    </a:lnTo>
                    <a:lnTo>
                      <a:pt x="3539159" y="0"/>
                    </a:lnTo>
                    <a:lnTo>
                      <a:pt x="3539159" y="1298389"/>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1" name="bg object 22">
                <a:extLst>
                  <a:ext uri="{FF2B5EF4-FFF2-40B4-BE49-F238E27FC236}">
                    <a16:creationId xmlns:a16="http://schemas.microsoft.com/office/drawing/2014/main" id="{04CBDB17-AA85-B84C-8D93-161D6CF845B3}"/>
                  </a:ext>
                </a:extLst>
              </p:cNvPr>
              <p:cNvSpPr/>
              <p:nvPr/>
            </p:nvSpPr>
            <p:spPr>
              <a:xfrm>
                <a:off x="764374" y="946998"/>
                <a:ext cx="3539490" cy="1393190"/>
              </a:xfrm>
              <a:custGeom>
                <a:avLst/>
                <a:gdLst/>
                <a:ahLst/>
                <a:cxnLst/>
                <a:rect l="l" t="t" r="r" b="b"/>
                <a:pathLst>
                  <a:path w="3539490" h="1393189">
                    <a:moveTo>
                      <a:pt x="3539159" y="0"/>
                    </a:moveTo>
                    <a:lnTo>
                      <a:pt x="0" y="0"/>
                    </a:lnTo>
                    <a:lnTo>
                      <a:pt x="0" y="1392627"/>
                    </a:lnTo>
                    <a:lnTo>
                      <a:pt x="3539159" y="1392627"/>
                    </a:lnTo>
                    <a:lnTo>
                      <a:pt x="3539159" y="0"/>
                    </a:lnTo>
                    <a:close/>
                  </a:path>
                </a:pathLst>
              </a:custGeom>
              <a:solidFill>
                <a:srgbClr val="005E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2" name="bg object 23">
                <a:extLst>
                  <a:ext uri="{FF2B5EF4-FFF2-40B4-BE49-F238E27FC236}">
                    <a16:creationId xmlns:a16="http://schemas.microsoft.com/office/drawing/2014/main" id="{EE5C182D-0315-BA45-9FB4-DB3F7C9AB916}"/>
                  </a:ext>
                </a:extLst>
              </p:cNvPr>
              <p:cNvSpPr/>
              <p:nvPr/>
            </p:nvSpPr>
            <p:spPr>
              <a:xfrm>
                <a:off x="764374" y="946998"/>
                <a:ext cx="3539490" cy="1393190"/>
              </a:xfrm>
              <a:custGeom>
                <a:avLst/>
                <a:gdLst/>
                <a:ahLst/>
                <a:cxnLst/>
                <a:rect l="l" t="t" r="r" b="b"/>
                <a:pathLst>
                  <a:path w="3539490" h="1393189">
                    <a:moveTo>
                      <a:pt x="3539159" y="1392627"/>
                    </a:moveTo>
                    <a:lnTo>
                      <a:pt x="0" y="1392627"/>
                    </a:lnTo>
                    <a:lnTo>
                      <a:pt x="0" y="0"/>
                    </a:lnTo>
                    <a:lnTo>
                      <a:pt x="3539159" y="0"/>
                    </a:lnTo>
                    <a:lnTo>
                      <a:pt x="3539159" y="1392627"/>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4" name="bg object 25">
                <a:extLst>
                  <a:ext uri="{FF2B5EF4-FFF2-40B4-BE49-F238E27FC236}">
                    <a16:creationId xmlns:a16="http://schemas.microsoft.com/office/drawing/2014/main" id="{3B1689E8-BF12-8243-8F4E-48AD433C30B0}"/>
                  </a:ext>
                </a:extLst>
              </p:cNvPr>
              <p:cNvSpPr/>
              <p:nvPr/>
            </p:nvSpPr>
            <p:spPr>
              <a:xfrm>
                <a:off x="764374" y="6224324"/>
                <a:ext cx="3539490" cy="1298575"/>
              </a:xfrm>
              <a:custGeom>
                <a:avLst/>
                <a:gdLst/>
                <a:ahLst/>
                <a:cxnLst/>
                <a:rect l="l" t="t" r="r" b="b"/>
                <a:pathLst>
                  <a:path w="3539490" h="1298575">
                    <a:moveTo>
                      <a:pt x="3539159" y="1298389"/>
                    </a:moveTo>
                    <a:lnTo>
                      <a:pt x="0" y="1298389"/>
                    </a:lnTo>
                    <a:lnTo>
                      <a:pt x="0" y="0"/>
                    </a:lnTo>
                    <a:lnTo>
                      <a:pt x="3539159" y="0"/>
                    </a:lnTo>
                    <a:lnTo>
                      <a:pt x="3539159" y="1298389"/>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9" name="bg object 30">
                <a:extLst>
                  <a:ext uri="{FF2B5EF4-FFF2-40B4-BE49-F238E27FC236}">
                    <a16:creationId xmlns:a16="http://schemas.microsoft.com/office/drawing/2014/main" id="{A6BC3FBA-5BC6-2E4B-82E8-93DEA0245F1E}"/>
                  </a:ext>
                </a:extLst>
              </p:cNvPr>
              <p:cNvSpPr/>
              <p:nvPr/>
            </p:nvSpPr>
            <p:spPr>
              <a:xfrm>
                <a:off x="4303458" y="952177"/>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75" name="object 20">
                <a:extLst>
                  <a:ext uri="{FF2B5EF4-FFF2-40B4-BE49-F238E27FC236}">
                    <a16:creationId xmlns:a16="http://schemas.microsoft.com/office/drawing/2014/main" id="{B14F2725-B17A-E54D-8A63-4F12D0977C42}"/>
                  </a:ext>
                </a:extLst>
              </p:cNvPr>
              <p:cNvPicPr/>
              <p:nvPr/>
            </p:nvPicPr>
            <p:blipFill>
              <a:blip r:embed="rId3" cstate="print"/>
              <a:stretch>
                <a:fillRect/>
              </a:stretch>
            </p:blipFill>
            <p:spPr>
              <a:xfrm>
                <a:off x="984288" y="1458597"/>
                <a:ext cx="401244" cy="401244"/>
              </a:xfrm>
              <a:prstGeom prst="rect">
                <a:avLst/>
              </a:prstGeom>
            </p:spPr>
          </p:pic>
          <p:sp>
            <p:nvSpPr>
              <p:cNvPr id="276" name="object 21">
                <a:extLst>
                  <a:ext uri="{FF2B5EF4-FFF2-40B4-BE49-F238E27FC236}">
                    <a16:creationId xmlns:a16="http://schemas.microsoft.com/office/drawing/2014/main" id="{3A920865-88DA-B548-A417-8C71850C2A2A}"/>
                  </a:ext>
                </a:extLst>
              </p:cNvPr>
              <p:cNvSpPr/>
              <p:nvPr/>
            </p:nvSpPr>
            <p:spPr>
              <a:xfrm>
                <a:off x="984288" y="2774573"/>
                <a:ext cx="401320" cy="1715135"/>
              </a:xfrm>
              <a:custGeom>
                <a:avLst/>
                <a:gdLst/>
                <a:ahLst/>
                <a:cxnLst/>
                <a:rect l="l" t="t" r="r" b="b"/>
                <a:pathLst>
                  <a:path w="401319" h="1715135">
                    <a:moveTo>
                      <a:pt x="77508" y="202425"/>
                    </a:moveTo>
                    <a:lnTo>
                      <a:pt x="76327" y="201244"/>
                    </a:lnTo>
                    <a:lnTo>
                      <a:pt x="73393" y="201193"/>
                    </a:lnTo>
                    <a:lnTo>
                      <a:pt x="72186" y="202387"/>
                    </a:lnTo>
                    <a:lnTo>
                      <a:pt x="72186" y="203860"/>
                    </a:lnTo>
                    <a:lnTo>
                      <a:pt x="72161" y="205333"/>
                    </a:lnTo>
                    <a:lnTo>
                      <a:pt x="73342" y="206514"/>
                    </a:lnTo>
                    <a:lnTo>
                      <a:pt x="74803" y="206540"/>
                    </a:lnTo>
                    <a:lnTo>
                      <a:pt x="76288" y="206540"/>
                    </a:lnTo>
                    <a:lnTo>
                      <a:pt x="77482" y="205359"/>
                    </a:lnTo>
                    <a:lnTo>
                      <a:pt x="77508" y="203898"/>
                    </a:lnTo>
                    <a:lnTo>
                      <a:pt x="77508" y="202425"/>
                    </a:lnTo>
                    <a:close/>
                  </a:path>
                  <a:path w="401319" h="1715135">
                    <a:moveTo>
                      <a:pt x="78524" y="220954"/>
                    </a:moveTo>
                    <a:lnTo>
                      <a:pt x="78346" y="219481"/>
                    </a:lnTo>
                    <a:lnTo>
                      <a:pt x="78168" y="218020"/>
                    </a:lnTo>
                    <a:lnTo>
                      <a:pt x="76860" y="216979"/>
                    </a:lnTo>
                    <a:lnTo>
                      <a:pt x="73926" y="217335"/>
                    </a:lnTo>
                    <a:lnTo>
                      <a:pt x="72885" y="218643"/>
                    </a:lnTo>
                    <a:lnTo>
                      <a:pt x="73228" y="221475"/>
                    </a:lnTo>
                    <a:lnTo>
                      <a:pt x="74383" y="222453"/>
                    </a:lnTo>
                    <a:lnTo>
                      <a:pt x="75920" y="222453"/>
                    </a:lnTo>
                    <a:lnTo>
                      <a:pt x="77482" y="222262"/>
                    </a:lnTo>
                    <a:lnTo>
                      <a:pt x="78524" y="220954"/>
                    </a:lnTo>
                    <a:close/>
                  </a:path>
                  <a:path w="401319" h="1715135">
                    <a:moveTo>
                      <a:pt x="78790" y="186867"/>
                    </a:moveTo>
                    <a:lnTo>
                      <a:pt x="77774" y="185521"/>
                    </a:lnTo>
                    <a:lnTo>
                      <a:pt x="74853" y="185127"/>
                    </a:lnTo>
                    <a:lnTo>
                      <a:pt x="73533" y="186169"/>
                    </a:lnTo>
                    <a:lnTo>
                      <a:pt x="73329" y="187604"/>
                    </a:lnTo>
                    <a:lnTo>
                      <a:pt x="73139" y="189064"/>
                    </a:lnTo>
                    <a:lnTo>
                      <a:pt x="74142" y="190398"/>
                    </a:lnTo>
                    <a:lnTo>
                      <a:pt x="75603" y="190588"/>
                    </a:lnTo>
                    <a:lnTo>
                      <a:pt x="75857" y="190627"/>
                    </a:lnTo>
                    <a:lnTo>
                      <a:pt x="77292" y="190627"/>
                    </a:lnTo>
                    <a:lnTo>
                      <a:pt x="78422" y="189649"/>
                    </a:lnTo>
                    <a:lnTo>
                      <a:pt x="78790" y="186867"/>
                    </a:lnTo>
                    <a:close/>
                  </a:path>
                  <a:path w="401319" h="1715135">
                    <a:moveTo>
                      <a:pt x="81534" y="236258"/>
                    </a:moveTo>
                    <a:lnTo>
                      <a:pt x="80822" y="233413"/>
                    </a:lnTo>
                    <a:lnTo>
                      <a:pt x="79362" y="232549"/>
                    </a:lnTo>
                    <a:lnTo>
                      <a:pt x="76517" y="233260"/>
                    </a:lnTo>
                    <a:lnTo>
                      <a:pt x="75653" y="234696"/>
                    </a:lnTo>
                    <a:lnTo>
                      <a:pt x="76314" y="237350"/>
                    </a:lnTo>
                    <a:lnTo>
                      <a:pt x="77393" y="238150"/>
                    </a:lnTo>
                    <a:lnTo>
                      <a:pt x="78790" y="238150"/>
                    </a:lnTo>
                    <a:lnTo>
                      <a:pt x="79032" y="238125"/>
                    </a:lnTo>
                    <a:lnTo>
                      <a:pt x="79235" y="238061"/>
                    </a:lnTo>
                    <a:lnTo>
                      <a:pt x="80645" y="237705"/>
                    </a:lnTo>
                    <a:lnTo>
                      <a:pt x="81534" y="236258"/>
                    </a:lnTo>
                    <a:close/>
                  </a:path>
                  <a:path w="401319" h="1715135">
                    <a:moveTo>
                      <a:pt x="82042" y="171602"/>
                    </a:moveTo>
                    <a:lnTo>
                      <a:pt x="81203" y="170141"/>
                    </a:lnTo>
                    <a:lnTo>
                      <a:pt x="78371" y="169379"/>
                    </a:lnTo>
                    <a:lnTo>
                      <a:pt x="76898" y="170218"/>
                    </a:lnTo>
                    <a:lnTo>
                      <a:pt x="76517" y="171627"/>
                    </a:lnTo>
                    <a:lnTo>
                      <a:pt x="76149" y="173062"/>
                    </a:lnTo>
                    <a:lnTo>
                      <a:pt x="76987" y="174536"/>
                    </a:lnTo>
                    <a:lnTo>
                      <a:pt x="78397" y="174904"/>
                    </a:lnTo>
                    <a:lnTo>
                      <a:pt x="78638" y="174967"/>
                    </a:lnTo>
                    <a:lnTo>
                      <a:pt x="79095" y="174980"/>
                    </a:lnTo>
                    <a:lnTo>
                      <a:pt x="80264" y="174980"/>
                    </a:lnTo>
                    <a:lnTo>
                      <a:pt x="81343" y="174205"/>
                    </a:lnTo>
                    <a:lnTo>
                      <a:pt x="81673" y="173012"/>
                    </a:lnTo>
                    <a:lnTo>
                      <a:pt x="82042" y="171602"/>
                    </a:lnTo>
                    <a:close/>
                  </a:path>
                  <a:path w="401319" h="1715135">
                    <a:moveTo>
                      <a:pt x="87198" y="156870"/>
                    </a:moveTo>
                    <a:lnTo>
                      <a:pt x="86550" y="155308"/>
                    </a:lnTo>
                    <a:lnTo>
                      <a:pt x="83832" y="154203"/>
                    </a:lnTo>
                    <a:lnTo>
                      <a:pt x="82270" y="154851"/>
                    </a:lnTo>
                    <a:lnTo>
                      <a:pt x="81178" y="157568"/>
                    </a:lnTo>
                    <a:lnTo>
                      <a:pt x="81813" y="159118"/>
                    </a:lnTo>
                    <a:lnTo>
                      <a:pt x="83172" y="159677"/>
                    </a:lnTo>
                    <a:lnTo>
                      <a:pt x="83502" y="159804"/>
                    </a:lnTo>
                    <a:lnTo>
                      <a:pt x="83845" y="159880"/>
                    </a:lnTo>
                    <a:lnTo>
                      <a:pt x="85229" y="159880"/>
                    </a:lnTo>
                    <a:lnTo>
                      <a:pt x="86220" y="159258"/>
                    </a:lnTo>
                    <a:lnTo>
                      <a:pt x="86626" y="158229"/>
                    </a:lnTo>
                    <a:lnTo>
                      <a:pt x="87198" y="156870"/>
                    </a:lnTo>
                    <a:close/>
                  </a:path>
                  <a:path w="401319" h="1715135">
                    <a:moveTo>
                      <a:pt x="94195" y="142900"/>
                    </a:moveTo>
                    <a:lnTo>
                      <a:pt x="93738" y="141287"/>
                    </a:lnTo>
                    <a:lnTo>
                      <a:pt x="91186" y="139839"/>
                    </a:lnTo>
                    <a:lnTo>
                      <a:pt x="89560" y="140284"/>
                    </a:lnTo>
                    <a:lnTo>
                      <a:pt x="88112" y="142836"/>
                    </a:lnTo>
                    <a:lnTo>
                      <a:pt x="88569" y="144462"/>
                    </a:lnTo>
                    <a:lnTo>
                      <a:pt x="90258" y="145427"/>
                    </a:lnTo>
                    <a:lnTo>
                      <a:pt x="90716" y="145529"/>
                    </a:lnTo>
                    <a:lnTo>
                      <a:pt x="91147" y="145529"/>
                    </a:lnTo>
                    <a:lnTo>
                      <a:pt x="92075" y="145529"/>
                    </a:lnTo>
                    <a:lnTo>
                      <a:pt x="92976" y="145046"/>
                    </a:lnTo>
                    <a:lnTo>
                      <a:pt x="93459" y="144183"/>
                    </a:lnTo>
                    <a:lnTo>
                      <a:pt x="94195" y="142900"/>
                    </a:lnTo>
                    <a:close/>
                  </a:path>
                  <a:path w="401319" h="1715135">
                    <a:moveTo>
                      <a:pt x="102895" y="129959"/>
                    </a:moveTo>
                    <a:lnTo>
                      <a:pt x="102654" y="128295"/>
                    </a:lnTo>
                    <a:lnTo>
                      <a:pt x="100304" y="126517"/>
                    </a:lnTo>
                    <a:lnTo>
                      <a:pt x="98640" y="126771"/>
                    </a:lnTo>
                    <a:lnTo>
                      <a:pt x="97751" y="127939"/>
                    </a:lnTo>
                    <a:lnTo>
                      <a:pt x="96875" y="129133"/>
                    </a:lnTo>
                    <a:lnTo>
                      <a:pt x="97104" y="130797"/>
                    </a:lnTo>
                    <a:lnTo>
                      <a:pt x="98285" y="131660"/>
                    </a:lnTo>
                    <a:lnTo>
                      <a:pt x="98767" y="132041"/>
                    </a:lnTo>
                    <a:lnTo>
                      <a:pt x="99326" y="132194"/>
                    </a:lnTo>
                    <a:lnTo>
                      <a:pt x="100685" y="132194"/>
                    </a:lnTo>
                    <a:lnTo>
                      <a:pt x="101498" y="131838"/>
                    </a:lnTo>
                    <a:lnTo>
                      <a:pt x="102895" y="129959"/>
                    </a:lnTo>
                    <a:close/>
                  </a:path>
                  <a:path w="401319" h="1715135">
                    <a:moveTo>
                      <a:pt x="113182" y="118224"/>
                    </a:moveTo>
                    <a:lnTo>
                      <a:pt x="113144" y="116535"/>
                    </a:lnTo>
                    <a:lnTo>
                      <a:pt x="112102" y="115506"/>
                    </a:lnTo>
                    <a:lnTo>
                      <a:pt x="111036" y="114477"/>
                    </a:lnTo>
                    <a:lnTo>
                      <a:pt x="109347" y="114515"/>
                    </a:lnTo>
                    <a:lnTo>
                      <a:pt x="107302" y="116624"/>
                    </a:lnTo>
                    <a:lnTo>
                      <a:pt x="107327" y="118313"/>
                    </a:lnTo>
                    <a:lnTo>
                      <a:pt x="108902" y="119837"/>
                    </a:lnTo>
                    <a:lnTo>
                      <a:pt x="109575" y="120078"/>
                    </a:lnTo>
                    <a:lnTo>
                      <a:pt x="110236" y="120078"/>
                    </a:lnTo>
                    <a:lnTo>
                      <a:pt x="110947" y="120078"/>
                    </a:lnTo>
                    <a:lnTo>
                      <a:pt x="111633" y="119824"/>
                    </a:lnTo>
                    <a:lnTo>
                      <a:pt x="112153" y="119265"/>
                    </a:lnTo>
                    <a:lnTo>
                      <a:pt x="113182" y="118224"/>
                    </a:lnTo>
                    <a:close/>
                  </a:path>
                  <a:path w="401319" h="1715135">
                    <a:moveTo>
                      <a:pt x="125031" y="106159"/>
                    </a:moveTo>
                    <a:lnTo>
                      <a:pt x="123202" y="103873"/>
                    </a:lnTo>
                    <a:lnTo>
                      <a:pt x="121513" y="103682"/>
                    </a:lnTo>
                    <a:lnTo>
                      <a:pt x="120383" y="104609"/>
                    </a:lnTo>
                    <a:lnTo>
                      <a:pt x="119227" y="105524"/>
                    </a:lnTo>
                    <a:lnTo>
                      <a:pt x="119049" y="107188"/>
                    </a:lnTo>
                    <a:lnTo>
                      <a:pt x="119976" y="108343"/>
                    </a:lnTo>
                    <a:lnTo>
                      <a:pt x="120484" y="109004"/>
                    </a:lnTo>
                    <a:lnTo>
                      <a:pt x="121272" y="109334"/>
                    </a:lnTo>
                    <a:lnTo>
                      <a:pt x="122047" y="109334"/>
                    </a:lnTo>
                    <a:lnTo>
                      <a:pt x="122631" y="109334"/>
                    </a:lnTo>
                    <a:lnTo>
                      <a:pt x="123215" y="109143"/>
                    </a:lnTo>
                    <a:lnTo>
                      <a:pt x="124853" y="107823"/>
                    </a:lnTo>
                    <a:lnTo>
                      <a:pt x="125031" y="106159"/>
                    </a:lnTo>
                    <a:close/>
                  </a:path>
                  <a:path w="401319" h="1715135">
                    <a:moveTo>
                      <a:pt x="131584" y="249872"/>
                    </a:moveTo>
                    <a:lnTo>
                      <a:pt x="131267" y="249351"/>
                    </a:lnTo>
                    <a:lnTo>
                      <a:pt x="130289" y="248831"/>
                    </a:lnTo>
                    <a:lnTo>
                      <a:pt x="129692" y="248869"/>
                    </a:lnTo>
                    <a:lnTo>
                      <a:pt x="128549" y="249643"/>
                    </a:lnTo>
                    <a:lnTo>
                      <a:pt x="128549" y="253250"/>
                    </a:lnTo>
                    <a:lnTo>
                      <a:pt x="128549" y="301993"/>
                    </a:lnTo>
                    <a:lnTo>
                      <a:pt x="116916" y="294233"/>
                    </a:lnTo>
                    <a:lnTo>
                      <a:pt x="114198" y="292417"/>
                    </a:lnTo>
                    <a:lnTo>
                      <a:pt x="113550" y="291223"/>
                    </a:lnTo>
                    <a:lnTo>
                      <a:pt x="113550" y="264020"/>
                    </a:lnTo>
                    <a:lnTo>
                      <a:pt x="114198" y="262826"/>
                    </a:lnTo>
                    <a:lnTo>
                      <a:pt x="116916" y="261010"/>
                    </a:lnTo>
                    <a:lnTo>
                      <a:pt x="128549" y="253250"/>
                    </a:lnTo>
                    <a:lnTo>
                      <a:pt x="128549" y="249643"/>
                    </a:lnTo>
                    <a:lnTo>
                      <a:pt x="113144" y="259905"/>
                    </a:lnTo>
                    <a:lnTo>
                      <a:pt x="112572" y="260426"/>
                    </a:lnTo>
                    <a:lnTo>
                      <a:pt x="112090" y="261010"/>
                    </a:lnTo>
                    <a:lnTo>
                      <a:pt x="110413" y="261010"/>
                    </a:lnTo>
                    <a:lnTo>
                      <a:pt x="110413" y="264020"/>
                    </a:lnTo>
                    <a:lnTo>
                      <a:pt x="110413" y="291223"/>
                    </a:lnTo>
                    <a:lnTo>
                      <a:pt x="97332" y="291223"/>
                    </a:lnTo>
                    <a:lnTo>
                      <a:pt x="95313" y="289191"/>
                    </a:lnTo>
                    <a:lnTo>
                      <a:pt x="95313" y="266052"/>
                    </a:lnTo>
                    <a:lnTo>
                      <a:pt x="97332" y="264020"/>
                    </a:lnTo>
                    <a:lnTo>
                      <a:pt x="110413" y="264020"/>
                    </a:lnTo>
                    <a:lnTo>
                      <a:pt x="110413" y="261010"/>
                    </a:lnTo>
                    <a:lnTo>
                      <a:pt x="95669" y="261010"/>
                    </a:lnTo>
                    <a:lnTo>
                      <a:pt x="92290" y="264388"/>
                    </a:lnTo>
                    <a:lnTo>
                      <a:pt x="92290" y="290868"/>
                    </a:lnTo>
                    <a:lnTo>
                      <a:pt x="95669" y="294246"/>
                    </a:lnTo>
                    <a:lnTo>
                      <a:pt x="112090" y="294246"/>
                    </a:lnTo>
                    <a:lnTo>
                      <a:pt x="112572" y="294817"/>
                    </a:lnTo>
                    <a:lnTo>
                      <a:pt x="113144" y="295351"/>
                    </a:lnTo>
                    <a:lnTo>
                      <a:pt x="129679" y="306387"/>
                    </a:lnTo>
                    <a:lnTo>
                      <a:pt x="130276" y="306412"/>
                    </a:lnTo>
                    <a:lnTo>
                      <a:pt x="131267" y="305892"/>
                    </a:lnTo>
                    <a:lnTo>
                      <a:pt x="131584" y="305371"/>
                    </a:lnTo>
                    <a:lnTo>
                      <a:pt x="131584" y="301993"/>
                    </a:lnTo>
                    <a:lnTo>
                      <a:pt x="131584" y="253250"/>
                    </a:lnTo>
                    <a:lnTo>
                      <a:pt x="131584" y="249872"/>
                    </a:lnTo>
                    <a:close/>
                  </a:path>
                  <a:path w="401319" h="1715135">
                    <a:moveTo>
                      <a:pt x="138137" y="97383"/>
                    </a:moveTo>
                    <a:lnTo>
                      <a:pt x="136601" y="94869"/>
                    </a:lnTo>
                    <a:lnTo>
                      <a:pt x="134950" y="94475"/>
                    </a:lnTo>
                    <a:lnTo>
                      <a:pt x="132461" y="96024"/>
                    </a:lnTo>
                    <a:lnTo>
                      <a:pt x="132067" y="97650"/>
                    </a:lnTo>
                    <a:lnTo>
                      <a:pt x="133324" y="99733"/>
                    </a:lnTo>
                    <a:lnTo>
                      <a:pt x="134200" y="100164"/>
                    </a:lnTo>
                    <a:lnTo>
                      <a:pt x="135102" y="100164"/>
                    </a:lnTo>
                    <a:lnTo>
                      <a:pt x="135585" y="100164"/>
                    </a:lnTo>
                    <a:lnTo>
                      <a:pt x="136055" y="100037"/>
                    </a:lnTo>
                    <a:lnTo>
                      <a:pt x="137731" y="99021"/>
                    </a:lnTo>
                    <a:lnTo>
                      <a:pt x="138137" y="97383"/>
                    </a:lnTo>
                    <a:close/>
                  </a:path>
                  <a:path w="401319" h="1715135">
                    <a:moveTo>
                      <a:pt x="146672" y="271894"/>
                    </a:moveTo>
                    <a:lnTo>
                      <a:pt x="144018" y="266623"/>
                    </a:lnTo>
                    <a:lnTo>
                      <a:pt x="139153" y="263804"/>
                    </a:lnTo>
                    <a:lnTo>
                      <a:pt x="138239" y="264058"/>
                    </a:lnTo>
                    <a:lnTo>
                      <a:pt x="137820" y="264782"/>
                    </a:lnTo>
                    <a:lnTo>
                      <a:pt x="137401" y="265506"/>
                    </a:lnTo>
                    <a:lnTo>
                      <a:pt x="137655" y="266420"/>
                    </a:lnTo>
                    <a:lnTo>
                      <a:pt x="141363" y="268566"/>
                    </a:lnTo>
                    <a:lnTo>
                      <a:pt x="143662" y="272694"/>
                    </a:lnTo>
                    <a:lnTo>
                      <a:pt x="143662" y="282600"/>
                    </a:lnTo>
                    <a:lnTo>
                      <a:pt x="141541" y="286613"/>
                    </a:lnTo>
                    <a:lnTo>
                      <a:pt x="138023" y="288899"/>
                    </a:lnTo>
                    <a:lnTo>
                      <a:pt x="137820" y="289839"/>
                    </a:lnTo>
                    <a:lnTo>
                      <a:pt x="138734" y="291223"/>
                    </a:lnTo>
                    <a:lnTo>
                      <a:pt x="139661" y="291426"/>
                    </a:lnTo>
                    <a:lnTo>
                      <a:pt x="144221" y="288467"/>
                    </a:lnTo>
                    <a:lnTo>
                      <a:pt x="146672" y="283387"/>
                    </a:lnTo>
                    <a:lnTo>
                      <a:pt x="146672" y="271894"/>
                    </a:lnTo>
                    <a:close/>
                  </a:path>
                  <a:path w="401319" h="1715135">
                    <a:moveTo>
                      <a:pt x="152247" y="90347"/>
                    </a:moveTo>
                    <a:lnTo>
                      <a:pt x="151041" y="87668"/>
                    </a:lnTo>
                    <a:lnTo>
                      <a:pt x="149466" y="87058"/>
                    </a:lnTo>
                    <a:lnTo>
                      <a:pt x="148132" y="87668"/>
                    </a:lnTo>
                    <a:lnTo>
                      <a:pt x="146786" y="88265"/>
                    </a:lnTo>
                    <a:lnTo>
                      <a:pt x="146177" y="89827"/>
                    </a:lnTo>
                    <a:lnTo>
                      <a:pt x="147218" y="92176"/>
                    </a:lnTo>
                    <a:lnTo>
                      <a:pt x="148196" y="92760"/>
                    </a:lnTo>
                    <a:lnTo>
                      <a:pt x="149212" y="92760"/>
                    </a:lnTo>
                    <a:lnTo>
                      <a:pt x="149593" y="92760"/>
                    </a:lnTo>
                    <a:lnTo>
                      <a:pt x="149936" y="92684"/>
                    </a:lnTo>
                    <a:lnTo>
                      <a:pt x="151638" y="91922"/>
                    </a:lnTo>
                    <a:lnTo>
                      <a:pt x="152247" y="90347"/>
                    </a:lnTo>
                    <a:close/>
                  </a:path>
                  <a:path w="401319" h="1715135">
                    <a:moveTo>
                      <a:pt x="155740" y="271284"/>
                    </a:moveTo>
                    <a:lnTo>
                      <a:pt x="153530" y="265468"/>
                    </a:lnTo>
                    <a:lnTo>
                      <a:pt x="149682" y="261937"/>
                    </a:lnTo>
                    <a:lnTo>
                      <a:pt x="149415" y="261543"/>
                    </a:lnTo>
                    <a:lnTo>
                      <a:pt x="149072" y="261289"/>
                    </a:lnTo>
                    <a:lnTo>
                      <a:pt x="148399" y="260794"/>
                    </a:lnTo>
                    <a:lnTo>
                      <a:pt x="147447" y="260959"/>
                    </a:lnTo>
                    <a:lnTo>
                      <a:pt x="146824" y="261823"/>
                    </a:lnTo>
                    <a:lnTo>
                      <a:pt x="147091" y="262013"/>
                    </a:lnTo>
                    <a:lnTo>
                      <a:pt x="146824" y="263398"/>
                    </a:lnTo>
                    <a:lnTo>
                      <a:pt x="150317" y="265912"/>
                    </a:lnTo>
                    <a:lnTo>
                      <a:pt x="152717" y="271221"/>
                    </a:lnTo>
                    <a:lnTo>
                      <a:pt x="152717" y="284073"/>
                    </a:lnTo>
                    <a:lnTo>
                      <a:pt x="150507" y="289229"/>
                    </a:lnTo>
                    <a:lnTo>
                      <a:pt x="147002" y="292087"/>
                    </a:lnTo>
                    <a:lnTo>
                      <a:pt x="146913" y="293039"/>
                    </a:lnTo>
                    <a:lnTo>
                      <a:pt x="147955" y="294322"/>
                    </a:lnTo>
                    <a:lnTo>
                      <a:pt x="148907" y="294436"/>
                    </a:lnTo>
                    <a:lnTo>
                      <a:pt x="153365" y="290791"/>
                    </a:lnTo>
                    <a:lnTo>
                      <a:pt x="155740" y="284607"/>
                    </a:lnTo>
                    <a:lnTo>
                      <a:pt x="155740" y="271284"/>
                    </a:lnTo>
                    <a:close/>
                  </a:path>
                  <a:path w="401319" h="1715135">
                    <a:moveTo>
                      <a:pt x="165214" y="324065"/>
                    </a:moveTo>
                    <a:lnTo>
                      <a:pt x="164452" y="322567"/>
                    </a:lnTo>
                    <a:lnTo>
                      <a:pt x="163042" y="322122"/>
                    </a:lnTo>
                    <a:lnTo>
                      <a:pt x="161645" y="321665"/>
                    </a:lnTo>
                    <a:lnTo>
                      <a:pt x="160159" y="322440"/>
                    </a:lnTo>
                    <a:lnTo>
                      <a:pt x="159689" y="323837"/>
                    </a:lnTo>
                    <a:lnTo>
                      <a:pt x="159258" y="325247"/>
                    </a:lnTo>
                    <a:lnTo>
                      <a:pt x="160032" y="326732"/>
                    </a:lnTo>
                    <a:lnTo>
                      <a:pt x="161696" y="327266"/>
                    </a:lnTo>
                    <a:lnTo>
                      <a:pt x="161963" y="327304"/>
                    </a:lnTo>
                    <a:lnTo>
                      <a:pt x="163372" y="327304"/>
                    </a:lnTo>
                    <a:lnTo>
                      <a:pt x="164401" y="326593"/>
                    </a:lnTo>
                    <a:lnTo>
                      <a:pt x="164757" y="325450"/>
                    </a:lnTo>
                    <a:lnTo>
                      <a:pt x="165214" y="324065"/>
                    </a:lnTo>
                    <a:close/>
                  </a:path>
                  <a:path w="401319" h="1715135">
                    <a:moveTo>
                      <a:pt x="167119" y="85166"/>
                    </a:moveTo>
                    <a:lnTo>
                      <a:pt x="166712" y="83756"/>
                    </a:lnTo>
                    <a:lnTo>
                      <a:pt x="166281" y="82346"/>
                    </a:lnTo>
                    <a:lnTo>
                      <a:pt x="164795" y="81546"/>
                    </a:lnTo>
                    <a:lnTo>
                      <a:pt x="161988" y="82397"/>
                    </a:lnTo>
                    <a:lnTo>
                      <a:pt x="161201" y="83883"/>
                    </a:lnTo>
                    <a:lnTo>
                      <a:pt x="161607" y="85293"/>
                    </a:lnTo>
                    <a:lnTo>
                      <a:pt x="161963" y="86436"/>
                    </a:lnTo>
                    <a:lnTo>
                      <a:pt x="163004" y="87185"/>
                    </a:lnTo>
                    <a:lnTo>
                      <a:pt x="164414" y="87185"/>
                    </a:lnTo>
                    <a:lnTo>
                      <a:pt x="164680" y="87160"/>
                    </a:lnTo>
                    <a:lnTo>
                      <a:pt x="164922" y="87083"/>
                    </a:lnTo>
                    <a:lnTo>
                      <a:pt x="166344" y="86639"/>
                    </a:lnTo>
                    <a:lnTo>
                      <a:pt x="167119" y="85166"/>
                    </a:lnTo>
                    <a:close/>
                  </a:path>
                  <a:path w="401319" h="1715135">
                    <a:moveTo>
                      <a:pt x="180581" y="327558"/>
                    </a:moveTo>
                    <a:lnTo>
                      <a:pt x="179628" y="326161"/>
                    </a:lnTo>
                    <a:lnTo>
                      <a:pt x="178193" y="325907"/>
                    </a:lnTo>
                    <a:lnTo>
                      <a:pt x="176733" y="325640"/>
                    </a:lnTo>
                    <a:lnTo>
                      <a:pt x="175348" y="326593"/>
                    </a:lnTo>
                    <a:lnTo>
                      <a:pt x="174815" y="329488"/>
                    </a:lnTo>
                    <a:lnTo>
                      <a:pt x="175780" y="330860"/>
                    </a:lnTo>
                    <a:lnTo>
                      <a:pt x="177393" y="331165"/>
                    </a:lnTo>
                    <a:lnTo>
                      <a:pt x="177546" y="331190"/>
                    </a:lnTo>
                    <a:lnTo>
                      <a:pt x="178981" y="331190"/>
                    </a:lnTo>
                    <a:lnTo>
                      <a:pt x="180086" y="330276"/>
                    </a:lnTo>
                    <a:lnTo>
                      <a:pt x="180581" y="327558"/>
                    </a:lnTo>
                    <a:close/>
                  </a:path>
                  <a:path w="401319" h="1715135">
                    <a:moveTo>
                      <a:pt x="182549" y="81915"/>
                    </a:moveTo>
                    <a:lnTo>
                      <a:pt x="182321" y="80467"/>
                    </a:lnTo>
                    <a:lnTo>
                      <a:pt x="182067" y="79006"/>
                    </a:lnTo>
                    <a:lnTo>
                      <a:pt x="180708" y="78028"/>
                    </a:lnTo>
                    <a:lnTo>
                      <a:pt x="179260" y="78282"/>
                    </a:lnTo>
                    <a:lnTo>
                      <a:pt x="177800" y="78511"/>
                    </a:lnTo>
                    <a:lnTo>
                      <a:pt x="176822" y="79895"/>
                    </a:lnTo>
                    <a:lnTo>
                      <a:pt x="177076" y="81330"/>
                    </a:lnTo>
                    <a:lnTo>
                      <a:pt x="177292" y="82651"/>
                    </a:lnTo>
                    <a:lnTo>
                      <a:pt x="178409" y="83578"/>
                    </a:lnTo>
                    <a:lnTo>
                      <a:pt x="179844" y="83578"/>
                    </a:lnTo>
                    <a:lnTo>
                      <a:pt x="181584" y="83286"/>
                    </a:lnTo>
                    <a:lnTo>
                      <a:pt x="182549" y="81915"/>
                    </a:lnTo>
                    <a:close/>
                  </a:path>
                  <a:path w="401319" h="1715135">
                    <a:moveTo>
                      <a:pt x="196278" y="329069"/>
                    </a:moveTo>
                    <a:lnTo>
                      <a:pt x="195160" y="327825"/>
                    </a:lnTo>
                    <a:lnTo>
                      <a:pt x="193687" y="327748"/>
                    </a:lnTo>
                    <a:lnTo>
                      <a:pt x="192214" y="327660"/>
                    </a:lnTo>
                    <a:lnTo>
                      <a:pt x="190982" y="328790"/>
                    </a:lnTo>
                    <a:lnTo>
                      <a:pt x="190804" y="331711"/>
                    </a:lnTo>
                    <a:lnTo>
                      <a:pt x="191935" y="332981"/>
                    </a:lnTo>
                    <a:lnTo>
                      <a:pt x="193408" y="333070"/>
                    </a:lnTo>
                    <a:lnTo>
                      <a:pt x="194945" y="333070"/>
                    </a:lnTo>
                    <a:lnTo>
                      <a:pt x="196113" y="331965"/>
                    </a:lnTo>
                    <a:lnTo>
                      <a:pt x="196215" y="330555"/>
                    </a:lnTo>
                    <a:lnTo>
                      <a:pt x="196278" y="329069"/>
                    </a:lnTo>
                    <a:close/>
                  </a:path>
                  <a:path w="401319" h="1715135">
                    <a:moveTo>
                      <a:pt x="198285" y="80632"/>
                    </a:moveTo>
                    <a:lnTo>
                      <a:pt x="198208" y="79171"/>
                    </a:lnTo>
                    <a:lnTo>
                      <a:pt x="198170" y="77698"/>
                    </a:lnTo>
                    <a:lnTo>
                      <a:pt x="196913" y="76542"/>
                    </a:lnTo>
                    <a:lnTo>
                      <a:pt x="195465" y="76619"/>
                    </a:lnTo>
                    <a:lnTo>
                      <a:pt x="193992" y="76669"/>
                    </a:lnTo>
                    <a:lnTo>
                      <a:pt x="192836" y="77914"/>
                    </a:lnTo>
                    <a:lnTo>
                      <a:pt x="192913" y="79375"/>
                    </a:lnTo>
                    <a:lnTo>
                      <a:pt x="192963" y="80810"/>
                    </a:lnTo>
                    <a:lnTo>
                      <a:pt x="194132" y="81940"/>
                    </a:lnTo>
                    <a:lnTo>
                      <a:pt x="195618" y="81940"/>
                    </a:lnTo>
                    <a:lnTo>
                      <a:pt x="197129" y="81864"/>
                    </a:lnTo>
                    <a:lnTo>
                      <a:pt x="198285" y="80632"/>
                    </a:lnTo>
                    <a:close/>
                  </a:path>
                  <a:path w="401319" h="1715135">
                    <a:moveTo>
                      <a:pt x="212255" y="331558"/>
                    </a:moveTo>
                    <a:lnTo>
                      <a:pt x="212051" y="328625"/>
                    </a:lnTo>
                    <a:lnTo>
                      <a:pt x="210769" y="327533"/>
                    </a:lnTo>
                    <a:lnTo>
                      <a:pt x="209296" y="327621"/>
                    </a:lnTo>
                    <a:lnTo>
                      <a:pt x="207835" y="327723"/>
                    </a:lnTo>
                    <a:lnTo>
                      <a:pt x="206743" y="329006"/>
                    </a:lnTo>
                    <a:lnTo>
                      <a:pt x="206832" y="330479"/>
                    </a:lnTo>
                    <a:lnTo>
                      <a:pt x="206933" y="331876"/>
                    </a:lnTo>
                    <a:lnTo>
                      <a:pt x="208114" y="332943"/>
                    </a:lnTo>
                    <a:lnTo>
                      <a:pt x="209677" y="332943"/>
                    </a:lnTo>
                    <a:lnTo>
                      <a:pt x="211137" y="332841"/>
                    </a:lnTo>
                    <a:lnTo>
                      <a:pt x="212255" y="331558"/>
                    </a:lnTo>
                    <a:close/>
                  </a:path>
                  <a:path w="401319" h="1715135">
                    <a:moveTo>
                      <a:pt x="214274" y="78409"/>
                    </a:moveTo>
                    <a:lnTo>
                      <a:pt x="213194" y="77139"/>
                    </a:lnTo>
                    <a:lnTo>
                      <a:pt x="211747" y="76987"/>
                    </a:lnTo>
                    <a:lnTo>
                      <a:pt x="210261" y="76860"/>
                    </a:lnTo>
                    <a:lnTo>
                      <a:pt x="208978" y="77939"/>
                    </a:lnTo>
                    <a:lnTo>
                      <a:pt x="208724" y="80873"/>
                    </a:lnTo>
                    <a:lnTo>
                      <a:pt x="209804" y="82169"/>
                    </a:lnTo>
                    <a:lnTo>
                      <a:pt x="211277" y="82296"/>
                    </a:lnTo>
                    <a:lnTo>
                      <a:pt x="212890" y="82308"/>
                    </a:lnTo>
                    <a:lnTo>
                      <a:pt x="214033" y="81267"/>
                    </a:lnTo>
                    <a:lnTo>
                      <a:pt x="214274" y="78409"/>
                    </a:lnTo>
                    <a:close/>
                  </a:path>
                  <a:path w="401319" h="1715135">
                    <a:moveTo>
                      <a:pt x="228206" y="329082"/>
                    </a:moveTo>
                    <a:lnTo>
                      <a:pt x="227914" y="327621"/>
                    </a:lnTo>
                    <a:lnTo>
                      <a:pt x="227609" y="326186"/>
                    </a:lnTo>
                    <a:lnTo>
                      <a:pt x="226212" y="325247"/>
                    </a:lnTo>
                    <a:lnTo>
                      <a:pt x="224777" y="325551"/>
                    </a:lnTo>
                    <a:lnTo>
                      <a:pt x="223342" y="325831"/>
                    </a:lnTo>
                    <a:lnTo>
                      <a:pt x="222402" y="327228"/>
                    </a:lnTo>
                    <a:lnTo>
                      <a:pt x="222681" y="328663"/>
                    </a:lnTo>
                    <a:lnTo>
                      <a:pt x="222961" y="329920"/>
                    </a:lnTo>
                    <a:lnTo>
                      <a:pt x="224053" y="330809"/>
                    </a:lnTo>
                    <a:lnTo>
                      <a:pt x="225463" y="330809"/>
                    </a:lnTo>
                    <a:lnTo>
                      <a:pt x="225818" y="330758"/>
                    </a:lnTo>
                    <a:lnTo>
                      <a:pt x="227253" y="330479"/>
                    </a:lnTo>
                    <a:lnTo>
                      <a:pt x="228206" y="329082"/>
                    </a:lnTo>
                    <a:close/>
                  </a:path>
                  <a:path w="401319" h="1715135">
                    <a:moveTo>
                      <a:pt x="230187" y="81153"/>
                    </a:moveTo>
                    <a:lnTo>
                      <a:pt x="229260" y="79743"/>
                    </a:lnTo>
                    <a:lnTo>
                      <a:pt x="227838" y="79438"/>
                    </a:lnTo>
                    <a:lnTo>
                      <a:pt x="226402" y="79121"/>
                    </a:lnTo>
                    <a:lnTo>
                      <a:pt x="224993" y="80022"/>
                    </a:lnTo>
                    <a:lnTo>
                      <a:pt x="224663" y="81457"/>
                    </a:lnTo>
                    <a:lnTo>
                      <a:pt x="224370" y="82892"/>
                    </a:lnTo>
                    <a:lnTo>
                      <a:pt x="225272" y="84315"/>
                    </a:lnTo>
                    <a:lnTo>
                      <a:pt x="226707" y="84632"/>
                    </a:lnTo>
                    <a:lnTo>
                      <a:pt x="227088" y="84683"/>
                    </a:lnTo>
                    <a:lnTo>
                      <a:pt x="228498" y="84683"/>
                    </a:lnTo>
                    <a:lnTo>
                      <a:pt x="229603" y="83832"/>
                    </a:lnTo>
                    <a:lnTo>
                      <a:pt x="229857" y="82588"/>
                    </a:lnTo>
                    <a:lnTo>
                      <a:pt x="230187" y="81153"/>
                    </a:lnTo>
                    <a:close/>
                  </a:path>
                  <a:path w="401319" h="1715135">
                    <a:moveTo>
                      <a:pt x="243700" y="324586"/>
                    </a:moveTo>
                    <a:lnTo>
                      <a:pt x="243243" y="323189"/>
                    </a:lnTo>
                    <a:lnTo>
                      <a:pt x="242760" y="321805"/>
                    </a:lnTo>
                    <a:lnTo>
                      <a:pt x="241249" y="321043"/>
                    </a:lnTo>
                    <a:lnTo>
                      <a:pt x="239864" y="321525"/>
                    </a:lnTo>
                    <a:lnTo>
                      <a:pt x="238467" y="321983"/>
                    </a:lnTo>
                    <a:lnTo>
                      <a:pt x="237718" y="323494"/>
                    </a:lnTo>
                    <a:lnTo>
                      <a:pt x="238188" y="324891"/>
                    </a:lnTo>
                    <a:lnTo>
                      <a:pt x="238556" y="325996"/>
                    </a:lnTo>
                    <a:lnTo>
                      <a:pt x="239610" y="326707"/>
                    </a:lnTo>
                    <a:lnTo>
                      <a:pt x="240995" y="326707"/>
                    </a:lnTo>
                    <a:lnTo>
                      <a:pt x="241274" y="326644"/>
                    </a:lnTo>
                    <a:lnTo>
                      <a:pt x="241554" y="326555"/>
                    </a:lnTo>
                    <a:lnTo>
                      <a:pt x="242963" y="326097"/>
                    </a:lnTo>
                    <a:lnTo>
                      <a:pt x="243700" y="324586"/>
                    </a:lnTo>
                    <a:close/>
                  </a:path>
                  <a:path w="401319" h="1715135">
                    <a:moveTo>
                      <a:pt x="258508" y="318147"/>
                    </a:moveTo>
                    <a:lnTo>
                      <a:pt x="257860" y="316839"/>
                    </a:lnTo>
                    <a:lnTo>
                      <a:pt x="257238" y="315518"/>
                    </a:lnTo>
                    <a:lnTo>
                      <a:pt x="255638" y="314960"/>
                    </a:lnTo>
                    <a:lnTo>
                      <a:pt x="254304" y="315595"/>
                    </a:lnTo>
                    <a:lnTo>
                      <a:pt x="252996" y="316255"/>
                    </a:lnTo>
                    <a:lnTo>
                      <a:pt x="252437" y="317842"/>
                    </a:lnTo>
                    <a:lnTo>
                      <a:pt x="253542" y="320103"/>
                    </a:lnTo>
                    <a:lnTo>
                      <a:pt x="254508" y="320662"/>
                    </a:lnTo>
                    <a:lnTo>
                      <a:pt x="255866" y="320662"/>
                    </a:lnTo>
                    <a:lnTo>
                      <a:pt x="256247" y="320560"/>
                    </a:lnTo>
                    <a:lnTo>
                      <a:pt x="256654" y="320382"/>
                    </a:lnTo>
                    <a:lnTo>
                      <a:pt x="257962" y="319747"/>
                    </a:lnTo>
                    <a:lnTo>
                      <a:pt x="258508" y="318147"/>
                    </a:lnTo>
                    <a:close/>
                  </a:path>
                  <a:path w="401319" h="1715135">
                    <a:moveTo>
                      <a:pt x="272364" y="309905"/>
                    </a:moveTo>
                    <a:lnTo>
                      <a:pt x="271576" y="308660"/>
                    </a:lnTo>
                    <a:lnTo>
                      <a:pt x="270751" y="307441"/>
                    </a:lnTo>
                    <a:lnTo>
                      <a:pt x="269113" y="307086"/>
                    </a:lnTo>
                    <a:lnTo>
                      <a:pt x="267893" y="307898"/>
                    </a:lnTo>
                    <a:lnTo>
                      <a:pt x="266661" y="308698"/>
                    </a:lnTo>
                    <a:lnTo>
                      <a:pt x="266306" y="310375"/>
                    </a:lnTo>
                    <a:lnTo>
                      <a:pt x="267119" y="311594"/>
                    </a:lnTo>
                    <a:lnTo>
                      <a:pt x="267639" y="312369"/>
                    </a:lnTo>
                    <a:lnTo>
                      <a:pt x="268490" y="312788"/>
                    </a:lnTo>
                    <a:lnTo>
                      <a:pt x="269862" y="312788"/>
                    </a:lnTo>
                    <a:lnTo>
                      <a:pt x="270357" y="312661"/>
                    </a:lnTo>
                    <a:lnTo>
                      <a:pt x="270802" y="312356"/>
                    </a:lnTo>
                    <a:lnTo>
                      <a:pt x="272034" y="311531"/>
                    </a:lnTo>
                    <a:lnTo>
                      <a:pt x="272364" y="309905"/>
                    </a:lnTo>
                    <a:close/>
                  </a:path>
                  <a:path w="401319" h="1715135">
                    <a:moveTo>
                      <a:pt x="275564" y="126695"/>
                    </a:moveTo>
                    <a:lnTo>
                      <a:pt x="274485" y="124167"/>
                    </a:lnTo>
                    <a:lnTo>
                      <a:pt x="273469" y="121805"/>
                    </a:lnTo>
                    <a:lnTo>
                      <a:pt x="271322" y="116763"/>
                    </a:lnTo>
                    <a:lnTo>
                      <a:pt x="270446" y="114706"/>
                    </a:lnTo>
                    <a:lnTo>
                      <a:pt x="270446" y="121805"/>
                    </a:lnTo>
                    <a:lnTo>
                      <a:pt x="266344" y="121805"/>
                    </a:lnTo>
                    <a:lnTo>
                      <a:pt x="268401" y="116763"/>
                    </a:lnTo>
                    <a:lnTo>
                      <a:pt x="270446" y="121805"/>
                    </a:lnTo>
                    <a:lnTo>
                      <a:pt x="270446" y="114706"/>
                    </a:lnTo>
                    <a:lnTo>
                      <a:pt x="270014" y="113690"/>
                    </a:lnTo>
                    <a:lnTo>
                      <a:pt x="266966" y="113690"/>
                    </a:lnTo>
                    <a:lnTo>
                      <a:pt x="261327" y="126695"/>
                    </a:lnTo>
                    <a:lnTo>
                      <a:pt x="264350" y="126695"/>
                    </a:lnTo>
                    <a:lnTo>
                      <a:pt x="265379" y="124167"/>
                    </a:lnTo>
                    <a:lnTo>
                      <a:pt x="271399" y="124167"/>
                    </a:lnTo>
                    <a:lnTo>
                      <a:pt x="272415" y="126695"/>
                    </a:lnTo>
                    <a:lnTo>
                      <a:pt x="275564" y="126695"/>
                    </a:lnTo>
                    <a:close/>
                  </a:path>
                  <a:path w="401319" h="1715135">
                    <a:moveTo>
                      <a:pt x="285089" y="299948"/>
                    </a:moveTo>
                    <a:lnTo>
                      <a:pt x="283184" y="297700"/>
                    </a:lnTo>
                    <a:lnTo>
                      <a:pt x="281495" y="297573"/>
                    </a:lnTo>
                    <a:lnTo>
                      <a:pt x="280377" y="298538"/>
                    </a:lnTo>
                    <a:lnTo>
                      <a:pt x="279247" y="299478"/>
                    </a:lnTo>
                    <a:lnTo>
                      <a:pt x="279120" y="301167"/>
                    </a:lnTo>
                    <a:lnTo>
                      <a:pt x="280085" y="302272"/>
                    </a:lnTo>
                    <a:lnTo>
                      <a:pt x="280606" y="302907"/>
                    </a:lnTo>
                    <a:lnTo>
                      <a:pt x="281343" y="303225"/>
                    </a:lnTo>
                    <a:lnTo>
                      <a:pt x="282714" y="303225"/>
                    </a:lnTo>
                    <a:lnTo>
                      <a:pt x="283337" y="303009"/>
                    </a:lnTo>
                    <a:lnTo>
                      <a:pt x="284949" y="301625"/>
                    </a:lnTo>
                    <a:lnTo>
                      <a:pt x="285089" y="299948"/>
                    </a:lnTo>
                    <a:close/>
                  </a:path>
                  <a:path w="401319" h="1715135">
                    <a:moveTo>
                      <a:pt x="288226" y="126695"/>
                    </a:moveTo>
                    <a:lnTo>
                      <a:pt x="285838" y="122986"/>
                    </a:lnTo>
                    <a:lnTo>
                      <a:pt x="285457" y="122402"/>
                    </a:lnTo>
                    <a:lnTo>
                      <a:pt x="286258" y="122034"/>
                    </a:lnTo>
                    <a:lnTo>
                      <a:pt x="286854" y="121488"/>
                    </a:lnTo>
                    <a:lnTo>
                      <a:pt x="287426" y="120523"/>
                    </a:lnTo>
                    <a:lnTo>
                      <a:pt x="287693" y="120065"/>
                    </a:lnTo>
                    <a:lnTo>
                      <a:pt x="287807" y="119583"/>
                    </a:lnTo>
                    <a:lnTo>
                      <a:pt x="287743" y="117043"/>
                    </a:lnTo>
                    <a:lnTo>
                      <a:pt x="287134" y="116128"/>
                    </a:lnTo>
                    <a:lnTo>
                      <a:pt x="286689" y="115493"/>
                    </a:lnTo>
                    <a:lnTo>
                      <a:pt x="286753" y="115074"/>
                    </a:lnTo>
                    <a:lnTo>
                      <a:pt x="285572" y="114084"/>
                    </a:lnTo>
                    <a:lnTo>
                      <a:pt x="285102" y="113944"/>
                    </a:lnTo>
                    <a:lnTo>
                      <a:pt x="285102" y="117576"/>
                    </a:lnTo>
                    <a:lnTo>
                      <a:pt x="285026" y="119214"/>
                    </a:lnTo>
                    <a:lnTo>
                      <a:pt x="284886" y="119583"/>
                    </a:lnTo>
                    <a:lnTo>
                      <a:pt x="284010" y="120332"/>
                    </a:lnTo>
                    <a:lnTo>
                      <a:pt x="283375" y="120523"/>
                    </a:lnTo>
                    <a:lnTo>
                      <a:pt x="279844" y="120523"/>
                    </a:lnTo>
                    <a:lnTo>
                      <a:pt x="279844" y="116128"/>
                    </a:lnTo>
                    <a:lnTo>
                      <a:pt x="283375" y="116128"/>
                    </a:lnTo>
                    <a:lnTo>
                      <a:pt x="284010" y="116306"/>
                    </a:lnTo>
                    <a:lnTo>
                      <a:pt x="284886" y="117043"/>
                    </a:lnTo>
                    <a:lnTo>
                      <a:pt x="285102" y="117576"/>
                    </a:lnTo>
                    <a:lnTo>
                      <a:pt x="285102" y="113944"/>
                    </a:lnTo>
                    <a:lnTo>
                      <a:pt x="284264" y="113690"/>
                    </a:lnTo>
                    <a:lnTo>
                      <a:pt x="276923" y="113690"/>
                    </a:lnTo>
                    <a:lnTo>
                      <a:pt x="276923" y="126695"/>
                    </a:lnTo>
                    <a:lnTo>
                      <a:pt x="279844" y="126695"/>
                    </a:lnTo>
                    <a:lnTo>
                      <a:pt x="279844" y="122986"/>
                    </a:lnTo>
                    <a:lnTo>
                      <a:pt x="282841" y="122986"/>
                    </a:lnTo>
                    <a:lnTo>
                      <a:pt x="284911" y="126695"/>
                    </a:lnTo>
                    <a:lnTo>
                      <a:pt x="288226" y="126695"/>
                    </a:lnTo>
                    <a:close/>
                  </a:path>
                  <a:path w="401319" h="1715135">
                    <a:moveTo>
                      <a:pt x="296506" y="290144"/>
                    </a:moveTo>
                    <a:lnTo>
                      <a:pt x="296430" y="288480"/>
                    </a:lnTo>
                    <a:lnTo>
                      <a:pt x="295363" y="287489"/>
                    </a:lnTo>
                    <a:lnTo>
                      <a:pt x="294259" y="286499"/>
                    </a:lnTo>
                    <a:lnTo>
                      <a:pt x="292569" y="286562"/>
                    </a:lnTo>
                    <a:lnTo>
                      <a:pt x="291604" y="287667"/>
                    </a:lnTo>
                    <a:lnTo>
                      <a:pt x="290601" y="288747"/>
                    </a:lnTo>
                    <a:lnTo>
                      <a:pt x="290677" y="290436"/>
                    </a:lnTo>
                    <a:lnTo>
                      <a:pt x="291782" y="291426"/>
                    </a:lnTo>
                    <a:lnTo>
                      <a:pt x="292265" y="291884"/>
                    </a:lnTo>
                    <a:lnTo>
                      <a:pt x="292925" y="292112"/>
                    </a:lnTo>
                    <a:lnTo>
                      <a:pt x="294284" y="292112"/>
                    </a:lnTo>
                    <a:lnTo>
                      <a:pt x="294995" y="291807"/>
                    </a:lnTo>
                    <a:lnTo>
                      <a:pt x="295541" y="291249"/>
                    </a:lnTo>
                    <a:lnTo>
                      <a:pt x="296506" y="290144"/>
                    </a:lnTo>
                    <a:close/>
                  </a:path>
                  <a:path w="401319" h="1715135">
                    <a:moveTo>
                      <a:pt x="305333" y="117868"/>
                    </a:moveTo>
                    <a:lnTo>
                      <a:pt x="301777" y="117868"/>
                    </a:lnTo>
                    <a:lnTo>
                      <a:pt x="301777" y="124904"/>
                    </a:lnTo>
                    <a:lnTo>
                      <a:pt x="305333" y="124904"/>
                    </a:lnTo>
                    <a:lnTo>
                      <a:pt x="305333" y="117868"/>
                    </a:lnTo>
                    <a:close/>
                  </a:path>
                  <a:path w="401319" h="1715135">
                    <a:moveTo>
                      <a:pt x="306539" y="277329"/>
                    </a:moveTo>
                    <a:lnTo>
                      <a:pt x="306260" y="275678"/>
                    </a:lnTo>
                    <a:lnTo>
                      <a:pt x="303847" y="273977"/>
                    </a:lnTo>
                    <a:lnTo>
                      <a:pt x="302196" y="274281"/>
                    </a:lnTo>
                    <a:lnTo>
                      <a:pt x="301345" y="275488"/>
                    </a:lnTo>
                    <a:lnTo>
                      <a:pt x="300520" y="276669"/>
                    </a:lnTo>
                    <a:lnTo>
                      <a:pt x="300812" y="278345"/>
                    </a:lnTo>
                    <a:lnTo>
                      <a:pt x="302006" y="279196"/>
                    </a:lnTo>
                    <a:lnTo>
                      <a:pt x="302475" y="279501"/>
                    </a:lnTo>
                    <a:lnTo>
                      <a:pt x="302996" y="279679"/>
                    </a:lnTo>
                    <a:lnTo>
                      <a:pt x="304368" y="279679"/>
                    </a:lnTo>
                    <a:lnTo>
                      <a:pt x="305206" y="279273"/>
                    </a:lnTo>
                    <a:lnTo>
                      <a:pt x="306539" y="277329"/>
                    </a:lnTo>
                    <a:close/>
                  </a:path>
                  <a:path w="401319" h="1715135">
                    <a:moveTo>
                      <a:pt x="310603" y="105194"/>
                    </a:moveTo>
                    <a:lnTo>
                      <a:pt x="307441" y="102031"/>
                    </a:lnTo>
                    <a:lnTo>
                      <a:pt x="307060" y="102031"/>
                    </a:lnTo>
                    <a:lnTo>
                      <a:pt x="307060" y="107149"/>
                    </a:lnTo>
                    <a:lnTo>
                      <a:pt x="306959" y="135712"/>
                    </a:lnTo>
                    <a:lnTo>
                      <a:pt x="305485" y="137198"/>
                    </a:lnTo>
                    <a:lnTo>
                      <a:pt x="300050" y="137198"/>
                    </a:lnTo>
                    <a:lnTo>
                      <a:pt x="300050" y="105587"/>
                    </a:lnTo>
                    <a:lnTo>
                      <a:pt x="305485" y="105587"/>
                    </a:lnTo>
                    <a:lnTo>
                      <a:pt x="307060" y="107149"/>
                    </a:lnTo>
                    <a:lnTo>
                      <a:pt x="307060" y="102031"/>
                    </a:lnTo>
                    <a:lnTo>
                      <a:pt x="296519" y="102031"/>
                    </a:lnTo>
                    <a:lnTo>
                      <a:pt x="296519" y="105587"/>
                    </a:lnTo>
                    <a:lnTo>
                      <a:pt x="296519" y="137198"/>
                    </a:lnTo>
                    <a:lnTo>
                      <a:pt x="254342" y="137198"/>
                    </a:lnTo>
                    <a:lnTo>
                      <a:pt x="251599" y="137185"/>
                    </a:lnTo>
                    <a:lnTo>
                      <a:pt x="254342" y="137185"/>
                    </a:lnTo>
                    <a:lnTo>
                      <a:pt x="254342" y="105587"/>
                    </a:lnTo>
                    <a:lnTo>
                      <a:pt x="296519" y="105587"/>
                    </a:lnTo>
                    <a:lnTo>
                      <a:pt x="296519" y="102031"/>
                    </a:lnTo>
                    <a:lnTo>
                      <a:pt x="250799" y="102031"/>
                    </a:lnTo>
                    <a:lnTo>
                      <a:pt x="250799" y="105587"/>
                    </a:lnTo>
                    <a:lnTo>
                      <a:pt x="250799" y="137185"/>
                    </a:lnTo>
                    <a:lnTo>
                      <a:pt x="248869" y="137172"/>
                    </a:lnTo>
                    <a:lnTo>
                      <a:pt x="247421" y="135712"/>
                    </a:lnTo>
                    <a:lnTo>
                      <a:pt x="247307" y="107149"/>
                    </a:lnTo>
                    <a:lnTo>
                      <a:pt x="248869" y="105587"/>
                    </a:lnTo>
                    <a:lnTo>
                      <a:pt x="250799" y="105587"/>
                    </a:lnTo>
                    <a:lnTo>
                      <a:pt x="250799" y="102031"/>
                    </a:lnTo>
                    <a:lnTo>
                      <a:pt x="246926" y="102031"/>
                    </a:lnTo>
                    <a:lnTo>
                      <a:pt x="243763" y="105194"/>
                    </a:lnTo>
                    <a:lnTo>
                      <a:pt x="243763" y="137579"/>
                    </a:lnTo>
                    <a:lnTo>
                      <a:pt x="246926" y="140741"/>
                    </a:lnTo>
                    <a:lnTo>
                      <a:pt x="305041" y="140741"/>
                    </a:lnTo>
                    <a:lnTo>
                      <a:pt x="307657" y="138963"/>
                    </a:lnTo>
                    <a:lnTo>
                      <a:pt x="308076" y="139001"/>
                    </a:lnTo>
                    <a:lnTo>
                      <a:pt x="309702" y="137477"/>
                    </a:lnTo>
                    <a:lnTo>
                      <a:pt x="309841" y="137198"/>
                    </a:lnTo>
                    <a:lnTo>
                      <a:pt x="310603" y="135712"/>
                    </a:lnTo>
                    <a:lnTo>
                      <a:pt x="310603" y="105587"/>
                    </a:lnTo>
                    <a:lnTo>
                      <a:pt x="310603" y="105194"/>
                    </a:lnTo>
                    <a:close/>
                  </a:path>
                  <a:path w="401319" h="1715135">
                    <a:moveTo>
                      <a:pt x="314883" y="263334"/>
                    </a:moveTo>
                    <a:lnTo>
                      <a:pt x="314388" y="261734"/>
                    </a:lnTo>
                    <a:lnTo>
                      <a:pt x="313067" y="261048"/>
                    </a:lnTo>
                    <a:lnTo>
                      <a:pt x="311785" y="260362"/>
                    </a:lnTo>
                    <a:lnTo>
                      <a:pt x="310159" y="260870"/>
                    </a:lnTo>
                    <a:lnTo>
                      <a:pt x="309486" y="262166"/>
                    </a:lnTo>
                    <a:lnTo>
                      <a:pt x="308800" y="263461"/>
                    </a:lnTo>
                    <a:lnTo>
                      <a:pt x="309295" y="265074"/>
                    </a:lnTo>
                    <a:lnTo>
                      <a:pt x="310616" y="265747"/>
                    </a:lnTo>
                    <a:lnTo>
                      <a:pt x="310997" y="265963"/>
                    </a:lnTo>
                    <a:lnTo>
                      <a:pt x="311429" y="266077"/>
                    </a:lnTo>
                    <a:lnTo>
                      <a:pt x="312788" y="266077"/>
                    </a:lnTo>
                    <a:lnTo>
                      <a:pt x="313715" y="265544"/>
                    </a:lnTo>
                    <a:lnTo>
                      <a:pt x="314883" y="263334"/>
                    </a:lnTo>
                    <a:close/>
                  </a:path>
                  <a:path w="401319" h="1715135">
                    <a:moveTo>
                      <a:pt x="321360" y="248386"/>
                    </a:moveTo>
                    <a:lnTo>
                      <a:pt x="320636" y="246862"/>
                    </a:lnTo>
                    <a:lnTo>
                      <a:pt x="319278" y="246354"/>
                    </a:lnTo>
                    <a:lnTo>
                      <a:pt x="317893" y="245833"/>
                    </a:lnTo>
                    <a:lnTo>
                      <a:pt x="316369" y="246545"/>
                    </a:lnTo>
                    <a:lnTo>
                      <a:pt x="315341" y="249288"/>
                    </a:lnTo>
                    <a:lnTo>
                      <a:pt x="316052" y="250825"/>
                    </a:lnTo>
                    <a:lnTo>
                      <a:pt x="317423" y="251333"/>
                    </a:lnTo>
                    <a:lnTo>
                      <a:pt x="317715" y="251460"/>
                    </a:lnTo>
                    <a:lnTo>
                      <a:pt x="318033" y="251510"/>
                    </a:lnTo>
                    <a:lnTo>
                      <a:pt x="319430" y="251510"/>
                    </a:lnTo>
                    <a:lnTo>
                      <a:pt x="320433" y="250850"/>
                    </a:lnTo>
                    <a:lnTo>
                      <a:pt x="321360" y="248386"/>
                    </a:lnTo>
                    <a:close/>
                  </a:path>
                  <a:path w="401319" h="1715135">
                    <a:moveTo>
                      <a:pt x="324421" y="171132"/>
                    </a:moveTo>
                    <a:lnTo>
                      <a:pt x="324015" y="169697"/>
                    </a:lnTo>
                    <a:lnTo>
                      <a:pt x="323634" y="168287"/>
                    </a:lnTo>
                    <a:lnTo>
                      <a:pt x="322148" y="167474"/>
                    </a:lnTo>
                    <a:lnTo>
                      <a:pt x="319316" y="168287"/>
                    </a:lnTo>
                    <a:lnTo>
                      <a:pt x="318503" y="169760"/>
                    </a:lnTo>
                    <a:lnTo>
                      <a:pt x="319239" y="172326"/>
                    </a:lnTo>
                    <a:lnTo>
                      <a:pt x="320306" y="173088"/>
                    </a:lnTo>
                    <a:lnTo>
                      <a:pt x="321716" y="173088"/>
                    </a:lnTo>
                    <a:lnTo>
                      <a:pt x="321945" y="173075"/>
                    </a:lnTo>
                    <a:lnTo>
                      <a:pt x="323608" y="172593"/>
                    </a:lnTo>
                    <a:lnTo>
                      <a:pt x="324421" y="171132"/>
                    </a:lnTo>
                    <a:close/>
                  </a:path>
                  <a:path w="401319" h="1715135">
                    <a:moveTo>
                      <a:pt x="325882" y="232752"/>
                    </a:moveTo>
                    <a:lnTo>
                      <a:pt x="324993" y="231330"/>
                    </a:lnTo>
                    <a:lnTo>
                      <a:pt x="323557" y="230987"/>
                    </a:lnTo>
                    <a:lnTo>
                      <a:pt x="322135" y="230657"/>
                    </a:lnTo>
                    <a:lnTo>
                      <a:pt x="320700" y="231533"/>
                    </a:lnTo>
                    <a:lnTo>
                      <a:pt x="320027" y="234416"/>
                    </a:lnTo>
                    <a:lnTo>
                      <a:pt x="320916" y="235826"/>
                    </a:lnTo>
                    <a:lnTo>
                      <a:pt x="322351" y="236169"/>
                    </a:lnTo>
                    <a:lnTo>
                      <a:pt x="322541" y="236232"/>
                    </a:lnTo>
                    <a:lnTo>
                      <a:pt x="322948" y="236232"/>
                    </a:lnTo>
                    <a:lnTo>
                      <a:pt x="324167" y="236232"/>
                    </a:lnTo>
                    <a:lnTo>
                      <a:pt x="325259" y="235407"/>
                    </a:lnTo>
                    <a:lnTo>
                      <a:pt x="325882" y="232752"/>
                    </a:lnTo>
                    <a:close/>
                  </a:path>
                  <a:path w="401319" h="1715135">
                    <a:moveTo>
                      <a:pt x="327685" y="187083"/>
                    </a:moveTo>
                    <a:lnTo>
                      <a:pt x="327482" y="185635"/>
                    </a:lnTo>
                    <a:lnTo>
                      <a:pt x="327253" y="184175"/>
                    </a:lnTo>
                    <a:lnTo>
                      <a:pt x="325894" y="183184"/>
                    </a:lnTo>
                    <a:lnTo>
                      <a:pt x="324446" y="183388"/>
                    </a:lnTo>
                    <a:lnTo>
                      <a:pt x="322986" y="183616"/>
                    </a:lnTo>
                    <a:lnTo>
                      <a:pt x="321995" y="184975"/>
                    </a:lnTo>
                    <a:lnTo>
                      <a:pt x="322402" y="187731"/>
                    </a:lnTo>
                    <a:lnTo>
                      <a:pt x="323557" y="188683"/>
                    </a:lnTo>
                    <a:lnTo>
                      <a:pt x="324853" y="188683"/>
                    </a:lnTo>
                    <a:lnTo>
                      <a:pt x="325107" y="188683"/>
                    </a:lnTo>
                    <a:lnTo>
                      <a:pt x="326694" y="188429"/>
                    </a:lnTo>
                    <a:lnTo>
                      <a:pt x="327685" y="187083"/>
                    </a:lnTo>
                    <a:close/>
                  </a:path>
                  <a:path w="401319" h="1715135">
                    <a:moveTo>
                      <a:pt x="328371" y="216662"/>
                    </a:moveTo>
                    <a:lnTo>
                      <a:pt x="327317" y="215353"/>
                    </a:lnTo>
                    <a:lnTo>
                      <a:pt x="325856" y="215214"/>
                    </a:lnTo>
                    <a:lnTo>
                      <a:pt x="324408" y="215049"/>
                    </a:lnTo>
                    <a:lnTo>
                      <a:pt x="323100" y="216103"/>
                    </a:lnTo>
                    <a:lnTo>
                      <a:pt x="322935" y="217589"/>
                    </a:lnTo>
                    <a:lnTo>
                      <a:pt x="322795" y="219036"/>
                    </a:lnTo>
                    <a:lnTo>
                      <a:pt x="323862" y="220345"/>
                    </a:lnTo>
                    <a:lnTo>
                      <a:pt x="325399" y="220510"/>
                    </a:lnTo>
                    <a:lnTo>
                      <a:pt x="326936" y="220510"/>
                    </a:lnTo>
                    <a:lnTo>
                      <a:pt x="328091" y="219506"/>
                    </a:lnTo>
                    <a:lnTo>
                      <a:pt x="328244" y="218122"/>
                    </a:lnTo>
                    <a:lnTo>
                      <a:pt x="328371" y="216662"/>
                    </a:lnTo>
                    <a:close/>
                  </a:path>
                  <a:path w="401319" h="1715135">
                    <a:moveTo>
                      <a:pt x="328917" y="203327"/>
                    </a:moveTo>
                    <a:lnTo>
                      <a:pt x="328841" y="200380"/>
                    </a:lnTo>
                    <a:lnTo>
                      <a:pt x="327621" y="199212"/>
                    </a:lnTo>
                    <a:lnTo>
                      <a:pt x="326161" y="199250"/>
                    </a:lnTo>
                    <a:lnTo>
                      <a:pt x="324700" y="199275"/>
                    </a:lnTo>
                    <a:lnTo>
                      <a:pt x="323519" y="200507"/>
                    </a:lnTo>
                    <a:lnTo>
                      <a:pt x="323583" y="203415"/>
                    </a:lnTo>
                    <a:lnTo>
                      <a:pt x="324777" y="204571"/>
                    </a:lnTo>
                    <a:lnTo>
                      <a:pt x="326288" y="204571"/>
                    </a:lnTo>
                    <a:lnTo>
                      <a:pt x="327748" y="204533"/>
                    </a:lnTo>
                    <a:lnTo>
                      <a:pt x="328917" y="203327"/>
                    </a:lnTo>
                    <a:close/>
                  </a:path>
                  <a:path w="401319" h="1715135">
                    <a:moveTo>
                      <a:pt x="332244" y="123240"/>
                    </a:moveTo>
                    <a:lnTo>
                      <a:pt x="327914" y="101828"/>
                    </a:lnTo>
                    <a:lnTo>
                      <a:pt x="325158" y="97751"/>
                    </a:lnTo>
                    <a:lnTo>
                      <a:pt x="325158" y="123240"/>
                    </a:lnTo>
                    <a:lnTo>
                      <a:pt x="321538" y="141478"/>
                    </a:lnTo>
                    <a:lnTo>
                      <a:pt x="311658" y="156464"/>
                    </a:lnTo>
                    <a:lnTo>
                      <a:pt x="296976" y="166789"/>
                    </a:lnTo>
                    <a:lnTo>
                      <a:pt x="278942" y="171030"/>
                    </a:lnTo>
                    <a:lnTo>
                      <a:pt x="278345" y="171043"/>
                    </a:lnTo>
                    <a:lnTo>
                      <a:pt x="277787" y="171208"/>
                    </a:lnTo>
                    <a:lnTo>
                      <a:pt x="275361" y="171208"/>
                    </a:lnTo>
                    <a:lnTo>
                      <a:pt x="273621" y="170865"/>
                    </a:lnTo>
                    <a:lnTo>
                      <a:pt x="271843" y="170675"/>
                    </a:lnTo>
                    <a:lnTo>
                      <a:pt x="271843" y="177761"/>
                    </a:lnTo>
                    <a:lnTo>
                      <a:pt x="271843" y="255155"/>
                    </a:lnTo>
                    <a:lnTo>
                      <a:pt x="174193" y="255155"/>
                    </a:lnTo>
                    <a:lnTo>
                      <a:pt x="172021" y="251650"/>
                    </a:lnTo>
                    <a:lnTo>
                      <a:pt x="172021" y="272211"/>
                    </a:lnTo>
                    <a:lnTo>
                      <a:pt x="172021" y="277622"/>
                    </a:lnTo>
                    <a:lnTo>
                      <a:pt x="149872" y="317919"/>
                    </a:lnTo>
                    <a:lnTo>
                      <a:pt x="131762" y="325589"/>
                    </a:lnTo>
                    <a:lnTo>
                      <a:pt x="124053" y="325589"/>
                    </a:lnTo>
                    <a:lnTo>
                      <a:pt x="105397" y="321805"/>
                    </a:lnTo>
                    <a:lnTo>
                      <a:pt x="90144" y="311518"/>
                    </a:lnTo>
                    <a:lnTo>
                      <a:pt x="79857" y="296278"/>
                    </a:lnTo>
                    <a:lnTo>
                      <a:pt x="76085" y="277622"/>
                    </a:lnTo>
                    <a:lnTo>
                      <a:pt x="76568" y="271005"/>
                    </a:lnTo>
                    <a:lnTo>
                      <a:pt x="101333" y="235546"/>
                    </a:lnTo>
                    <a:lnTo>
                      <a:pt x="122783" y="229819"/>
                    </a:lnTo>
                    <a:lnTo>
                      <a:pt x="123393" y="229654"/>
                    </a:lnTo>
                    <a:lnTo>
                      <a:pt x="125818" y="229654"/>
                    </a:lnTo>
                    <a:lnTo>
                      <a:pt x="127508" y="229984"/>
                    </a:lnTo>
                    <a:lnTo>
                      <a:pt x="129235" y="230174"/>
                    </a:lnTo>
                    <a:lnTo>
                      <a:pt x="166166" y="255155"/>
                    </a:lnTo>
                    <a:lnTo>
                      <a:pt x="172021" y="272211"/>
                    </a:lnTo>
                    <a:lnTo>
                      <a:pt x="172021" y="251650"/>
                    </a:lnTo>
                    <a:lnTo>
                      <a:pt x="129235" y="223088"/>
                    </a:lnTo>
                    <a:lnTo>
                      <a:pt x="129235" y="158330"/>
                    </a:lnTo>
                    <a:lnTo>
                      <a:pt x="200545" y="213741"/>
                    </a:lnTo>
                    <a:lnTo>
                      <a:pt x="212102" y="204749"/>
                    </a:lnTo>
                    <a:lnTo>
                      <a:pt x="253403" y="172669"/>
                    </a:lnTo>
                    <a:lnTo>
                      <a:pt x="259080" y="175425"/>
                    </a:lnTo>
                    <a:lnTo>
                      <a:pt x="265290" y="177114"/>
                    </a:lnTo>
                    <a:lnTo>
                      <a:pt x="271843" y="177761"/>
                    </a:lnTo>
                    <a:lnTo>
                      <a:pt x="271843" y="170675"/>
                    </a:lnTo>
                    <a:lnTo>
                      <a:pt x="267614" y="170192"/>
                    </a:lnTo>
                    <a:lnTo>
                      <a:pt x="263512" y="169303"/>
                    </a:lnTo>
                    <a:lnTo>
                      <a:pt x="257175" y="166789"/>
                    </a:lnTo>
                    <a:lnTo>
                      <a:pt x="254914" y="165595"/>
                    </a:lnTo>
                    <a:lnTo>
                      <a:pt x="248348" y="161645"/>
                    </a:lnTo>
                    <a:lnTo>
                      <a:pt x="246595" y="160172"/>
                    </a:lnTo>
                    <a:lnTo>
                      <a:pt x="246595" y="168973"/>
                    </a:lnTo>
                    <a:lnTo>
                      <a:pt x="200545" y="204749"/>
                    </a:lnTo>
                    <a:lnTo>
                      <a:pt x="140792" y="158330"/>
                    </a:lnTo>
                    <a:lnTo>
                      <a:pt x="136029" y="154635"/>
                    </a:lnTo>
                    <a:lnTo>
                      <a:pt x="232054" y="154635"/>
                    </a:lnTo>
                    <a:lnTo>
                      <a:pt x="235978" y="160248"/>
                    </a:lnTo>
                    <a:lnTo>
                      <a:pt x="240880" y="165150"/>
                    </a:lnTo>
                    <a:lnTo>
                      <a:pt x="246595" y="168973"/>
                    </a:lnTo>
                    <a:lnTo>
                      <a:pt x="246595" y="160172"/>
                    </a:lnTo>
                    <a:lnTo>
                      <a:pt x="244513" y="158407"/>
                    </a:lnTo>
                    <a:lnTo>
                      <a:pt x="241211" y="154635"/>
                    </a:lnTo>
                    <a:lnTo>
                      <a:pt x="239280" y="152425"/>
                    </a:lnTo>
                    <a:lnTo>
                      <a:pt x="237566" y="150063"/>
                    </a:lnTo>
                    <a:lnTo>
                      <a:pt x="231813" y="140373"/>
                    </a:lnTo>
                    <a:lnTo>
                      <a:pt x="229222" y="132143"/>
                    </a:lnTo>
                    <a:lnTo>
                      <a:pt x="229222" y="123240"/>
                    </a:lnTo>
                    <a:lnTo>
                      <a:pt x="232994" y="104584"/>
                    </a:lnTo>
                    <a:lnTo>
                      <a:pt x="243281" y="89331"/>
                    </a:lnTo>
                    <a:lnTo>
                      <a:pt x="258533" y="79044"/>
                    </a:lnTo>
                    <a:lnTo>
                      <a:pt x="277190" y="75272"/>
                    </a:lnTo>
                    <a:lnTo>
                      <a:pt x="295846" y="79044"/>
                    </a:lnTo>
                    <a:lnTo>
                      <a:pt x="311086" y="89331"/>
                    </a:lnTo>
                    <a:lnTo>
                      <a:pt x="321373" y="104584"/>
                    </a:lnTo>
                    <a:lnTo>
                      <a:pt x="325158" y="123240"/>
                    </a:lnTo>
                    <a:lnTo>
                      <a:pt x="325158" y="97751"/>
                    </a:lnTo>
                    <a:lnTo>
                      <a:pt x="316103" y="84328"/>
                    </a:lnTo>
                    <a:lnTo>
                      <a:pt x="302679" y="75272"/>
                    </a:lnTo>
                    <a:lnTo>
                      <a:pt x="298602" y="72517"/>
                    </a:lnTo>
                    <a:lnTo>
                      <a:pt x="277190" y="68186"/>
                    </a:lnTo>
                    <a:lnTo>
                      <a:pt x="255778" y="72517"/>
                    </a:lnTo>
                    <a:lnTo>
                      <a:pt x="238264" y="84328"/>
                    </a:lnTo>
                    <a:lnTo>
                      <a:pt x="226453" y="101828"/>
                    </a:lnTo>
                    <a:lnTo>
                      <a:pt x="222123" y="123240"/>
                    </a:lnTo>
                    <a:lnTo>
                      <a:pt x="222161" y="132143"/>
                    </a:lnTo>
                    <a:lnTo>
                      <a:pt x="224370" y="140169"/>
                    </a:lnTo>
                    <a:lnTo>
                      <a:pt x="228028" y="147535"/>
                    </a:lnTo>
                    <a:lnTo>
                      <a:pt x="122135" y="147535"/>
                    </a:lnTo>
                    <a:lnTo>
                      <a:pt x="122135" y="222758"/>
                    </a:lnTo>
                    <a:lnTo>
                      <a:pt x="101409" y="227584"/>
                    </a:lnTo>
                    <a:lnTo>
                      <a:pt x="84518" y="239433"/>
                    </a:lnTo>
                    <a:lnTo>
                      <a:pt x="73152" y="256654"/>
                    </a:lnTo>
                    <a:lnTo>
                      <a:pt x="68999" y="277622"/>
                    </a:lnTo>
                    <a:lnTo>
                      <a:pt x="73329" y="299034"/>
                    </a:lnTo>
                    <a:lnTo>
                      <a:pt x="85140" y="316534"/>
                    </a:lnTo>
                    <a:lnTo>
                      <a:pt x="102641" y="328358"/>
                    </a:lnTo>
                    <a:lnTo>
                      <a:pt x="124053" y="332689"/>
                    </a:lnTo>
                    <a:lnTo>
                      <a:pt x="145453" y="328358"/>
                    </a:lnTo>
                    <a:lnTo>
                      <a:pt x="149555" y="325589"/>
                    </a:lnTo>
                    <a:lnTo>
                      <a:pt x="162966" y="316534"/>
                    </a:lnTo>
                    <a:lnTo>
                      <a:pt x="174777" y="299034"/>
                    </a:lnTo>
                    <a:lnTo>
                      <a:pt x="179108" y="277622"/>
                    </a:lnTo>
                    <a:lnTo>
                      <a:pt x="179095" y="272211"/>
                    </a:lnTo>
                    <a:lnTo>
                      <a:pt x="178066" y="267093"/>
                    </a:lnTo>
                    <a:lnTo>
                      <a:pt x="176657" y="262242"/>
                    </a:lnTo>
                    <a:lnTo>
                      <a:pt x="278942" y="262242"/>
                    </a:lnTo>
                    <a:lnTo>
                      <a:pt x="278942" y="255155"/>
                    </a:lnTo>
                    <a:lnTo>
                      <a:pt x="278942" y="178117"/>
                    </a:lnTo>
                    <a:lnTo>
                      <a:pt x="299732" y="173316"/>
                    </a:lnTo>
                    <a:lnTo>
                      <a:pt x="300659" y="172669"/>
                    </a:lnTo>
                    <a:lnTo>
                      <a:pt x="302755" y="171208"/>
                    </a:lnTo>
                    <a:lnTo>
                      <a:pt x="316661" y="161480"/>
                    </a:lnTo>
                    <a:lnTo>
                      <a:pt x="328066" y="144233"/>
                    </a:lnTo>
                    <a:lnTo>
                      <a:pt x="332244" y="123240"/>
                    </a:lnTo>
                    <a:close/>
                  </a:path>
                  <a:path w="401319" h="1715135">
                    <a:moveTo>
                      <a:pt x="401243" y="1368552"/>
                    </a:moveTo>
                    <a:lnTo>
                      <a:pt x="396925" y="1347228"/>
                    </a:lnTo>
                    <a:lnTo>
                      <a:pt x="387858" y="1333792"/>
                    </a:lnTo>
                    <a:lnTo>
                      <a:pt x="387858" y="1368552"/>
                    </a:lnTo>
                    <a:lnTo>
                      <a:pt x="387858" y="1660118"/>
                    </a:lnTo>
                    <a:lnTo>
                      <a:pt x="384594" y="1676247"/>
                    </a:lnTo>
                    <a:lnTo>
                      <a:pt x="375704" y="1689430"/>
                    </a:lnTo>
                    <a:lnTo>
                      <a:pt x="362534" y="1698320"/>
                    </a:lnTo>
                    <a:lnTo>
                      <a:pt x="346405" y="1701584"/>
                    </a:lnTo>
                    <a:lnTo>
                      <a:pt x="54825" y="1701584"/>
                    </a:lnTo>
                    <a:lnTo>
                      <a:pt x="38709" y="1698320"/>
                    </a:lnTo>
                    <a:lnTo>
                      <a:pt x="25527" y="1689430"/>
                    </a:lnTo>
                    <a:lnTo>
                      <a:pt x="16637" y="1676247"/>
                    </a:lnTo>
                    <a:lnTo>
                      <a:pt x="13373" y="1660118"/>
                    </a:lnTo>
                    <a:lnTo>
                      <a:pt x="13373" y="1368552"/>
                    </a:lnTo>
                    <a:lnTo>
                      <a:pt x="16637" y="1352423"/>
                    </a:lnTo>
                    <a:lnTo>
                      <a:pt x="25527" y="1339240"/>
                    </a:lnTo>
                    <a:lnTo>
                      <a:pt x="38709" y="1330350"/>
                    </a:lnTo>
                    <a:lnTo>
                      <a:pt x="54825" y="1327086"/>
                    </a:lnTo>
                    <a:lnTo>
                      <a:pt x="346405" y="1327086"/>
                    </a:lnTo>
                    <a:lnTo>
                      <a:pt x="362534" y="1330350"/>
                    </a:lnTo>
                    <a:lnTo>
                      <a:pt x="375704" y="1339240"/>
                    </a:lnTo>
                    <a:lnTo>
                      <a:pt x="384594" y="1352423"/>
                    </a:lnTo>
                    <a:lnTo>
                      <a:pt x="387858" y="1368552"/>
                    </a:lnTo>
                    <a:lnTo>
                      <a:pt x="387858" y="1333792"/>
                    </a:lnTo>
                    <a:lnTo>
                      <a:pt x="385165" y="1329791"/>
                    </a:lnTo>
                    <a:lnTo>
                      <a:pt x="381152" y="1327086"/>
                    </a:lnTo>
                    <a:lnTo>
                      <a:pt x="367728" y="1318031"/>
                    </a:lnTo>
                    <a:lnTo>
                      <a:pt x="346405" y="1313713"/>
                    </a:lnTo>
                    <a:lnTo>
                      <a:pt x="54825" y="1313713"/>
                    </a:lnTo>
                    <a:lnTo>
                      <a:pt x="33502" y="1318031"/>
                    </a:lnTo>
                    <a:lnTo>
                      <a:pt x="16078" y="1329791"/>
                    </a:lnTo>
                    <a:lnTo>
                      <a:pt x="4318" y="1347228"/>
                    </a:lnTo>
                    <a:lnTo>
                      <a:pt x="0" y="1368552"/>
                    </a:lnTo>
                    <a:lnTo>
                      <a:pt x="0" y="1660118"/>
                    </a:lnTo>
                    <a:lnTo>
                      <a:pt x="4318" y="1681454"/>
                    </a:lnTo>
                    <a:lnTo>
                      <a:pt x="16078" y="1698879"/>
                    </a:lnTo>
                    <a:lnTo>
                      <a:pt x="33502" y="1710639"/>
                    </a:lnTo>
                    <a:lnTo>
                      <a:pt x="54825" y="1714957"/>
                    </a:lnTo>
                    <a:lnTo>
                      <a:pt x="346405" y="1714957"/>
                    </a:lnTo>
                    <a:lnTo>
                      <a:pt x="367728" y="1710639"/>
                    </a:lnTo>
                    <a:lnTo>
                      <a:pt x="381152" y="1701584"/>
                    </a:lnTo>
                    <a:lnTo>
                      <a:pt x="385165" y="1698879"/>
                    </a:lnTo>
                    <a:lnTo>
                      <a:pt x="396925" y="1681454"/>
                    </a:lnTo>
                    <a:lnTo>
                      <a:pt x="401243" y="1660118"/>
                    </a:lnTo>
                    <a:lnTo>
                      <a:pt x="401243" y="1368552"/>
                    </a:lnTo>
                    <a:close/>
                  </a:path>
                  <a:path w="401319" h="1715135">
                    <a:moveTo>
                      <a:pt x="401243" y="54838"/>
                    </a:moveTo>
                    <a:lnTo>
                      <a:pt x="396925" y="33515"/>
                    </a:lnTo>
                    <a:lnTo>
                      <a:pt x="387858" y="20078"/>
                    </a:lnTo>
                    <a:lnTo>
                      <a:pt x="387858" y="54838"/>
                    </a:lnTo>
                    <a:lnTo>
                      <a:pt x="387858" y="346405"/>
                    </a:lnTo>
                    <a:lnTo>
                      <a:pt x="384594" y="362534"/>
                    </a:lnTo>
                    <a:lnTo>
                      <a:pt x="375704" y="375716"/>
                    </a:lnTo>
                    <a:lnTo>
                      <a:pt x="362521" y="384606"/>
                    </a:lnTo>
                    <a:lnTo>
                      <a:pt x="346392" y="387870"/>
                    </a:lnTo>
                    <a:lnTo>
                      <a:pt x="54838" y="387870"/>
                    </a:lnTo>
                    <a:lnTo>
                      <a:pt x="38709" y="384606"/>
                    </a:lnTo>
                    <a:lnTo>
                      <a:pt x="25527" y="375716"/>
                    </a:lnTo>
                    <a:lnTo>
                      <a:pt x="16637" y="362534"/>
                    </a:lnTo>
                    <a:lnTo>
                      <a:pt x="13373" y="346405"/>
                    </a:lnTo>
                    <a:lnTo>
                      <a:pt x="13373" y="54838"/>
                    </a:lnTo>
                    <a:lnTo>
                      <a:pt x="16637" y="38709"/>
                    </a:lnTo>
                    <a:lnTo>
                      <a:pt x="25527" y="25527"/>
                    </a:lnTo>
                    <a:lnTo>
                      <a:pt x="38709" y="16637"/>
                    </a:lnTo>
                    <a:lnTo>
                      <a:pt x="54838" y="13373"/>
                    </a:lnTo>
                    <a:lnTo>
                      <a:pt x="346392" y="13373"/>
                    </a:lnTo>
                    <a:lnTo>
                      <a:pt x="362521" y="16637"/>
                    </a:lnTo>
                    <a:lnTo>
                      <a:pt x="375704" y="25527"/>
                    </a:lnTo>
                    <a:lnTo>
                      <a:pt x="384594" y="38709"/>
                    </a:lnTo>
                    <a:lnTo>
                      <a:pt x="387858" y="54838"/>
                    </a:lnTo>
                    <a:lnTo>
                      <a:pt x="387858" y="20078"/>
                    </a:lnTo>
                    <a:lnTo>
                      <a:pt x="385165" y="16078"/>
                    </a:lnTo>
                    <a:lnTo>
                      <a:pt x="381152" y="13373"/>
                    </a:lnTo>
                    <a:lnTo>
                      <a:pt x="367728" y="4318"/>
                    </a:lnTo>
                    <a:lnTo>
                      <a:pt x="346392" y="0"/>
                    </a:lnTo>
                    <a:lnTo>
                      <a:pt x="54838" y="0"/>
                    </a:lnTo>
                    <a:lnTo>
                      <a:pt x="33515" y="4318"/>
                    </a:lnTo>
                    <a:lnTo>
                      <a:pt x="16078" y="16078"/>
                    </a:lnTo>
                    <a:lnTo>
                      <a:pt x="4318" y="33515"/>
                    </a:lnTo>
                    <a:lnTo>
                      <a:pt x="0" y="54838"/>
                    </a:lnTo>
                    <a:lnTo>
                      <a:pt x="0" y="346405"/>
                    </a:lnTo>
                    <a:lnTo>
                      <a:pt x="4318" y="367728"/>
                    </a:lnTo>
                    <a:lnTo>
                      <a:pt x="16078" y="385165"/>
                    </a:lnTo>
                    <a:lnTo>
                      <a:pt x="33515" y="396925"/>
                    </a:lnTo>
                    <a:lnTo>
                      <a:pt x="54838" y="401243"/>
                    </a:lnTo>
                    <a:lnTo>
                      <a:pt x="346392" y="401243"/>
                    </a:lnTo>
                    <a:lnTo>
                      <a:pt x="367728" y="396925"/>
                    </a:lnTo>
                    <a:lnTo>
                      <a:pt x="381139" y="387870"/>
                    </a:lnTo>
                    <a:lnTo>
                      <a:pt x="385165" y="385165"/>
                    </a:lnTo>
                    <a:lnTo>
                      <a:pt x="396925" y="367728"/>
                    </a:lnTo>
                    <a:lnTo>
                      <a:pt x="401243" y="346405"/>
                    </a:lnTo>
                    <a:lnTo>
                      <a:pt x="401243" y="5483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77" name="object 22">
                <a:extLst>
                  <a:ext uri="{FF2B5EF4-FFF2-40B4-BE49-F238E27FC236}">
                    <a16:creationId xmlns:a16="http://schemas.microsoft.com/office/drawing/2014/main" id="{BA631281-ED86-294B-B680-FEAB3BA7C803}"/>
                  </a:ext>
                </a:extLst>
              </p:cNvPr>
              <p:cNvPicPr/>
              <p:nvPr/>
            </p:nvPicPr>
            <p:blipFill>
              <a:blip r:embed="rId4" cstate="print"/>
              <a:stretch>
                <a:fillRect/>
              </a:stretch>
            </p:blipFill>
            <p:spPr>
              <a:xfrm>
                <a:off x="1051854" y="4197732"/>
                <a:ext cx="266116" cy="209096"/>
              </a:xfrm>
              <a:prstGeom prst="rect">
                <a:avLst/>
              </a:prstGeom>
            </p:spPr>
          </p:pic>
          <p:sp>
            <p:nvSpPr>
              <p:cNvPr id="278" name="object 23">
                <a:extLst>
                  <a:ext uri="{FF2B5EF4-FFF2-40B4-BE49-F238E27FC236}">
                    <a16:creationId xmlns:a16="http://schemas.microsoft.com/office/drawing/2014/main" id="{985BDF02-B2B2-0242-889E-A44286C41823}"/>
                  </a:ext>
                </a:extLst>
              </p:cNvPr>
              <p:cNvSpPr/>
              <p:nvPr/>
            </p:nvSpPr>
            <p:spPr>
              <a:xfrm>
                <a:off x="984275" y="6683150"/>
                <a:ext cx="401320" cy="1697355"/>
              </a:xfrm>
              <a:custGeom>
                <a:avLst/>
                <a:gdLst/>
                <a:ahLst/>
                <a:cxnLst/>
                <a:rect l="l" t="t" r="r" b="b"/>
                <a:pathLst>
                  <a:path w="401319" h="1697354">
                    <a:moveTo>
                      <a:pt x="173405" y="1374076"/>
                    </a:moveTo>
                    <a:lnTo>
                      <a:pt x="171653" y="1372349"/>
                    </a:lnTo>
                    <a:lnTo>
                      <a:pt x="169519" y="1372349"/>
                    </a:lnTo>
                    <a:lnTo>
                      <a:pt x="159092" y="1372349"/>
                    </a:lnTo>
                    <a:lnTo>
                      <a:pt x="157353" y="1374076"/>
                    </a:lnTo>
                    <a:lnTo>
                      <a:pt x="157353" y="1378369"/>
                    </a:lnTo>
                    <a:lnTo>
                      <a:pt x="159092" y="1380096"/>
                    </a:lnTo>
                    <a:lnTo>
                      <a:pt x="171653" y="1380096"/>
                    </a:lnTo>
                    <a:lnTo>
                      <a:pt x="173405" y="1378369"/>
                    </a:lnTo>
                    <a:lnTo>
                      <a:pt x="173405" y="1374076"/>
                    </a:lnTo>
                    <a:close/>
                  </a:path>
                  <a:path w="401319" h="1697354">
                    <a:moveTo>
                      <a:pt x="177546" y="1605991"/>
                    </a:moveTo>
                    <a:lnTo>
                      <a:pt x="175793" y="1604251"/>
                    </a:lnTo>
                    <a:lnTo>
                      <a:pt x="154952" y="1604251"/>
                    </a:lnTo>
                    <a:lnTo>
                      <a:pt x="153212" y="1605991"/>
                    </a:lnTo>
                    <a:lnTo>
                      <a:pt x="153212" y="1610271"/>
                    </a:lnTo>
                    <a:lnTo>
                      <a:pt x="154952" y="1612011"/>
                    </a:lnTo>
                    <a:lnTo>
                      <a:pt x="157099" y="1612011"/>
                    </a:lnTo>
                    <a:lnTo>
                      <a:pt x="175793" y="1612011"/>
                    </a:lnTo>
                    <a:lnTo>
                      <a:pt x="177546" y="1610271"/>
                    </a:lnTo>
                    <a:lnTo>
                      <a:pt x="177546" y="1605991"/>
                    </a:lnTo>
                    <a:close/>
                  </a:path>
                  <a:path w="401319" h="1697354">
                    <a:moveTo>
                      <a:pt x="295122" y="1441335"/>
                    </a:moveTo>
                    <a:lnTo>
                      <a:pt x="294627" y="1440040"/>
                    </a:lnTo>
                    <a:lnTo>
                      <a:pt x="292646" y="1438059"/>
                    </a:lnTo>
                    <a:lnTo>
                      <a:pt x="291376" y="1437627"/>
                    </a:lnTo>
                    <a:lnTo>
                      <a:pt x="289877" y="1437576"/>
                    </a:lnTo>
                    <a:lnTo>
                      <a:pt x="288137" y="1437513"/>
                    </a:lnTo>
                    <a:lnTo>
                      <a:pt x="286842" y="1438033"/>
                    </a:lnTo>
                    <a:lnTo>
                      <a:pt x="284861" y="1440040"/>
                    </a:lnTo>
                    <a:lnTo>
                      <a:pt x="284391" y="1441335"/>
                    </a:lnTo>
                    <a:lnTo>
                      <a:pt x="284391" y="1444523"/>
                    </a:lnTo>
                    <a:lnTo>
                      <a:pt x="284873" y="1445831"/>
                    </a:lnTo>
                    <a:lnTo>
                      <a:pt x="286893" y="1447888"/>
                    </a:lnTo>
                    <a:lnTo>
                      <a:pt x="288175" y="1448396"/>
                    </a:lnTo>
                    <a:lnTo>
                      <a:pt x="289788" y="1448396"/>
                    </a:lnTo>
                    <a:lnTo>
                      <a:pt x="291376" y="1448308"/>
                    </a:lnTo>
                    <a:lnTo>
                      <a:pt x="292646" y="1447838"/>
                    </a:lnTo>
                    <a:lnTo>
                      <a:pt x="294627" y="1445831"/>
                    </a:lnTo>
                    <a:lnTo>
                      <a:pt x="295122" y="1444523"/>
                    </a:lnTo>
                    <a:lnTo>
                      <a:pt x="295122" y="1441335"/>
                    </a:lnTo>
                    <a:close/>
                  </a:path>
                  <a:path w="401319" h="1697354">
                    <a:moveTo>
                      <a:pt x="295249" y="1404086"/>
                    </a:moveTo>
                    <a:lnTo>
                      <a:pt x="284632" y="1404086"/>
                    </a:lnTo>
                    <a:lnTo>
                      <a:pt x="284632" y="1415338"/>
                    </a:lnTo>
                    <a:lnTo>
                      <a:pt x="286575" y="1432610"/>
                    </a:lnTo>
                    <a:lnTo>
                      <a:pt x="293319" y="1432610"/>
                    </a:lnTo>
                    <a:lnTo>
                      <a:pt x="295249" y="1415338"/>
                    </a:lnTo>
                    <a:lnTo>
                      <a:pt x="295249" y="1404086"/>
                    </a:lnTo>
                    <a:close/>
                  </a:path>
                  <a:path w="401319" h="1697354">
                    <a:moveTo>
                      <a:pt x="327723" y="1425206"/>
                    </a:moveTo>
                    <a:lnTo>
                      <a:pt x="324739" y="1410487"/>
                    </a:lnTo>
                    <a:lnTo>
                      <a:pt x="321310" y="1405407"/>
                    </a:lnTo>
                    <a:lnTo>
                      <a:pt x="321310" y="1425206"/>
                    </a:lnTo>
                    <a:lnTo>
                      <a:pt x="319519" y="1435620"/>
                    </a:lnTo>
                    <a:lnTo>
                      <a:pt x="292557" y="1456626"/>
                    </a:lnTo>
                    <a:lnTo>
                      <a:pt x="289877" y="1456626"/>
                    </a:lnTo>
                    <a:lnTo>
                      <a:pt x="289877" y="1463040"/>
                    </a:lnTo>
                    <a:lnTo>
                      <a:pt x="289877" y="1531874"/>
                    </a:lnTo>
                    <a:lnTo>
                      <a:pt x="287909" y="1533842"/>
                    </a:lnTo>
                    <a:lnTo>
                      <a:pt x="185242" y="1533842"/>
                    </a:lnTo>
                    <a:lnTo>
                      <a:pt x="184429" y="1534121"/>
                    </a:lnTo>
                    <a:lnTo>
                      <a:pt x="156845" y="1554822"/>
                    </a:lnTo>
                    <a:lnTo>
                      <a:pt x="156845" y="1427632"/>
                    </a:lnTo>
                    <a:lnTo>
                      <a:pt x="158813" y="1425663"/>
                    </a:lnTo>
                    <a:lnTo>
                      <a:pt x="252069" y="1425663"/>
                    </a:lnTo>
                    <a:lnTo>
                      <a:pt x="252183" y="1431531"/>
                    </a:lnTo>
                    <a:lnTo>
                      <a:pt x="253568" y="1436776"/>
                    </a:lnTo>
                    <a:lnTo>
                      <a:pt x="255930" y="1441627"/>
                    </a:lnTo>
                    <a:lnTo>
                      <a:pt x="181889" y="1441627"/>
                    </a:lnTo>
                    <a:lnTo>
                      <a:pt x="177812" y="1445704"/>
                    </a:lnTo>
                    <a:lnTo>
                      <a:pt x="177812" y="1511896"/>
                    </a:lnTo>
                    <a:lnTo>
                      <a:pt x="181889" y="1515973"/>
                    </a:lnTo>
                    <a:lnTo>
                      <a:pt x="270929" y="1515973"/>
                    </a:lnTo>
                    <a:lnTo>
                      <a:pt x="274993" y="1511896"/>
                    </a:lnTo>
                    <a:lnTo>
                      <a:pt x="274993" y="1509064"/>
                    </a:lnTo>
                    <a:lnTo>
                      <a:pt x="274993" y="1504188"/>
                    </a:lnTo>
                    <a:lnTo>
                      <a:pt x="274993" y="1459979"/>
                    </a:lnTo>
                    <a:lnTo>
                      <a:pt x="279565" y="1461947"/>
                    </a:lnTo>
                    <a:lnTo>
                      <a:pt x="284594" y="1463040"/>
                    </a:lnTo>
                    <a:lnTo>
                      <a:pt x="289877" y="1463040"/>
                    </a:lnTo>
                    <a:lnTo>
                      <a:pt x="289877" y="1456626"/>
                    </a:lnTo>
                    <a:lnTo>
                      <a:pt x="284454" y="1456626"/>
                    </a:lnTo>
                    <a:lnTo>
                      <a:pt x="279438" y="1455127"/>
                    </a:lnTo>
                    <a:lnTo>
                      <a:pt x="278942" y="1454861"/>
                    </a:lnTo>
                    <a:lnTo>
                      <a:pt x="274142" y="1452232"/>
                    </a:lnTo>
                    <a:lnTo>
                      <a:pt x="273926" y="1452143"/>
                    </a:lnTo>
                    <a:lnTo>
                      <a:pt x="269862" y="1449679"/>
                    </a:lnTo>
                    <a:lnTo>
                      <a:pt x="268592" y="1448536"/>
                    </a:lnTo>
                    <a:lnTo>
                      <a:pt x="268097" y="1448092"/>
                    </a:lnTo>
                    <a:lnTo>
                      <a:pt x="268097" y="1456055"/>
                    </a:lnTo>
                    <a:lnTo>
                      <a:pt x="268097" y="1504188"/>
                    </a:lnTo>
                    <a:lnTo>
                      <a:pt x="263207" y="1499298"/>
                    </a:lnTo>
                    <a:lnTo>
                      <a:pt x="263207" y="1509064"/>
                    </a:lnTo>
                    <a:lnTo>
                      <a:pt x="189598" y="1509064"/>
                    </a:lnTo>
                    <a:lnTo>
                      <a:pt x="194475" y="1504188"/>
                    </a:lnTo>
                    <a:lnTo>
                      <a:pt x="215125" y="1483537"/>
                    </a:lnTo>
                    <a:lnTo>
                      <a:pt x="225513" y="1493824"/>
                    </a:lnTo>
                    <a:lnTo>
                      <a:pt x="227698" y="1493812"/>
                    </a:lnTo>
                    <a:lnTo>
                      <a:pt x="236347" y="1485163"/>
                    </a:lnTo>
                    <a:lnTo>
                      <a:pt x="237832" y="1483677"/>
                    </a:lnTo>
                    <a:lnTo>
                      <a:pt x="263207" y="1509064"/>
                    </a:lnTo>
                    <a:lnTo>
                      <a:pt x="263207" y="1499298"/>
                    </a:lnTo>
                    <a:lnTo>
                      <a:pt x="247586" y="1483677"/>
                    </a:lnTo>
                    <a:lnTo>
                      <a:pt x="242709" y="1478800"/>
                    </a:lnTo>
                    <a:lnTo>
                      <a:pt x="266661" y="1454861"/>
                    </a:lnTo>
                    <a:lnTo>
                      <a:pt x="267144" y="1455242"/>
                    </a:lnTo>
                    <a:lnTo>
                      <a:pt x="267589" y="1455699"/>
                    </a:lnTo>
                    <a:lnTo>
                      <a:pt x="268097" y="1456055"/>
                    </a:lnTo>
                    <a:lnTo>
                      <a:pt x="268097" y="1448092"/>
                    </a:lnTo>
                    <a:lnTo>
                      <a:pt x="266496" y="1446631"/>
                    </a:lnTo>
                    <a:lnTo>
                      <a:pt x="263804" y="1442707"/>
                    </a:lnTo>
                    <a:lnTo>
                      <a:pt x="263690" y="1442478"/>
                    </a:lnTo>
                    <a:lnTo>
                      <a:pt x="263423" y="1442072"/>
                    </a:lnTo>
                    <a:lnTo>
                      <a:pt x="263334" y="1441843"/>
                    </a:lnTo>
                    <a:lnTo>
                      <a:pt x="261620" y="1439075"/>
                    </a:lnTo>
                    <a:lnTo>
                      <a:pt x="261620" y="1450136"/>
                    </a:lnTo>
                    <a:lnTo>
                      <a:pt x="226580" y="1485163"/>
                    </a:lnTo>
                    <a:lnTo>
                      <a:pt x="224942" y="1483537"/>
                    </a:lnTo>
                    <a:lnTo>
                      <a:pt x="210235" y="1468958"/>
                    </a:lnTo>
                    <a:lnTo>
                      <a:pt x="210235" y="1478673"/>
                    </a:lnTo>
                    <a:lnTo>
                      <a:pt x="184708" y="1504188"/>
                    </a:lnTo>
                    <a:lnTo>
                      <a:pt x="184708" y="1453375"/>
                    </a:lnTo>
                    <a:lnTo>
                      <a:pt x="210235" y="1478673"/>
                    </a:lnTo>
                    <a:lnTo>
                      <a:pt x="210235" y="1468958"/>
                    </a:lnTo>
                    <a:lnTo>
                      <a:pt x="194525" y="1453375"/>
                    </a:lnTo>
                    <a:lnTo>
                      <a:pt x="189636" y="1448536"/>
                    </a:lnTo>
                    <a:lnTo>
                      <a:pt x="260311" y="1448536"/>
                    </a:lnTo>
                    <a:lnTo>
                      <a:pt x="261239" y="1449679"/>
                    </a:lnTo>
                    <a:lnTo>
                      <a:pt x="261620" y="1450136"/>
                    </a:lnTo>
                    <a:lnTo>
                      <a:pt x="261620" y="1439075"/>
                    </a:lnTo>
                    <a:lnTo>
                      <a:pt x="260324" y="1436966"/>
                    </a:lnTo>
                    <a:lnTo>
                      <a:pt x="258572" y="1431531"/>
                    </a:lnTo>
                    <a:lnTo>
                      <a:pt x="258495" y="1425663"/>
                    </a:lnTo>
                    <a:lnTo>
                      <a:pt x="258445" y="1422679"/>
                    </a:lnTo>
                    <a:lnTo>
                      <a:pt x="258826" y="1420253"/>
                    </a:lnTo>
                    <a:lnTo>
                      <a:pt x="289877" y="1393774"/>
                    </a:lnTo>
                    <a:lnTo>
                      <a:pt x="302094" y="1396238"/>
                    </a:lnTo>
                    <a:lnTo>
                      <a:pt x="312089" y="1402981"/>
                    </a:lnTo>
                    <a:lnTo>
                      <a:pt x="318833" y="1412976"/>
                    </a:lnTo>
                    <a:lnTo>
                      <a:pt x="321310" y="1425206"/>
                    </a:lnTo>
                    <a:lnTo>
                      <a:pt x="321310" y="1405407"/>
                    </a:lnTo>
                    <a:lnTo>
                      <a:pt x="316623" y="1398460"/>
                    </a:lnTo>
                    <a:lnTo>
                      <a:pt x="309676" y="1393774"/>
                    </a:lnTo>
                    <a:lnTo>
                      <a:pt x="304584" y="1390345"/>
                    </a:lnTo>
                    <a:lnTo>
                      <a:pt x="289877" y="1387360"/>
                    </a:lnTo>
                    <a:lnTo>
                      <a:pt x="276809" y="1389684"/>
                    </a:lnTo>
                    <a:lnTo>
                      <a:pt x="265709" y="1396111"/>
                    </a:lnTo>
                    <a:lnTo>
                      <a:pt x="257429" y="1405788"/>
                    </a:lnTo>
                    <a:lnTo>
                      <a:pt x="252768" y="1417891"/>
                    </a:lnTo>
                    <a:lnTo>
                      <a:pt x="235521" y="1417891"/>
                    </a:lnTo>
                    <a:lnTo>
                      <a:pt x="235521" y="1392529"/>
                    </a:lnTo>
                    <a:lnTo>
                      <a:pt x="235521" y="1384769"/>
                    </a:lnTo>
                    <a:lnTo>
                      <a:pt x="235521" y="1367675"/>
                    </a:lnTo>
                    <a:lnTo>
                      <a:pt x="235521" y="1365377"/>
                    </a:lnTo>
                    <a:lnTo>
                      <a:pt x="230060" y="1359916"/>
                    </a:lnTo>
                    <a:lnTo>
                      <a:pt x="227761" y="1359916"/>
                    </a:lnTo>
                    <a:lnTo>
                      <a:pt x="227761" y="1369656"/>
                    </a:lnTo>
                    <a:lnTo>
                      <a:pt x="227761" y="1384769"/>
                    </a:lnTo>
                    <a:lnTo>
                      <a:pt x="227761" y="1392529"/>
                    </a:lnTo>
                    <a:lnTo>
                      <a:pt x="227761" y="1417891"/>
                    </a:lnTo>
                    <a:lnTo>
                      <a:pt x="154520" y="1417891"/>
                    </a:lnTo>
                    <a:lnTo>
                      <a:pt x="149072" y="1423352"/>
                    </a:lnTo>
                    <a:lnTo>
                      <a:pt x="149072" y="1565706"/>
                    </a:lnTo>
                    <a:lnTo>
                      <a:pt x="152768" y="1567573"/>
                    </a:lnTo>
                    <a:lnTo>
                      <a:pt x="169773" y="1554822"/>
                    </a:lnTo>
                    <a:lnTo>
                      <a:pt x="187375" y="1541614"/>
                    </a:lnTo>
                    <a:lnTo>
                      <a:pt x="227761" y="1541614"/>
                    </a:lnTo>
                    <a:lnTo>
                      <a:pt x="227761" y="1591830"/>
                    </a:lnTo>
                    <a:lnTo>
                      <a:pt x="227761" y="1599590"/>
                    </a:lnTo>
                    <a:lnTo>
                      <a:pt x="227761" y="1614703"/>
                    </a:lnTo>
                    <a:lnTo>
                      <a:pt x="225780" y="1616671"/>
                    </a:lnTo>
                    <a:lnTo>
                      <a:pt x="104978" y="1616671"/>
                    </a:lnTo>
                    <a:lnTo>
                      <a:pt x="102997" y="1614703"/>
                    </a:lnTo>
                    <a:lnTo>
                      <a:pt x="102997" y="1599590"/>
                    </a:lnTo>
                    <a:lnTo>
                      <a:pt x="227761" y="1599590"/>
                    </a:lnTo>
                    <a:lnTo>
                      <a:pt x="227761" y="1591830"/>
                    </a:lnTo>
                    <a:lnTo>
                      <a:pt x="102997" y="1591830"/>
                    </a:lnTo>
                    <a:lnTo>
                      <a:pt x="102997" y="1392529"/>
                    </a:lnTo>
                    <a:lnTo>
                      <a:pt x="227761" y="1392529"/>
                    </a:lnTo>
                    <a:lnTo>
                      <a:pt x="227761" y="1384769"/>
                    </a:lnTo>
                    <a:lnTo>
                      <a:pt x="102997" y="1384769"/>
                    </a:lnTo>
                    <a:lnTo>
                      <a:pt x="102997" y="1369656"/>
                    </a:lnTo>
                    <a:lnTo>
                      <a:pt x="104978" y="1367675"/>
                    </a:lnTo>
                    <a:lnTo>
                      <a:pt x="225780" y="1367675"/>
                    </a:lnTo>
                    <a:lnTo>
                      <a:pt x="227761" y="1369656"/>
                    </a:lnTo>
                    <a:lnTo>
                      <a:pt x="227761" y="1359916"/>
                    </a:lnTo>
                    <a:lnTo>
                      <a:pt x="100685" y="1359916"/>
                    </a:lnTo>
                    <a:lnTo>
                      <a:pt x="95237" y="1365377"/>
                    </a:lnTo>
                    <a:lnTo>
                      <a:pt x="95237" y="1618983"/>
                    </a:lnTo>
                    <a:lnTo>
                      <a:pt x="100685" y="1624444"/>
                    </a:lnTo>
                    <a:lnTo>
                      <a:pt x="230060" y="1624444"/>
                    </a:lnTo>
                    <a:lnTo>
                      <a:pt x="235521" y="1618983"/>
                    </a:lnTo>
                    <a:lnTo>
                      <a:pt x="235521" y="1616671"/>
                    </a:lnTo>
                    <a:lnTo>
                      <a:pt x="235521" y="1599590"/>
                    </a:lnTo>
                    <a:lnTo>
                      <a:pt x="235521" y="1591830"/>
                    </a:lnTo>
                    <a:lnTo>
                      <a:pt x="235521" y="1541614"/>
                    </a:lnTo>
                    <a:lnTo>
                      <a:pt x="292188" y="1541614"/>
                    </a:lnTo>
                    <a:lnTo>
                      <a:pt x="297637" y="1536166"/>
                    </a:lnTo>
                    <a:lnTo>
                      <a:pt x="297637" y="1462227"/>
                    </a:lnTo>
                    <a:lnTo>
                      <a:pt x="303314" y="1459979"/>
                    </a:lnTo>
                    <a:lnTo>
                      <a:pt x="309575" y="1457490"/>
                    </a:lnTo>
                    <a:lnTo>
                      <a:pt x="310565" y="1456626"/>
                    </a:lnTo>
                    <a:lnTo>
                      <a:pt x="319112" y="1449197"/>
                    </a:lnTo>
                    <a:lnTo>
                      <a:pt x="325437" y="1438160"/>
                    </a:lnTo>
                    <a:lnTo>
                      <a:pt x="327723" y="1425206"/>
                    </a:lnTo>
                    <a:close/>
                  </a:path>
                  <a:path w="401319" h="1697354">
                    <a:moveTo>
                      <a:pt x="401243" y="1350784"/>
                    </a:moveTo>
                    <a:lnTo>
                      <a:pt x="396938" y="1329461"/>
                    </a:lnTo>
                    <a:lnTo>
                      <a:pt x="387883" y="1316062"/>
                    </a:lnTo>
                    <a:lnTo>
                      <a:pt x="387883" y="1350784"/>
                    </a:lnTo>
                    <a:lnTo>
                      <a:pt x="387883" y="1642364"/>
                    </a:lnTo>
                    <a:lnTo>
                      <a:pt x="384619" y="1658480"/>
                    </a:lnTo>
                    <a:lnTo>
                      <a:pt x="375716" y="1671662"/>
                    </a:lnTo>
                    <a:lnTo>
                      <a:pt x="362534" y="1680552"/>
                    </a:lnTo>
                    <a:lnTo>
                      <a:pt x="346417" y="1683816"/>
                    </a:lnTo>
                    <a:lnTo>
                      <a:pt x="54838" y="1683816"/>
                    </a:lnTo>
                    <a:lnTo>
                      <a:pt x="38722" y="1680552"/>
                    </a:lnTo>
                    <a:lnTo>
                      <a:pt x="25539" y="1671662"/>
                    </a:lnTo>
                    <a:lnTo>
                      <a:pt x="16637" y="1658480"/>
                    </a:lnTo>
                    <a:lnTo>
                      <a:pt x="13373" y="1642364"/>
                    </a:lnTo>
                    <a:lnTo>
                      <a:pt x="13373" y="1350784"/>
                    </a:lnTo>
                    <a:lnTo>
                      <a:pt x="16637" y="1334655"/>
                    </a:lnTo>
                    <a:lnTo>
                      <a:pt x="25539" y="1321473"/>
                    </a:lnTo>
                    <a:lnTo>
                      <a:pt x="38722" y="1312583"/>
                    </a:lnTo>
                    <a:lnTo>
                      <a:pt x="54838" y="1309319"/>
                    </a:lnTo>
                    <a:lnTo>
                      <a:pt x="346417" y="1309319"/>
                    </a:lnTo>
                    <a:lnTo>
                      <a:pt x="362534" y="1312583"/>
                    </a:lnTo>
                    <a:lnTo>
                      <a:pt x="375716" y="1321473"/>
                    </a:lnTo>
                    <a:lnTo>
                      <a:pt x="384619" y="1334655"/>
                    </a:lnTo>
                    <a:lnTo>
                      <a:pt x="387883" y="1350784"/>
                    </a:lnTo>
                    <a:lnTo>
                      <a:pt x="387883" y="1316062"/>
                    </a:lnTo>
                    <a:lnTo>
                      <a:pt x="385165" y="1312037"/>
                    </a:lnTo>
                    <a:lnTo>
                      <a:pt x="381152" y="1309319"/>
                    </a:lnTo>
                    <a:lnTo>
                      <a:pt x="367741" y="1300264"/>
                    </a:lnTo>
                    <a:lnTo>
                      <a:pt x="346417" y="1295946"/>
                    </a:lnTo>
                    <a:lnTo>
                      <a:pt x="54838" y="1295946"/>
                    </a:lnTo>
                    <a:lnTo>
                      <a:pt x="33515" y="1300264"/>
                    </a:lnTo>
                    <a:lnTo>
                      <a:pt x="16078" y="1312037"/>
                    </a:lnTo>
                    <a:lnTo>
                      <a:pt x="4318" y="1329461"/>
                    </a:lnTo>
                    <a:lnTo>
                      <a:pt x="0" y="1350784"/>
                    </a:lnTo>
                    <a:lnTo>
                      <a:pt x="0" y="1642364"/>
                    </a:lnTo>
                    <a:lnTo>
                      <a:pt x="4318" y="1663687"/>
                    </a:lnTo>
                    <a:lnTo>
                      <a:pt x="16078" y="1681111"/>
                    </a:lnTo>
                    <a:lnTo>
                      <a:pt x="33515" y="1692884"/>
                    </a:lnTo>
                    <a:lnTo>
                      <a:pt x="54838" y="1697189"/>
                    </a:lnTo>
                    <a:lnTo>
                      <a:pt x="346417" y="1697189"/>
                    </a:lnTo>
                    <a:lnTo>
                      <a:pt x="385165" y="1681111"/>
                    </a:lnTo>
                    <a:lnTo>
                      <a:pt x="401243" y="1642364"/>
                    </a:lnTo>
                    <a:lnTo>
                      <a:pt x="401243" y="1350784"/>
                    </a:lnTo>
                    <a:close/>
                  </a:path>
                  <a:path w="401319" h="1697354">
                    <a:moveTo>
                      <a:pt x="401243" y="54813"/>
                    </a:moveTo>
                    <a:lnTo>
                      <a:pt x="396938" y="33489"/>
                    </a:lnTo>
                    <a:lnTo>
                      <a:pt x="387883" y="20091"/>
                    </a:lnTo>
                    <a:lnTo>
                      <a:pt x="387883" y="54813"/>
                    </a:lnTo>
                    <a:lnTo>
                      <a:pt x="387883" y="346392"/>
                    </a:lnTo>
                    <a:lnTo>
                      <a:pt x="384619" y="362521"/>
                    </a:lnTo>
                    <a:lnTo>
                      <a:pt x="375716" y="375704"/>
                    </a:lnTo>
                    <a:lnTo>
                      <a:pt x="362534" y="384606"/>
                    </a:lnTo>
                    <a:lnTo>
                      <a:pt x="346417" y="387870"/>
                    </a:lnTo>
                    <a:lnTo>
                      <a:pt x="54838" y="387870"/>
                    </a:lnTo>
                    <a:lnTo>
                      <a:pt x="38722" y="384606"/>
                    </a:lnTo>
                    <a:lnTo>
                      <a:pt x="25539" y="375704"/>
                    </a:lnTo>
                    <a:lnTo>
                      <a:pt x="16637" y="362521"/>
                    </a:lnTo>
                    <a:lnTo>
                      <a:pt x="13373" y="346392"/>
                    </a:lnTo>
                    <a:lnTo>
                      <a:pt x="13373" y="54813"/>
                    </a:lnTo>
                    <a:lnTo>
                      <a:pt x="16637" y="38696"/>
                    </a:lnTo>
                    <a:lnTo>
                      <a:pt x="25539" y="25514"/>
                    </a:lnTo>
                    <a:lnTo>
                      <a:pt x="38722" y="16624"/>
                    </a:lnTo>
                    <a:lnTo>
                      <a:pt x="54838" y="13360"/>
                    </a:lnTo>
                    <a:lnTo>
                      <a:pt x="346417" y="13360"/>
                    </a:lnTo>
                    <a:lnTo>
                      <a:pt x="362534" y="16624"/>
                    </a:lnTo>
                    <a:lnTo>
                      <a:pt x="375716" y="25514"/>
                    </a:lnTo>
                    <a:lnTo>
                      <a:pt x="384619" y="38696"/>
                    </a:lnTo>
                    <a:lnTo>
                      <a:pt x="387883" y="54813"/>
                    </a:lnTo>
                    <a:lnTo>
                      <a:pt x="387883" y="20091"/>
                    </a:lnTo>
                    <a:lnTo>
                      <a:pt x="385165" y="16065"/>
                    </a:lnTo>
                    <a:lnTo>
                      <a:pt x="381165" y="13360"/>
                    </a:lnTo>
                    <a:lnTo>
                      <a:pt x="367741" y="4305"/>
                    </a:lnTo>
                    <a:lnTo>
                      <a:pt x="346417" y="0"/>
                    </a:lnTo>
                    <a:lnTo>
                      <a:pt x="54838" y="0"/>
                    </a:lnTo>
                    <a:lnTo>
                      <a:pt x="33515" y="4305"/>
                    </a:lnTo>
                    <a:lnTo>
                      <a:pt x="16078" y="16065"/>
                    </a:lnTo>
                    <a:lnTo>
                      <a:pt x="4318" y="33489"/>
                    </a:lnTo>
                    <a:lnTo>
                      <a:pt x="0" y="54813"/>
                    </a:lnTo>
                    <a:lnTo>
                      <a:pt x="0" y="346392"/>
                    </a:lnTo>
                    <a:lnTo>
                      <a:pt x="4318" y="367715"/>
                    </a:lnTo>
                    <a:lnTo>
                      <a:pt x="16078" y="385152"/>
                    </a:lnTo>
                    <a:lnTo>
                      <a:pt x="33515" y="396925"/>
                    </a:lnTo>
                    <a:lnTo>
                      <a:pt x="54838" y="401243"/>
                    </a:lnTo>
                    <a:lnTo>
                      <a:pt x="346417" y="401243"/>
                    </a:lnTo>
                    <a:lnTo>
                      <a:pt x="385165" y="385152"/>
                    </a:lnTo>
                    <a:lnTo>
                      <a:pt x="401243" y="346392"/>
                    </a:lnTo>
                    <a:lnTo>
                      <a:pt x="401243" y="5481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79" name="object 24">
                <a:extLst>
                  <a:ext uri="{FF2B5EF4-FFF2-40B4-BE49-F238E27FC236}">
                    <a16:creationId xmlns:a16="http://schemas.microsoft.com/office/drawing/2014/main" id="{5B1962DE-911C-6A4F-BA18-43892280653F}"/>
                  </a:ext>
                </a:extLst>
              </p:cNvPr>
              <p:cNvPicPr/>
              <p:nvPr/>
            </p:nvPicPr>
            <p:blipFill>
              <a:blip r:embed="rId5" cstate="print"/>
              <a:stretch>
                <a:fillRect/>
              </a:stretch>
            </p:blipFill>
            <p:spPr>
              <a:xfrm>
                <a:off x="1051969" y="6752111"/>
                <a:ext cx="266613" cy="266463"/>
              </a:xfrm>
              <a:prstGeom prst="rect">
                <a:avLst/>
              </a:prstGeom>
            </p:spPr>
          </p:pic>
          <p:sp>
            <p:nvSpPr>
              <p:cNvPr id="280" name="object 25">
                <a:extLst>
                  <a:ext uri="{FF2B5EF4-FFF2-40B4-BE49-F238E27FC236}">
                    <a16:creationId xmlns:a16="http://schemas.microsoft.com/office/drawing/2014/main" id="{F1470225-95F6-144B-AF28-A7F9459B3EE7}"/>
                  </a:ext>
                </a:extLst>
              </p:cNvPr>
              <p:cNvSpPr/>
              <p:nvPr/>
            </p:nvSpPr>
            <p:spPr>
              <a:xfrm>
                <a:off x="984288" y="5384735"/>
                <a:ext cx="401320" cy="401320"/>
              </a:xfrm>
              <a:custGeom>
                <a:avLst/>
                <a:gdLst/>
                <a:ahLst/>
                <a:cxnLst/>
                <a:rect l="l" t="t" r="r" b="b"/>
                <a:pathLst>
                  <a:path w="401319" h="401320">
                    <a:moveTo>
                      <a:pt x="346408" y="0"/>
                    </a:moveTo>
                    <a:lnTo>
                      <a:pt x="54836" y="0"/>
                    </a:lnTo>
                    <a:lnTo>
                      <a:pt x="33510" y="4315"/>
                    </a:lnTo>
                    <a:lnTo>
                      <a:pt x="16078" y="16078"/>
                    </a:lnTo>
                    <a:lnTo>
                      <a:pt x="4315" y="33510"/>
                    </a:lnTo>
                    <a:lnTo>
                      <a:pt x="0" y="54836"/>
                    </a:lnTo>
                    <a:lnTo>
                      <a:pt x="0" y="346408"/>
                    </a:lnTo>
                    <a:lnTo>
                      <a:pt x="4315" y="367729"/>
                    </a:lnTo>
                    <a:lnTo>
                      <a:pt x="16078" y="385162"/>
                    </a:lnTo>
                    <a:lnTo>
                      <a:pt x="33510" y="396927"/>
                    </a:lnTo>
                    <a:lnTo>
                      <a:pt x="54836" y="401244"/>
                    </a:lnTo>
                    <a:lnTo>
                      <a:pt x="346408" y="401244"/>
                    </a:lnTo>
                    <a:lnTo>
                      <a:pt x="367733" y="396927"/>
                    </a:lnTo>
                    <a:lnTo>
                      <a:pt x="381165" y="387862"/>
                    </a:lnTo>
                    <a:lnTo>
                      <a:pt x="54836" y="387862"/>
                    </a:lnTo>
                    <a:lnTo>
                      <a:pt x="38713" y="384599"/>
                    </a:lnTo>
                    <a:lnTo>
                      <a:pt x="25531" y="375707"/>
                    </a:lnTo>
                    <a:lnTo>
                      <a:pt x="16635" y="362528"/>
                    </a:lnTo>
                    <a:lnTo>
                      <a:pt x="13371" y="346408"/>
                    </a:lnTo>
                    <a:lnTo>
                      <a:pt x="13371" y="54836"/>
                    </a:lnTo>
                    <a:lnTo>
                      <a:pt x="16635" y="38709"/>
                    </a:lnTo>
                    <a:lnTo>
                      <a:pt x="25531" y="25528"/>
                    </a:lnTo>
                    <a:lnTo>
                      <a:pt x="38713" y="16634"/>
                    </a:lnTo>
                    <a:lnTo>
                      <a:pt x="54836" y="13371"/>
                    </a:lnTo>
                    <a:lnTo>
                      <a:pt x="381154" y="13371"/>
                    </a:lnTo>
                    <a:lnTo>
                      <a:pt x="367733" y="4315"/>
                    </a:lnTo>
                    <a:lnTo>
                      <a:pt x="346408" y="0"/>
                    </a:lnTo>
                    <a:close/>
                  </a:path>
                  <a:path w="401319" h="401320">
                    <a:moveTo>
                      <a:pt x="381154" y="13371"/>
                    </a:moveTo>
                    <a:lnTo>
                      <a:pt x="346408" y="13371"/>
                    </a:lnTo>
                    <a:lnTo>
                      <a:pt x="362534" y="16634"/>
                    </a:lnTo>
                    <a:lnTo>
                      <a:pt x="375716" y="25528"/>
                    </a:lnTo>
                    <a:lnTo>
                      <a:pt x="384610" y="38709"/>
                    </a:lnTo>
                    <a:lnTo>
                      <a:pt x="387873" y="54836"/>
                    </a:lnTo>
                    <a:lnTo>
                      <a:pt x="387873" y="346408"/>
                    </a:lnTo>
                    <a:lnTo>
                      <a:pt x="384610" y="362528"/>
                    </a:lnTo>
                    <a:lnTo>
                      <a:pt x="375716" y="375707"/>
                    </a:lnTo>
                    <a:lnTo>
                      <a:pt x="362534" y="384599"/>
                    </a:lnTo>
                    <a:lnTo>
                      <a:pt x="346408" y="387862"/>
                    </a:lnTo>
                    <a:lnTo>
                      <a:pt x="381165" y="387862"/>
                    </a:lnTo>
                    <a:lnTo>
                      <a:pt x="385166" y="385162"/>
                    </a:lnTo>
                    <a:lnTo>
                      <a:pt x="396928" y="367729"/>
                    </a:lnTo>
                    <a:lnTo>
                      <a:pt x="401244" y="346408"/>
                    </a:lnTo>
                    <a:lnTo>
                      <a:pt x="401244" y="54836"/>
                    </a:lnTo>
                    <a:lnTo>
                      <a:pt x="396928" y="33510"/>
                    </a:lnTo>
                    <a:lnTo>
                      <a:pt x="385166" y="16078"/>
                    </a:lnTo>
                    <a:lnTo>
                      <a:pt x="381154" y="1337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81" name="object 26">
                <a:extLst>
                  <a:ext uri="{FF2B5EF4-FFF2-40B4-BE49-F238E27FC236}">
                    <a16:creationId xmlns:a16="http://schemas.microsoft.com/office/drawing/2014/main" id="{62601062-589E-CA48-8BA6-E339BDF80FBE}"/>
                  </a:ext>
                </a:extLst>
              </p:cNvPr>
              <p:cNvPicPr/>
              <p:nvPr/>
            </p:nvPicPr>
            <p:blipFill>
              <a:blip r:embed="rId6" cstate="print"/>
              <a:stretch>
                <a:fillRect/>
              </a:stretch>
            </p:blipFill>
            <p:spPr>
              <a:xfrm>
                <a:off x="1083840" y="5453729"/>
                <a:ext cx="227404" cy="197241"/>
              </a:xfrm>
              <a:prstGeom prst="rect">
                <a:avLst/>
              </a:prstGeom>
            </p:spPr>
          </p:pic>
          <p:sp>
            <p:nvSpPr>
              <p:cNvPr id="282" name="object 27">
                <a:extLst>
                  <a:ext uri="{FF2B5EF4-FFF2-40B4-BE49-F238E27FC236}">
                    <a16:creationId xmlns:a16="http://schemas.microsoft.com/office/drawing/2014/main" id="{47AD5025-B8FE-9445-B652-A7EAC0653DE4}"/>
                  </a:ext>
                </a:extLst>
              </p:cNvPr>
              <p:cNvSpPr/>
              <p:nvPr/>
            </p:nvSpPr>
            <p:spPr>
              <a:xfrm>
                <a:off x="1048615" y="5482444"/>
                <a:ext cx="274320" cy="203835"/>
              </a:xfrm>
              <a:custGeom>
                <a:avLst/>
                <a:gdLst/>
                <a:ahLst/>
                <a:cxnLst/>
                <a:rect l="l" t="t" r="r" b="b"/>
                <a:pathLst>
                  <a:path w="274319" h="203834">
                    <a:moveTo>
                      <a:pt x="136990" y="0"/>
                    </a:moveTo>
                    <a:lnTo>
                      <a:pt x="83718" y="8015"/>
                    </a:lnTo>
                    <a:lnTo>
                      <a:pt x="40168" y="29864"/>
                    </a:lnTo>
                    <a:lnTo>
                      <a:pt x="10782" y="62245"/>
                    </a:lnTo>
                    <a:lnTo>
                      <a:pt x="0" y="101860"/>
                    </a:lnTo>
                    <a:lnTo>
                      <a:pt x="10782" y="141477"/>
                    </a:lnTo>
                    <a:lnTo>
                      <a:pt x="40168" y="173862"/>
                    </a:lnTo>
                    <a:lnTo>
                      <a:pt x="83718" y="195714"/>
                    </a:lnTo>
                    <a:lnTo>
                      <a:pt x="136990" y="203732"/>
                    </a:lnTo>
                    <a:lnTo>
                      <a:pt x="159095" y="202199"/>
                    </a:lnTo>
                    <a:lnTo>
                      <a:pt x="179387" y="197209"/>
                    </a:lnTo>
                    <a:lnTo>
                      <a:pt x="194228" y="188178"/>
                    </a:lnTo>
                    <a:lnTo>
                      <a:pt x="199983" y="174518"/>
                    </a:lnTo>
                    <a:lnTo>
                      <a:pt x="198638" y="166960"/>
                    </a:lnTo>
                    <a:lnTo>
                      <a:pt x="195241" y="161099"/>
                    </a:lnTo>
                    <a:lnTo>
                      <a:pt x="190746" y="156565"/>
                    </a:lnTo>
                    <a:lnTo>
                      <a:pt x="179889" y="148424"/>
                    </a:lnTo>
                    <a:lnTo>
                      <a:pt x="177785" y="146445"/>
                    </a:lnTo>
                    <a:lnTo>
                      <a:pt x="179261" y="138927"/>
                    </a:lnTo>
                    <a:lnTo>
                      <a:pt x="180444" y="137838"/>
                    </a:lnTo>
                    <a:lnTo>
                      <a:pt x="186119" y="134152"/>
                    </a:lnTo>
                    <a:lnTo>
                      <a:pt x="203920" y="138299"/>
                    </a:lnTo>
                    <a:lnTo>
                      <a:pt x="229506" y="140509"/>
                    </a:lnTo>
                    <a:lnTo>
                      <a:pt x="249514" y="135422"/>
                    </a:lnTo>
                    <a:lnTo>
                      <a:pt x="263606" y="125156"/>
                    </a:lnTo>
                    <a:lnTo>
                      <a:pt x="271447" y="111829"/>
                    </a:lnTo>
                    <a:lnTo>
                      <a:pt x="274170" y="96370"/>
                    </a:lnTo>
                    <a:lnTo>
                      <a:pt x="272188" y="80847"/>
                    </a:lnTo>
                    <a:lnTo>
                      <a:pt x="248503" y="42619"/>
                    </a:lnTo>
                    <a:lnTo>
                      <a:pt x="229616" y="26805"/>
                    </a:lnTo>
                    <a:lnTo>
                      <a:pt x="222548" y="37182"/>
                    </a:lnTo>
                    <a:lnTo>
                      <a:pt x="228625" y="41620"/>
                    </a:lnTo>
                    <a:lnTo>
                      <a:pt x="234263" y="46336"/>
                    </a:lnTo>
                    <a:lnTo>
                      <a:pt x="259823" y="83260"/>
                    </a:lnTo>
                    <a:lnTo>
                      <a:pt x="261608" y="95676"/>
                    </a:lnTo>
                    <a:lnTo>
                      <a:pt x="259499" y="107944"/>
                    </a:lnTo>
                    <a:lnTo>
                      <a:pt x="253354" y="117633"/>
                    </a:lnTo>
                    <a:lnTo>
                      <a:pt x="242141" y="124761"/>
                    </a:lnTo>
                    <a:lnTo>
                      <a:pt x="226425" y="128012"/>
                    </a:lnTo>
                    <a:lnTo>
                      <a:pt x="206768" y="126069"/>
                    </a:lnTo>
                    <a:lnTo>
                      <a:pt x="197836" y="124260"/>
                    </a:lnTo>
                    <a:lnTo>
                      <a:pt x="189211" y="123382"/>
                    </a:lnTo>
                    <a:lnTo>
                      <a:pt x="166309" y="139723"/>
                    </a:lnTo>
                    <a:lnTo>
                      <a:pt x="166333" y="148012"/>
                    </a:lnTo>
                    <a:lnTo>
                      <a:pt x="169234" y="154391"/>
                    </a:lnTo>
                    <a:lnTo>
                      <a:pt x="173767" y="159285"/>
                    </a:lnTo>
                    <a:lnTo>
                      <a:pt x="184266" y="167199"/>
                    </a:lnTo>
                    <a:lnTo>
                      <a:pt x="187439" y="169743"/>
                    </a:lnTo>
                    <a:lnTo>
                      <a:pt x="136990" y="191177"/>
                    </a:lnTo>
                    <a:lnTo>
                      <a:pt x="88600" y="184148"/>
                    </a:lnTo>
                    <a:lnTo>
                      <a:pt x="49041" y="164989"/>
                    </a:lnTo>
                    <a:lnTo>
                      <a:pt x="22348" y="136595"/>
                    </a:lnTo>
                    <a:lnTo>
                      <a:pt x="12554" y="101860"/>
                    </a:lnTo>
                    <a:lnTo>
                      <a:pt x="22348" y="67131"/>
                    </a:lnTo>
                    <a:lnTo>
                      <a:pt x="49041" y="38740"/>
                    </a:lnTo>
                    <a:lnTo>
                      <a:pt x="88600" y="19583"/>
                    </a:lnTo>
                    <a:lnTo>
                      <a:pt x="136990" y="12554"/>
                    </a:lnTo>
                    <a:lnTo>
                      <a:pt x="150515" y="13076"/>
                    </a:lnTo>
                    <a:lnTo>
                      <a:pt x="163762" y="14636"/>
                    </a:lnTo>
                    <a:lnTo>
                      <a:pt x="176682" y="17232"/>
                    </a:lnTo>
                    <a:lnTo>
                      <a:pt x="189229" y="20858"/>
                    </a:lnTo>
                    <a:lnTo>
                      <a:pt x="193219" y="8942"/>
                    </a:lnTo>
                    <a:lnTo>
                      <a:pt x="179696" y="5044"/>
                    </a:lnTo>
                    <a:lnTo>
                      <a:pt x="165784" y="2248"/>
                    </a:lnTo>
                    <a:lnTo>
                      <a:pt x="151532" y="563"/>
                    </a:lnTo>
                    <a:lnTo>
                      <a:pt x="13699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5" name="object 30">
                <a:extLst>
                  <a:ext uri="{FF2B5EF4-FFF2-40B4-BE49-F238E27FC236}">
                    <a16:creationId xmlns:a16="http://schemas.microsoft.com/office/drawing/2014/main" id="{5C492B03-629D-0A44-802B-BE8AF80E66DD}"/>
                  </a:ext>
                </a:extLst>
              </p:cNvPr>
              <p:cNvSpPr txBox="1"/>
              <p:nvPr/>
            </p:nvSpPr>
            <p:spPr>
              <a:xfrm>
                <a:off x="1564803" y="1356546"/>
                <a:ext cx="2192020" cy="543837"/>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01600"/>
                  </a:lnSpc>
                  <a:spcBef>
                    <a:spcPts val="58"/>
                  </a:spcBef>
                  <a:spcAft>
                    <a:spcPts val="0"/>
                  </a:spcAft>
                  <a:buClrTx/>
                  <a:buSzTx/>
                  <a:buFontTx/>
                  <a:buNone/>
                  <a:tabLst/>
                  <a:defRPr/>
                </a:pPr>
                <a:r>
                  <a:rPr kumimoji="0" sz="1061" b="0" i="0" u="none" strike="noStrike" kern="1200" cap="none" spc="9" normalizeH="0" baseline="0" noProof="0" dirty="0">
                    <a:ln>
                      <a:noFill/>
                    </a:ln>
                    <a:solidFill>
                      <a:srgbClr val="FFFFFF"/>
                    </a:solidFill>
                    <a:effectLst/>
                    <a:uLnTx/>
                    <a:uFillTx/>
                    <a:latin typeface="Helvetica-Heavy"/>
                    <a:ea typeface="+mn-ea"/>
                    <a:cs typeface="Helvetica-Heavy"/>
                  </a:rPr>
                  <a:t>TACTILE,</a:t>
                </a:r>
                <a:r>
                  <a:rPr kumimoji="0" sz="1061" b="0" i="0" u="none" strike="noStrike" kern="1200" cap="none" spc="-30" normalizeH="0" baseline="0" noProof="0" dirty="0">
                    <a:ln>
                      <a:noFill/>
                    </a:ln>
                    <a:solidFill>
                      <a:srgbClr val="FFFFFF"/>
                    </a:solidFill>
                    <a:effectLst/>
                    <a:uLnTx/>
                    <a:uFillTx/>
                    <a:latin typeface="Helvetica-Heavy"/>
                    <a:ea typeface="+mn-ea"/>
                    <a:cs typeface="Helvetica-Heavy"/>
                  </a:rPr>
                  <a:t> </a:t>
                </a:r>
                <a:r>
                  <a:rPr kumimoji="0" sz="1061" b="0" i="0" u="none" strike="noStrike" kern="1200" cap="none" spc="9" normalizeH="0" baseline="0" noProof="0" dirty="0">
                    <a:ln>
                      <a:noFill/>
                    </a:ln>
                    <a:solidFill>
                      <a:srgbClr val="FFFFFF"/>
                    </a:solidFill>
                    <a:effectLst/>
                    <a:uLnTx/>
                    <a:uFillTx/>
                    <a:latin typeface="Helvetica-Heavy"/>
                    <a:ea typeface="+mn-ea"/>
                    <a:cs typeface="Helvetica-Heavy"/>
                  </a:rPr>
                  <a:t>SENSORY </a:t>
                </a:r>
                <a:r>
                  <a:rPr kumimoji="0" sz="1061" b="0" i="0" u="none" strike="noStrike" kern="1200" cap="none" spc="-288" normalizeH="0" baseline="0" noProof="0" dirty="0">
                    <a:ln>
                      <a:noFill/>
                    </a:ln>
                    <a:solidFill>
                      <a:srgbClr val="FFFFFF"/>
                    </a:solidFill>
                    <a:effectLst/>
                    <a:uLnTx/>
                    <a:uFillTx/>
                    <a:latin typeface="Helvetica-Heavy"/>
                    <a:ea typeface="+mn-ea"/>
                    <a:cs typeface="Helvetica-Heavy"/>
                  </a:rPr>
                  <a:t> </a:t>
                </a:r>
                <a:r>
                  <a:rPr kumimoji="0" sz="1061" b="0" i="0" u="none" strike="noStrike" kern="1200" cap="none" spc="12" normalizeH="0" baseline="0" noProof="0" dirty="0">
                    <a:ln>
                      <a:noFill/>
                    </a:ln>
                    <a:solidFill>
                      <a:srgbClr val="FFFFFF"/>
                    </a:solidFill>
                    <a:effectLst/>
                    <a:uLnTx/>
                    <a:uFillTx/>
                    <a:latin typeface="Helvetica-Heavy"/>
                    <a:ea typeface="+mn-ea"/>
                    <a:cs typeface="Helvetica-Heavy"/>
                  </a:rPr>
                  <a:t>AND</a:t>
                </a:r>
                <a:r>
                  <a:rPr kumimoji="0" sz="1061" b="0" i="0" u="none" strike="noStrike" kern="1200" cap="none" spc="-12" normalizeH="0" baseline="0" noProof="0" dirty="0">
                    <a:ln>
                      <a:noFill/>
                    </a:ln>
                    <a:solidFill>
                      <a:srgbClr val="FFFFFF"/>
                    </a:solidFill>
                    <a:effectLst/>
                    <a:uLnTx/>
                    <a:uFillTx/>
                    <a:latin typeface="Helvetica-Heavy"/>
                    <a:ea typeface="+mn-ea"/>
                    <a:cs typeface="Helvetica-Heavy"/>
                  </a:rPr>
                  <a:t> </a:t>
                </a:r>
                <a:r>
                  <a:rPr kumimoji="0" sz="1061" b="0" i="0" u="none" strike="noStrike" kern="1200" cap="none" spc="9" normalizeH="0" baseline="0" noProof="0" dirty="0">
                    <a:ln>
                      <a:noFill/>
                    </a:ln>
                    <a:solidFill>
                      <a:srgbClr val="FFFFFF"/>
                    </a:solidFill>
                    <a:effectLst/>
                    <a:uLnTx/>
                    <a:uFillTx/>
                    <a:latin typeface="Helvetica-Heavy"/>
                    <a:ea typeface="+mn-ea"/>
                    <a:cs typeface="Helvetica-Heavy"/>
                  </a:rPr>
                  <a:t>INTERACTIVE</a:t>
                </a:r>
                <a:endParaRPr kumimoji="0" sz="1061"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86" name="object 31">
                <a:extLst>
                  <a:ext uri="{FF2B5EF4-FFF2-40B4-BE49-F238E27FC236}">
                    <a16:creationId xmlns:a16="http://schemas.microsoft.com/office/drawing/2014/main" id="{4F9D2156-B0F3-DB4F-AC13-0C084962AFB4}"/>
                  </a:ext>
                </a:extLst>
              </p:cNvPr>
              <p:cNvSpPr txBox="1"/>
              <p:nvPr/>
            </p:nvSpPr>
            <p:spPr>
              <a:xfrm>
                <a:off x="1564803" y="2560676"/>
                <a:ext cx="1805306" cy="818442"/>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01600"/>
                  </a:lnSpc>
                  <a:spcBef>
                    <a:spcPts val="58"/>
                  </a:spcBef>
                  <a:spcAft>
                    <a:spcPts val="0"/>
                  </a:spcAft>
                  <a:buClrTx/>
                  <a:buSzTx/>
                  <a:buFontTx/>
                  <a:buNone/>
                  <a:tabLst/>
                  <a:defRPr/>
                </a:pPr>
                <a:r>
                  <a:rPr kumimoji="0" sz="1061" b="0" i="0" u="none" strike="noStrike" kern="1200" cap="none" spc="9" normalizeH="0" baseline="0" noProof="0" dirty="0">
                    <a:ln>
                      <a:noFill/>
                    </a:ln>
                    <a:solidFill>
                      <a:srgbClr val="FFFFFF"/>
                    </a:solidFill>
                    <a:effectLst/>
                    <a:uLnTx/>
                    <a:uFillTx/>
                    <a:latin typeface="Helvetica-Heavy"/>
                    <a:ea typeface="+mn-ea"/>
                    <a:cs typeface="Helvetica-Heavy"/>
                  </a:rPr>
                  <a:t>EMERGING</a:t>
                </a:r>
                <a:r>
                  <a:rPr kumimoji="0" sz="1061" b="0" i="0" u="none" strike="noStrike" kern="1200" cap="none" spc="-33" normalizeH="0" baseline="0" noProof="0" dirty="0">
                    <a:ln>
                      <a:noFill/>
                    </a:ln>
                    <a:solidFill>
                      <a:srgbClr val="FFFFFF"/>
                    </a:solidFill>
                    <a:effectLst/>
                    <a:uLnTx/>
                    <a:uFillTx/>
                    <a:latin typeface="Helvetica-Heavy"/>
                    <a:ea typeface="+mn-ea"/>
                    <a:cs typeface="Helvetica-Heavy"/>
                  </a:rPr>
                  <a:t> </a:t>
                </a:r>
                <a:r>
                  <a:rPr kumimoji="0" sz="1061" b="0" i="0" u="none" strike="noStrike" kern="1200" cap="none" spc="12" normalizeH="0" baseline="0" noProof="0" dirty="0">
                    <a:ln>
                      <a:noFill/>
                    </a:ln>
                    <a:solidFill>
                      <a:srgbClr val="FFFFFF"/>
                    </a:solidFill>
                    <a:effectLst/>
                    <a:uLnTx/>
                    <a:uFillTx/>
                    <a:latin typeface="Helvetica-Heavy"/>
                    <a:ea typeface="+mn-ea"/>
                    <a:cs typeface="Helvetica-Heavy"/>
                  </a:rPr>
                  <a:t>AND </a:t>
                </a:r>
                <a:r>
                  <a:rPr kumimoji="0" sz="1061" b="0" i="0" u="none" strike="noStrike" kern="1200" cap="none" spc="-291" normalizeH="0" baseline="0" noProof="0" dirty="0">
                    <a:ln>
                      <a:noFill/>
                    </a:ln>
                    <a:solidFill>
                      <a:srgbClr val="FFFFFF"/>
                    </a:solidFill>
                    <a:effectLst/>
                    <a:uLnTx/>
                    <a:uFillTx/>
                    <a:latin typeface="Helvetica-Heavy"/>
                    <a:ea typeface="+mn-ea"/>
                    <a:cs typeface="Helvetica-Heavy"/>
                  </a:rPr>
                  <a:t> </a:t>
                </a:r>
                <a:r>
                  <a:rPr kumimoji="0" sz="1061" b="0" i="0" u="none" strike="noStrike" kern="1200" cap="none" spc="12" normalizeH="0" baseline="0" noProof="0" dirty="0">
                    <a:ln>
                      <a:noFill/>
                    </a:ln>
                    <a:solidFill>
                      <a:srgbClr val="FFFFFF"/>
                    </a:solidFill>
                    <a:effectLst/>
                    <a:uLnTx/>
                    <a:uFillTx/>
                    <a:latin typeface="Helvetica-Heavy"/>
                    <a:ea typeface="+mn-ea"/>
                    <a:cs typeface="Helvetica-Heavy"/>
                  </a:rPr>
                  <a:t>ADVANCED </a:t>
                </a:r>
                <a:r>
                  <a:rPr kumimoji="0" sz="1061" b="0" i="0" u="none" strike="noStrike" kern="1200" cap="none" spc="15" normalizeH="0" baseline="0" noProof="0" dirty="0">
                    <a:ln>
                      <a:noFill/>
                    </a:ln>
                    <a:solidFill>
                      <a:srgbClr val="FFFFFF"/>
                    </a:solidFill>
                    <a:effectLst/>
                    <a:uLnTx/>
                    <a:uFillTx/>
                    <a:latin typeface="Helvetica-Heavy"/>
                    <a:ea typeface="+mn-ea"/>
                    <a:cs typeface="Helvetica-Heavy"/>
                  </a:rPr>
                  <a:t> </a:t>
                </a:r>
                <a:r>
                  <a:rPr kumimoji="0" sz="1061" b="0" i="0" u="none" strike="noStrike" kern="1200" cap="none" spc="12" normalizeH="0" baseline="0" noProof="0" dirty="0">
                    <a:ln>
                      <a:noFill/>
                    </a:ln>
                    <a:solidFill>
                      <a:srgbClr val="FFFFFF"/>
                    </a:solidFill>
                    <a:effectLst/>
                    <a:uLnTx/>
                    <a:uFillTx/>
                    <a:latin typeface="Helvetica-Heavy"/>
                    <a:ea typeface="+mn-ea"/>
                    <a:cs typeface="Helvetica-Heavy"/>
                  </a:rPr>
                  <a:t>TECHNOLOGY</a:t>
                </a:r>
                <a:endParaRPr kumimoji="0" sz="1061"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87" name="object 32">
                <a:extLst>
                  <a:ext uri="{FF2B5EF4-FFF2-40B4-BE49-F238E27FC236}">
                    <a16:creationId xmlns:a16="http://schemas.microsoft.com/office/drawing/2014/main" id="{2CC01ACD-2F5F-2E43-A3A6-D2D1F928E6D7}"/>
                  </a:ext>
                </a:extLst>
              </p:cNvPr>
              <p:cNvSpPr txBox="1"/>
              <p:nvPr/>
            </p:nvSpPr>
            <p:spPr>
              <a:xfrm>
                <a:off x="1564803" y="4001726"/>
                <a:ext cx="972818" cy="543837"/>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01600"/>
                  </a:lnSpc>
                  <a:spcBef>
                    <a:spcPts val="58"/>
                  </a:spcBef>
                  <a:spcAft>
                    <a:spcPts val="0"/>
                  </a:spcAft>
                  <a:buClrTx/>
                  <a:buSzTx/>
                  <a:buFontTx/>
                  <a:buNone/>
                  <a:tabLst/>
                  <a:defRPr/>
                </a:pPr>
                <a:r>
                  <a:rPr kumimoji="0" sz="1061" b="0" i="0" u="none" strike="noStrike" kern="1200" cap="none" spc="9" normalizeH="0" baseline="0" noProof="0" dirty="0">
                    <a:ln>
                      <a:noFill/>
                    </a:ln>
                    <a:solidFill>
                      <a:srgbClr val="FFFFFF"/>
                    </a:solidFill>
                    <a:effectLst/>
                    <a:uLnTx/>
                    <a:uFillTx/>
                    <a:latin typeface="Helvetica-Heavy"/>
                    <a:ea typeface="+mn-ea"/>
                    <a:cs typeface="Helvetica-Heavy"/>
                  </a:rPr>
                  <a:t>EARNED  VALUE</a:t>
                </a:r>
                <a:endParaRPr kumimoji="0" sz="1061"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88" name="object 33">
                <a:extLst>
                  <a:ext uri="{FF2B5EF4-FFF2-40B4-BE49-F238E27FC236}">
                    <a16:creationId xmlns:a16="http://schemas.microsoft.com/office/drawing/2014/main" id="{7BDBE8B7-0D52-D449-8E65-E6EDCD5105B5}"/>
                  </a:ext>
                </a:extLst>
              </p:cNvPr>
              <p:cNvSpPr txBox="1"/>
              <p:nvPr/>
            </p:nvSpPr>
            <p:spPr>
              <a:xfrm>
                <a:off x="1539403" y="7902147"/>
                <a:ext cx="1302384" cy="543837"/>
              </a:xfrm>
              <a:prstGeom prst="rect">
                <a:avLst/>
              </a:prstGeom>
            </p:spPr>
            <p:txBody>
              <a:bodyPr vert="horz" wrap="square" lIns="0" tIns="7316" rIns="0" bIns="0" rtlCol="0">
                <a:spAutoFit/>
              </a:bodyPr>
              <a:lstStyle/>
              <a:p>
                <a:pPr marL="23104" marR="18483" lvl="0" indent="0" algn="l" defTabSz="914400" rtl="0" eaLnBrk="1" fontAlgn="auto" latinLnBrk="0" hangingPunct="1">
                  <a:lnSpc>
                    <a:spcPct val="101600"/>
                  </a:lnSpc>
                  <a:spcBef>
                    <a:spcPts val="58"/>
                  </a:spcBef>
                  <a:spcAft>
                    <a:spcPts val="0"/>
                  </a:spcAft>
                  <a:buClrTx/>
                  <a:buSzTx/>
                  <a:buFontTx/>
                  <a:buNone/>
                  <a:tabLst/>
                  <a:defRPr/>
                </a:pPr>
                <a:r>
                  <a:rPr kumimoji="0" sz="1061" b="0" i="0" u="none" strike="noStrike" kern="1200" cap="none" spc="9" normalizeH="0" baseline="0" noProof="0" dirty="0">
                    <a:ln>
                      <a:noFill/>
                    </a:ln>
                    <a:solidFill>
                      <a:srgbClr val="FFFFFF"/>
                    </a:solidFill>
                    <a:effectLst/>
                    <a:uLnTx/>
                    <a:uFillTx/>
                    <a:latin typeface="Helvetica-Heavy"/>
                    <a:ea typeface="+mn-ea"/>
                    <a:cs typeface="Helvetica-Heavy"/>
                  </a:rPr>
                  <a:t>INFORMED  DELIVER</a:t>
                </a:r>
                <a:r>
                  <a:rPr kumimoji="0" sz="1061" b="0" i="0" u="none" strike="noStrike" kern="1200" cap="none" spc="6" normalizeH="0" baseline="0" noProof="0" dirty="0">
                    <a:ln>
                      <a:noFill/>
                    </a:ln>
                    <a:solidFill>
                      <a:srgbClr val="FFFFFF"/>
                    </a:solidFill>
                    <a:effectLst/>
                    <a:uLnTx/>
                    <a:uFillTx/>
                    <a:latin typeface="Helvetica-Heavy"/>
                    <a:ea typeface="+mn-ea"/>
                    <a:cs typeface="Helvetica-Heavy"/>
                  </a:rPr>
                  <a:t>Y</a:t>
                </a:r>
                <a:r>
                  <a:rPr kumimoji="0" sz="910" b="0" i="0" u="none" strike="noStrike" kern="1200" cap="none" spc="22" normalizeH="0" baseline="33333" noProof="0" dirty="0">
                    <a:ln>
                      <a:noFill/>
                    </a:ln>
                    <a:solidFill>
                      <a:srgbClr val="FFFFFF"/>
                    </a:solidFill>
                    <a:effectLst/>
                    <a:uLnTx/>
                    <a:uFillTx/>
                    <a:latin typeface="Helvetica-Heavy"/>
                    <a:ea typeface="+mn-ea"/>
                    <a:cs typeface="Helvetica-Heavy"/>
                  </a:rPr>
                  <a:t>®</a:t>
                </a:r>
                <a:endParaRPr kumimoji="0" sz="910" b="0" i="0" u="none" strike="noStrike" kern="1200" cap="none" spc="0" normalizeH="0" baseline="33333" noProof="0" dirty="0">
                  <a:ln>
                    <a:noFill/>
                  </a:ln>
                  <a:solidFill>
                    <a:prstClr val="black"/>
                  </a:solidFill>
                  <a:effectLst/>
                  <a:uLnTx/>
                  <a:uFillTx/>
                  <a:latin typeface="Helvetica-Heavy"/>
                  <a:ea typeface="+mn-ea"/>
                  <a:cs typeface="Helvetica-Heavy"/>
                </a:endParaRPr>
              </a:p>
            </p:txBody>
          </p:sp>
          <p:sp>
            <p:nvSpPr>
              <p:cNvPr id="289" name="object 34">
                <a:extLst>
                  <a:ext uri="{FF2B5EF4-FFF2-40B4-BE49-F238E27FC236}">
                    <a16:creationId xmlns:a16="http://schemas.microsoft.com/office/drawing/2014/main" id="{3849E1A4-8016-9E44-8956-D1AACCCAD5CA}"/>
                  </a:ext>
                </a:extLst>
              </p:cNvPr>
              <p:cNvSpPr txBox="1"/>
              <p:nvPr/>
            </p:nvSpPr>
            <p:spPr>
              <a:xfrm>
                <a:off x="1549825" y="5302060"/>
                <a:ext cx="2496820" cy="818442"/>
              </a:xfrm>
              <a:prstGeom prst="rect">
                <a:avLst/>
              </a:prstGeom>
            </p:spPr>
            <p:txBody>
              <a:bodyPr vert="horz" wrap="square" lIns="0" tIns="7316" rIns="0" bIns="0" rtlCol="0">
                <a:spAutoFit/>
              </a:bodyPr>
              <a:lstStyle/>
              <a:p>
                <a:pPr marL="16558" marR="3081" lvl="0" indent="0" algn="l" defTabSz="914400" rtl="0" eaLnBrk="1" fontAlgn="auto" latinLnBrk="0" hangingPunct="1">
                  <a:lnSpc>
                    <a:spcPct val="101600"/>
                  </a:lnSpc>
                  <a:spcBef>
                    <a:spcPts val="58"/>
                  </a:spcBef>
                  <a:spcAft>
                    <a:spcPts val="0"/>
                  </a:spcAft>
                  <a:buClrTx/>
                  <a:buSzTx/>
                  <a:buFontTx/>
                  <a:buNone/>
                  <a:tabLst/>
                  <a:defRPr/>
                </a:pPr>
                <a:r>
                  <a:rPr kumimoji="0" sz="1061" b="0" i="0" u="none" strike="noStrike" kern="1200" cap="none" spc="9" normalizeH="0" baseline="0" noProof="0" dirty="0">
                    <a:ln>
                      <a:noFill/>
                    </a:ln>
                    <a:solidFill>
                      <a:srgbClr val="FFFFFF"/>
                    </a:solidFill>
                    <a:effectLst/>
                    <a:uLnTx/>
                    <a:uFillTx/>
                    <a:latin typeface="Helvetica-Heavy"/>
                    <a:ea typeface="+mn-ea"/>
                    <a:cs typeface="Helvetica-Heavy"/>
                  </a:rPr>
                  <a:t>PERSONALIZED </a:t>
                </a:r>
                <a:r>
                  <a:rPr kumimoji="0" sz="1061" b="0" i="0" u="none" strike="noStrike" kern="1200" cap="none" spc="12" normalizeH="0" baseline="0" noProof="0" dirty="0">
                    <a:ln>
                      <a:noFill/>
                    </a:ln>
                    <a:solidFill>
                      <a:srgbClr val="FFFFFF"/>
                    </a:solidFill>
                    <a:effectLst/>
                    <a:uLnTx/>
                    <a:uFillTx/>
                    <a:latin typeface="Helvetica-Heavy"/>
                    <a:ea typeface="+mn-ea"/>
                    <a:cs typeface="Helvetica-Heavy"/>
                  </a:rPr>
                  <a:t> COLOR</a:t>
                </a:r>
                <a:r>
                  <a:rPr kumimoji="0" sz="1061" b="0" i="0" u="none" strike="noStrike" kern="1200" cap="none" spc="-55" normalizeH="0" baseline="0" noProof="0" dirty="0">
                    <a:ln>
                      <a:noFill/>
                    </a:ln>
                    <a:solidFill>
                      <a:srgbClr val="FFFFFF"/>
                    </a:solidFill>
                    <a:effectLst/>
                    <a:uLnTx/>
                    <a:uFillTx/>
                    <a:latin typeface="Helvetica-Heavy"/>
                    <a:ea typeface="+mn-ea"/>
                    <a:cs typeface="Helvetica-Heavy"/>
                  </a:rPr>
                  <a:t> </a:t>
                </a:r>
                <a:r>
                  <a:rPr kumimoji="0" sz="1061" b="0" i="0" u="none" strike="noStrike" kern="1200" cap="none" spc="12" normalizeH="0" baseline="0" noProof="0" dirty="0">
                    <a:ln>
                      <a:noFill/>
                    </a:ln>
                    <a:solidFill>
                      <a:srgbClr val="FFFFFF"/>
                    </a:solidFill>
                    <a:effectLst/>
                    <a:uLnTx/>
                    <a:uFillTx/>
                    <a:latin typeface="Helvetica-Heavy"/>
                    <a:ea typeface="+mn-ea"/>
                    <a:cs typeface="Helvetica-Heavy"/>
                  </a:rPr>
                  <a:t>TRANSPROMO</a:t>
                </a:r>
                <a:endParaRPr kumimoji="0" sz="1061"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290" name="object 35">
                <a:extLst>
                  <a:ext uri="{FF2B5EF4-FFF2-40B4-BE49-F238E27FC236}">
                    <a16:creationId xmlns:a16="http://schemas.microsoft.com/office/drawing/2014/main" id="{E9729825-6181-874C-B7D4-29AD24912CB6}"/>
                  </a:ext>
                </a:extLst>
              </p:cNvPr>
              <p:cNvSpPr txBox="1"/>
              <p:nvPr/>
            </p:nvSpPr>
            <p:spPr>
              <a:xfrm>
                <a:off x="1549825" y="6629077"/>
                <a:ext cx="1240155" cy="543837"/>
              </a:xfrm>
              <a:prstGeom prst="rect">
                <a:avLst/>
              </a:prstGeom>
            </p:spPr>
            <p:txBody>
              <a:bodyPr vert="horz" wrap="square" lIns="0" tIns="7316" rIns="0" bIns="0" rtlCol="0">
                <a:spAutoFit/>
              </a:bodyPr>
              <a:lstStyle/>
              <a:p>
                <a:pPr marL="16558" marR="3081" lvl="0" indent="0" algn="l" defTabSz="914400" rtl="0" eaLnBrk="1" fontAlgn="auto" latinLnBrk="0" hangingPunct="1">
                  <a:lnSpc>
                    <a:spcPct val="101600"/>
                  </a:lnSpc>
                  <a:spcBef>
                    <a:spcPts val="58"/>
                  </a:spcBef>
                  <a:spcAft>
                    <a:spcPts val="0"/>
                  </a:spcAft>
                  <a:buClrTx/>
                  <a:buSzTx/>
                  <a:buFontTx/>
                  <a:buNone/>
                  <a:tabLst/>
                  <a:defRPr/>
                </a:pPr>
                <a:r>
                  <a:rPr kumimoji="0" sz="1061" b="0" i="0" u="none" strike="noStrike" kern="1200" cap="none" spc="9" normalizeH="0" baseline="0" noProof="0" dirty="0">
                    <a:ln>
                      <a:noFill/>
                    </a:ln>
                    <a:solidFill>
                      <a:srgbClr val="FFFFFF"/>
                    </a:solidFill>
                    <a:effectLst/>
                    <a:uLnTx/>
                    <a:uFillTx/>
                    <a:latin typeface="Helvetica-Heavy"/>
                    <a:ea typeface="+mn-ea"/>
                    <a:cs typeface="Helvetica-Heavy"/>
                  </a:rPr>
                  <a:t>MOBILE </a:t>
                </a:r>
                <a:r>
                  <a:rPr kumimoji="0" sz="1061" b="0" i="0" u="none" strike="noStrike" kern="1200" cap="none" spc="12" normalizeH="0" baseline="0" noProof="0" dirty="0">
                    <a:ln>
                      <a:noFill/>
                    </a:ln>
                    <a:solidFill>
                      <a:srgbClr val="FFFFFF"/>
                    </a:solidFill>
                    <a:effectLst/>
                    <a:uLnTx/>
                    <a:uFillTx/>
                    <a:latin typeface="Helvetica-Heavy"/>
                    <a:ea typeface="+mn-ea"/>
                    <a:cs typeface="Helvetica-Heavy"/>
                  </a:rPr>
                  <a:t> </a:t>
                </a:r>
                <a:r>
                  <a:rPr kumimoji="0" sz="1061" b="0" i="0" u="none" strike="noStrike" kern="1200" cap="none" spc="9" normalizeH="0" baseline="0" noProof="0" dirty="0">
                    <a:ln>
                      <a:noFill/>
                    </a:ln>
                    <a:solidFill>
                      <a:srgbClr val="FFFFFF"/>
                    </a:solidFill>
                    <a:effectLst/>
                    <a:uLnTx/>
                    <a:uFillTx/>
                    <a:latin typeface="Helvetica-Heavy"/>
                    <a:ea typeface="+mn-ea"/>
                    <a:cs typeface="Helvetica-Heavy"/>
                  </a:rPr>
                  <a:t>SHOPPING</a:t>
                </a:r>
                <a:endParaRPr kumimoji="0" sz="1061"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160" name="object 25">
                <a:extLst>
                  <a:ext uri="{FF2B5EF4-FFF2-40B4-BE49-F238E27FC236}">
                    <a16:creationId xmlns:a16="http://schemas.microsoft.com/office/drawing/2014/main" id="{23527F4E-ECC8-4F45-93DE-462043BBB220}"/>
                  </a:ext>
                </a:extLst>
              </p:cNvPr>
              <p:cNvSpPr/>
              <p:nvPr/>
            </p:nvSpPr>
            <p:spPr>
              <a:xfrm>
                <a:off x="988407" y="7980480"/>
                <a:ext cx="401320" cy="401320"/>
              </a:xfrm>
              <a:custGeom>
                <a:avLst/>
                <a:gdLst/>
                <a:ahLst/>
                <a:cxnLst/>
                <a:rect l="l" t="t" r="r" b="b"/>
                <a:pathLst>
                  <a:path w="401319" h="401320">
                    <a:moveTo>
                      <a:pt x="346408" y="0"/>
                    </a:moveTo>
                    <a:lnTo>
                      <a:pt x="54836" y="0"/>
                    </a:lnTo>
                    <a:lnTo>
                      <a:pt x="33510" y="4315"/>
                    </a:lnTo>
                    <a:lnTo>
                      <a:pt x="16078" y="16078"/>
                    </a:lnTo>
                    <a:lnTo>
                      <a:pt x="4315" y="33510"/>
                    </a:lnTo>
                    <a:lnTo>
                      <a:pt x="0" y="54836"/>
                    </a:lnTo>
                    <a:lnTo>
                      <a:pt x="0" y="346408"/>
                    </a:lnTo>
                    <a:lnTo>
                      <a:pt x="4315" y="367729"/>
                    </a:lnTo>
                    <a:lnTo>
                      <a:pt x="16078" y="385162"/>
                    </a:lnTo>
                    <a:lnTo>
                      <a:pt x="33510" y="396927"/>
                    </a:lnTo>
                    <a:lnTo>
                      <a:pt x="54836" y="401244"/>
                    </a:lnTo>
                    <a:lnTo>
                      <a:pt x="346408" y="401244"/>
                    </a:lnTo>
                    <a:lnTo>
                      <a:pt x="367733" y="396927"/>
                    </a:lnTo>
                    <a:lnTo>
                      <a:pt x="381165" y="387862"/>
                    </a:lnTo>
                    <a:lnTo>
                      <a:pt x="54836" y="387862"/>
                    </a:lnTo>
                    <a:lnTo>
                      <a:pt x="38713" y="384599"/>
                    </a:lnTo>
                    <a:lnTo>
                      <a:pt x="25531" y="375707"/>
                    </a:lnTo>
                    <a:lnTo>
                      <a:pt x="16635" y="362528"/>
                    </a:lnTo>
                    <a:lnTo>
                      <a:pt x="13371" y="346408"/>
                    </a:lnTo>
                    <a:lnTo>
                      <a:pt x="13371" y="54836"/>
                    </a:lnTo>
                    <a:lnTo>
                      <a:pt x="16635" y="38709"/>
                    </a:lnTo>
                    <a:lnTo>
                      <a:pt x="25531" y="25528"/>
                    </a:lnTo>
                    <a:lnTo>
                      <a:pt x="38713" y="16634"/>
                    </a:lnTo>
                    <a:lnTo>
                      <a:pt x="54836" y="13371"/>
                    </a:lnTo>
                    <a:lnTo>
                      <a:pt x="381154" y="13371"/>
                    </a:lnTo>
                    <a:lnTo>
                      <a:pt x="367733" y="4315"/>
                    </a:lnTo>
                    <a:lnTo>
                      <a:pt x="346408" y="0"/>
                    </a:lnTo>
                    <a:close/>
                  </a:path>
                  <a:path w="401319" h="401320">
                    <a:moveTo>
                      <a:pt x="381154" y="13371"/>
                    </a:moveTo>
                    <a:lnTo>
                      <a:pt x="346408" y="13371"/>
                    </a:lnTo>
                    <a:lnTo>
                      <a:pt x="362534" y="16634"/>
                    </a:lnTo>
                    <a:lnTo>
                      <a:pt x="375716" y="25528"/>
                    </a:lnTo>
                    <a:lnTo>
                      <a:pt x="384610" y="38709"/>
                    </a:lnTo>
                    <a:lnTo>
                      <a:pt x="387873" y="54836"/>
                    </a:lnTo>
                    <a:lnTo>
                      <a:pt x="387873" y="346408"/>
                    </a:lnTo>
                    <a:lnTo>
                      <a:pt x="384610" y="362528"/>
                    </a:lnTo>
                    <a:lnTo>
                      <a:pt x="375716" y="375707"/>
                    </a:lnTo>
                    <a:lnTo>
                      <a:pt x="362534" y="384599"/>
                    </a:lnTo>
                    <a:lnTo>
                      <a:pt x="346408" y="387862"/>
                    </a:lnTo>
                    <a:lnTo>
                      <a:pt x="381165" y="387862"/>
                    </a:lnTo>
                    <a:lnTo>
                      <a:pt x="385166" y="385162"/>
                    </a:lnTo>
                    <a:lnTo>
                      <a:pt x="396928" y="367729"/>
                    </a:lnTo>
                    <a:lnTo>
                      <a:pt x="401244" y="346408"/>
                    </a:lnTo>
                    <a:lnTo>
                      <a:pt x="401244" y="54836"/>
                    </a:lnTo>
                    <a:lnTo>
                      <a:pt x="396928" y="33510"/>
                    </a:lnTo>
                    <a:lnTo>
                      <a:pt x="385166" y="16078"/>
                    </a:lnTo>
                    <a:lnTo>
                      <a:pt x="381154" y="1337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1" name="object 25">
                <a:extLst>
                  <a:ext uri="{FF2B5EF4-FFF2-40B4-BE49-F238E27FC236}">
                    <a16:creationId xmlns:a16="http://schemas.microsoft.com/office/drawing/2014/main" id="{DBEE372A-E13D-4C3D-BD05-3C5820434F51}"/>
                  </a:ext>
                </a:extLst>
              </p:cNvPr>
              <p:cNvSpPr/>
              <p:nvPr/>
            </p:nvSpPr>
            <p:spPr>
              <a:xfrm>
                <a:off x="1001778" y="8010503"/>
                <a:ext cx="401320" cy="401320"/>
              </a:xfrm>
              <a:custGeom>
                <a:avLst/>
                <a:gdLst/>
                <a:ahLst/>
                <a:cxnLst/>
                <a:rect l="l" t="t" r="r" b="b"/>
                <a:pathLst>
                  <a:path w="401319" h="401320">
                    <a:moveTo>
                      <a:pt x="346408" y="0"/>
                    </a:moveTo>
                    <a:lnTo>
                      <a:pt x="54836" y="0"/>
                    </a:lnTo>
                    <a:lnTo>
                      <a:pt x="33510" y="4315"/>
                    </a:lnTo>
                    <a:lnTo>
                      <a:pt x="16078" y="16078"/>
                    </a:lnTo>
                    <a:lnTo>
                      <a:pt x="4315" y="33510"/>
                    </a:lnTo>
                    <a:lnTo>
                      <a:pt x="0" y="54836"/>
                    </a:lnTo>
                    <a:lnTo>
                      <a:pt x="0" y="346408"/>
                    </a:lnTo>
                    <a:lnTo>
                      <a:pt x="4315" y="367729"/>
                    </a:lnTo>
                    <a:lnTo>
                      <a:pt x="16078" y="385162"/>
                    </a:lnTo>
                    <a:lnTo>
                      <a:pt x="33510" y="396927"/>
                    </a:lnTo>
                    <a:lnTo>
                      <a:pt x="54836" y="401244"/>
                    </a:lnTo>
                    <a:lnTo>
                      <a:pt x="346408" y="401244"/>
                    </a:lnTo>
                    <a:lnTo>
                      <a:pt x="367733" y="396927"/>
                    </a:lnTo>
                    <a:lnTo>
                      <a:pt x="381165" y="387862"/>
                    </a:lnTo>
                    <a:lnTo>
                      <a:pt x="54836" y="387862"/>
                    </a:lnTo>
                    <a:lnTo>
                      <a:pt x="38713" y="384599"/>
                    </a:lnTo>
                    <a:lnTo>
                      <a:pt x="25531" y="375707"/>
                    </a:lnTo>
                    <a:lnTo>
                      <a:pt x="16635" y="362528"/>
                    </a:lnTo>
                    <a:lnTo>
                      <a:pt x="13371" y="346408"/>
                    </a:lnTo>
                    <a:lnTo>
                      <a:pt x="13371" y="54836"/>
                    </a:lnTo>
                    <a:lnTo>
                      <a:pt x="16635" y="38709"/>
                    </a:lnTo>
                    <a:lnTo>
                      <a:pt x="25531" y="25528"/>
                    </a:lnTo>
                    <a:lnTo>
                      <a:pt x="38713" y="16634"/>
                    </a:lnTo>
                    <a:lnTo>
                      <a:pt x="54836" y="13371"/>
                    </a:lnTo>
                    <a:lnTo>
                      <a:pt x="381154" y="13371"/>
                    </a:lnTo>
                    <a:lnTo>
                      <a:pt x="367733" y="4315"/>
                    </a:lnTo>
                    <a:lnTo>
                      <a:pt x="346408" y="0"/>
                    </a:lnTo>
                    <a:close/>
                  </a:path>
                  <a:path w="401319" h="401320">
                    <a:moveTo>
                      <a:pt x="381154" y="13371"/>
                    </a:moveTo>
                    <a:lnTo>
                      <a:pt x="346408" y="13371"/>
                    </a:lnTo>
                    <a:lnTo>
                      <a:pt x="362534" y="16634"/>
                    </a:lnTo>
                    <a:lnTo>
                      <a:pt x="375716" y="25528"/>
                    </a:lnTo>
                    <a:lnTo>
                      <a:pt x="384610" y="38709"/>
                    </a:lnTo>
                    <a:lnTo>
                      <a:pt x="387873" y="54836"/>
                    </a:lnTo>
                    <a:lnTo>
                      <a:pt x="387873" y="346408"/>
                    </a:lnTo>
                    <a:lnTo>
                      <a:pt x="384610" y="362528"/>
                    </a:lnTo>
                    <a:lnTo>
                      <a:pt x="375716" y="375707"/>
                    </a:lnTo>
                    <a:lnTo>
                      <a:pt x="362534" y="384599"/>
                    </a:lnTo>
                    <a:lnTo>
                      <a:pt x="346408" y="387862"/>
                    </a:lnTo>
                    <a:lnTo>
                      <a:pt x="381165" y="387862"/>
                    </a:lnTo>
                    <a:lnTo>
                      <a:pt x="385166" y="385162"/>
                    </a:lnTo>
                    <a:lnTo>
                      <a:pt x="396928" y="367729"/>
                    </a:lnTo>
                    <a:lnTo>
                      <a:pt x="401244" y="346408"/>
                    </a:lnTo>
                    <a:lnTo>
                      <a:pt x="401244" y="54836"/>
                    </a:lnTo>
                    <a:lnTo>
                      <a:pt x="396928" y="33510"/>
                    </a:lnTo>
                    <a:lnTo>
                      <a:pt x="385166" y="16078"/>
                    </a:lnTo>
                    <a:lnTo>
                      <a:pt x="381154" y="1337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nvGrpSpPr>
          <p:cNvPr id="364" name="Group 363">
            <a:extLst>
              <a:ext uri="{FF2B5EF4-FFF2-40B4-BE49-F238E27FC236}">
                <a16:creationId xmlns:a16="http://schemas.microsoft.com/office/drawing/2014/main" id="{3A43D999-C583-9E4C-AC93-D85F6371834B}"/>
              </a:ext>
            </a:extLst>
          </p:cNvPr>
          <p:cNvGrpSpPr/>
          <p:nvPr/>
        </p:nvGrpSpPr>
        <p:grpSpPr>
          <a:xfrm>
            <a:off x="3356166" y="2110591"/>
            <a:ext cx="5464066" cy="238355"/>
            <a:chOff x="5533860" y="2702322"/>
            <a:chExt cx="9010650" cy="393065"/>
          </a:xfrm>
        </p:grpSpPr>
        <p:grpSp>
          <p:nvGrpSpPr>
            <p:cNvPr id="365" name="Group 364">
              <a:extLst>
                <a:ext uri="{FF2B5EF4-FFF2-40B4-BE49-F238E27FC236}">
                  <a16:creationId xmlns:a16="http://schemas.microsoft.com/office/drawing/2014/main" id="{9580EB01-C5CF-6F4C-A06F-85E1684ABA83}"/>
                </a:ext>
              </a:extLst>
            </p:cNvPr>
            <p:cNvGrpSpPr/>
            <p:nvPr/>
          </p:nvGrpSpPr>
          <p:grpSpPr>
            <a:xfrm>
              <a:off x="5539092" y="2702322"/>
              <a:ext cx="8994775" cy="393065"/>
              <a:chOff x="5539092" y="2702322"/>
              <a:chExt cx="8994775" cy="393065"/>
            </a:xfrm>
          </p:grpSpPr>
          <p:sp>
            <p:nvSpPr>
              <p:cNvPr id="369" name="object 28">
                <a:extLst>
                  <a:ext uri="{FF2B5EF4-FFF2-40B4-BE49-F238E27FC236}">
                    <a16:creationId xmlns:a16="http://schemas.microsoft.com/office/drawing/2014/main" id="{AAC80826-137C-C14D-8119-C49B5D7949A5}"/>
                  </a:ext>
                </a:extLst>
              </p:cNvPr>
              <p:cNvSpPr/>
              <p:nvPr/>
            </p:nvSpPr>
            <p:spPr>
              <a:xfrm>
                <a:off x="5539092" y="2702322"/>
                <a:ext cx="8994775" cy="393065"/>
              </a:xfrm>
              <a:custGeom>
                <a:avLst/>
                <a:gdLst/>
                <a:ahLst/>
                <a:cxnLst/>
                <a:rect l="l" t="t" r="r" b="b"/>
                <a:pathLst>
                  <a:path w="8994775" h="393064">
                    <a:moveTo>
                      <a:pt x="1800987" y="0"/>
                    </a:moveTo>
                    <a:lnTo>
                      <a:pt x="0" y="0"/>
                    </a:lnTo>
                    <a:lnTo>
                      <a:pt x="0" y="392658"/>
                    </a:lnTo>
                    <a:lnTo>
                      <a:pt x="1800987" y="392658"/>
                    </a:lnTo>
                    <a:lnTo>
                      <a:pt x="1800987" y="0"/>
                    </a:lnTo>
                    <a:close/>
                  </a:path>
                  <a:path w="8994775" h="393064">
                    <a:moveTo>
                      <a:pt x="8994496" y="0"/>
                    </a:moveTo>
                    <a:lnTo>
                      <a:pt x="8973553" y="0"/>
                    </a:lnTo>
                    <a:lnTo>
                      <a:pt x="8973553" y="392658"/>
                    </a:lnTo>
                    <a:lnTo>
                      <a:pt x="8994496" y="392658"/>
                    </a:lnTo>
                    <a:lnTo>
                      <a:pt x="8994496" y="0"/>
                    </a:lnTo>
                    <a:close/>
                  </a:path>
                </a:pathLst>
              </a:custGeom>
              <a:solidFill>
                <a:srgbClr val="8E8E91">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0" name="object 29">
                <a:extLst>
                  <a:ext uri="{FF2B5EF4-FFF2-40B4-BE49-F238E27FC236}">
                    <a16:creationId xmlns:a16="http://schemas.microsoft.com/office/drawing/2014/main" id="{237D9F00-3D25-AB41-A270-D16478F0E9E4}"/>
                  </a:ext>
                </a:extLst>
              </p:cNvPr>
              <p:cNvSpPr/>
              <p:nvPr/>
            </p:nvSpPr>
            <p:spPr>
              <a:xfrm>
                <a:off x="7340090" y="2704306"/>
                <a:ext cx="7172959" cy="389255"/>
              </a:xfrm>
              <a:custGeom>
                <a:avLst/>
                <a:gdLst/>
                <a:ahLst/>
                <a:cxnLst/>
                <a:rect l="l" t="t" r="r" b="b"/>
                <a:pathLst>
                  <a:path w="7172959" h="389254">
                    <a:moveTo>
                      <a:pt x="7172556" y="0"/>
                    </a:moveTo>
                    <a:lnTo>
                      <a:pt x="0" y="0"/>
                    </a:lnTo>
                    <a:lnTo>
                      <a:pt x="0" y="388689"/>
                    </a:lnTo>
                    <a:lnTo>
                      <a:pt x="7172556" y="388689"/>
                    </a:lnTo>
                    <a:lnTo>
                      <a:pt x="7172556" y="0"/>
                    </a:lnTo>
                    <a:close/>
                  </a:path>
                </a:pathLst>
              </a:custGeom>
              <a:solidFill>
                <a:srgbClr val="40525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1" name="object 36">
                <a:extLst>
                  <a:ext uri="{FF2B5EF4-FFF2-40B4-BE49-F238E27FC236}">
                    <a16:creationId xmlns:a16="http://schemas.microsoft.com/office/drawing/2014/main" id="{DB9C5EFC-0DF9-A54A-A79A-EACD513BD0F1}"/>
                  </a:ext>
                </a:extLst>
              </p:cNvPr>
              <p:cNvSpPr txBox="1"/>
              <p:nvPr/>
            </p:nvSpPr>
            <p:spPr>
              <a:xfrm>
                <a:off x="7749641" y="2766187"/>
                <a:ext cx="658495"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Helvetica-Heavy"/>
                    <a:ea typeface="+mn-ea"/>
                    <a:cs typeface="Helvetica-Heavy"/>
                  </a:rPr>
                  <a:t>MA</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R</a:t>
                </a:r>
                <a:r>
                  <a:rPr kumimoji="0" sz="849" b="0" i="0" u="none" strike="noStrike" kern="1200" cap="none" spc="-39" normalizeH="0" baseline="0" noProof="0" dirty="0">
                    <a:ln>
                      <a:noFill/>
                    </a:ln>
                    <a:solidFill>
                      <a:srgbClr val="FFFFFF"/>
                    </a:solidFill>
                    <a:effectLst/>
                    <a:uLnTx/>
                    <a:uFillTx/>
                    <a:latin typeface="Helvetica-Heavy"/>
                    <a:ea typeface="+mn-ea"/>
                    <a:cs typeface="Helvetica-Heavy"/>
                  </a:rPr>
                  <a:t> </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1</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372" name="object 37">
                <a:extLst>
                  <a:ext uri="{FF2B5EF4-FFF2-40B4-BE49-F238E27FC236}">
                    <a16:creationId xmlns:a16="http://schemas.microsoft.com/office/drawing/2014/main" id="{64528C25-2A88-EF42-B65E-806ACE0C0D85}"/>
                  </a:ext>
                </a:extLst>
              </p:cNvPr>
              <p:cNvSpPr txBox="1"/>
              <p:nvPr/>
            </p:nvSpPr>
            <p:spPr>
              <a:xfrm>
                <a:off x="13584037" y="2766187"/>
                <a:ext cx="773431"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Helvetica-Heavy"/>
                    <a:ea typeface="+mn-ea"/>
                    <a:cs typeface="Helvetica-Heavy"/>
                  </a:rPr>
                  <a:t>AU</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G</a:t>
                </a:r>
                <a:r>
                  <a:rPr kumimoji="0" sz="849" b="0" i="0" u="none" strike="noStrike" kern="1200" cap="none" spc="-39" normalizeH="0" baseline="0" noProof="0" dirty="0">
                    <a:ln>
                      <a:noFill/>
                    </a:ln>
                    <a:solidFill>
                      <a:srgbClr val="FFFFFF"/>
                    </a:solidFill>
                    <a:effectLst/>
                    <a:uLnTx/>
                    <a:uFillTx/>
                    <a:latin typeface="Helvetica-Heavy"/>
                    <a:ea typeface="+mn-ea"/>
                    <a:cs typeface="Helvetica-Heavy"/>
                  </a:rPr>
                  <a:t> </a:t>
                </a:r>
                <a:r>
                  <a:rPr kumimoji="0" sz="849" b="0" i="0" u="none" strike="noStrike" kern="1200" cap="none" spc="-18" normalizeH="0" baseline="0" noProof="0" dirty="0">
                    <a:ln>
                      <a:noFill/>
                    </a:ln>
                    <a:solidFill>
                      <a:srgbClr val="FFFFFF"/>
                    </a:solidFill>
                    <a:effectLst/>
                    <a:uLnTx/>
                    <a:uFillTx/>
                    <a:latin typeface="Helvetica-Heavy"/>
                    <a:ea typeface="+mn-ea"/>
                    <a:cs typeface="Helvetica-Heavy"/>
                  </a:rPr>
                  <a:t>31</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373" name="object 38">
                <a:extLst>
                  <a:ext uri="{FF2B5EF4-FFF2-40B4-BE49-F238E27FC236}">
                    <a16:creationId xmlns:a16="http://schemas.microsoft.com/office/drawing/2014/main" id="{6507C571-540D-A849-B428-992E4CC222B6}"/>
                  </a:ext>
                </a:extLst>
              </p:cNvPr>
              <p:cNvSpPr txBox="1"/>
              <p:nvPr/>
            </p:nvSpPr>
            <p:spPr>
              <a:xfrm>
                <a:off x="5994199" y="2767470"/>
                <a:ext cx="647700" cy="228319"/>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849" b="0" i="0" u="none" strike="noStrike" kern="1200" cap="none" spc="-18" normalizeH="0" baseline="0" noProof="0" dirty="0">
                    <a:ln>
                      <a:noFill/>
                    </a:ln>
                    <a:solidFill>
                      <a:srgbClr val="40525C"/>
                    </a:solidFill>
                    <a:effectLst/>
                    <a:uLnTx/>
                    <a:uFillTx/>
                    <a:latin typeface="Helvetica-Heavy"/>
                    <a:ea typeface="+mn-ea"/>
                    <a:cs typeface="Helvetica-Heavy"/>
                  </a:rPr>
                  <a:t>JA</a:t>
                </a:r>
                <a:r>
                  <a:rPr kumimoji="0" sz="849" b="0" i="0" u="none" strike="noStrike" kern="1200" cap="none" spc="0" normalizeH="0" baseline="0" noProof="0" dirty="0">
                    <a:ln>
                      <a:noFill/>
                    </a:ln>
                    <a:solidFill>
                      <a:srgbClr val="40525C"/>
                    </a:solidFill>
                    <a:effectLst/>
                    <a:uLnTx/>
                    <a:uFillTx/>
                    <a:latin typeface="Helvetica-Heavy"/>
                    <a:ea typeface="+mn-ea"/>
                    <a:cs typeface="Helvetica-Heavy"/>
                  </a:rPr>
                  <a:t>N</a:t>
                </a:r>
                <a:r>
                  <a:rPr kumimoji="0" sz="849" b="0" i="0" u="none" strike="noStrike" kern="1200" cap="none" spc="-36" normalizeH="0" baseline="0" noProof="0" dirty="0">
                    <a:ln>
                      <a:noFill/>
                    </a:ln>
                    <a:solidFill>
                      <a:srgbClr val="40525C"/>
                    </a:solidFill>
                    <a:effectLst/>
                    <a:uLnTx/>
                    <a:uFillTx/>
                    <a:latin typeface="Helvetica-Heavy"/>
                    <a:ea typeface="+mn-ea"/>
                    <a:cs typeface="Helvetica-Heavy"/>
                  </a:rPr>
                  <a:t> </a:t>
                </a:r>
                <a:r>
                  <a:rPr kumimoji="0" sz="849" b="0" i="0" u="none" strike="noStrike" kern="1200" cap="none" spc="-18" normalizeH="0" baseline="0" noProof="0" dirty="0">
                    <a:ln>
                      <a:noFill/>
                    </a:ln>
                    <a:solidFill>
                      <a:srgbClr val="40525C"/>
                    </a:solidFill>
                    <a:effectLst/>
                    <a:uLnTx/>
                    <a:uFillTx/>
                    <a:latin typeface="Helvetica-Heavy"/>
                    <a:ea typeface="+mn-ea"/>
                    <a:cs typeface="Helvetica-Heavy"/>
                  </a:rPr>
                  <a:t>15</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grpSp>
        <p:pic>
          <p:nvPicPr>
            <p:cNvPr id="366" name="object 40">
              <a:extLst>
                <a:ext uri="{FF2B5EF4-FFF2-40B4-BE49-F238E27FC236}">
                  <a16:creationId xmlns:a16="http://schemas.microsoft.com/office/drawing/2014/main" id="{5636A05A-A840-C640-925D-B5C9376DF61C}"/>
                </a:ext>
              </a:extLst>
            </p:cNvPr>
            <p:cNvPicPr/>
            <p:nvPr/>
          </p:nvPicPr>
          <p:blipFill>
            <a:blip r:embed="rId7" cstate="print"/>
            <a:stretch>
              <a:fillRect/>
            </a:stretch>
          </p:blipFill>
          <p:spPr>
            <a:xfrm>
              <a:off x="5660620" y="2770943"/>
              <a:ext cx="255559" cy="244893"/>
            </a:xfrm>
            <a:prstGeom prst="rect">
              <a:avLst/>
            </a:prstGeom>
          </p:spPr>
        </p:pic>
        <p:pic>
          <p:nvPicPr>
            <p:cNvPr id="367" name="object 41">
              <a:extLst>
                <a:ext uri="{FF2B5EF4-FFF2-40B4-BE49-F238E27FC236}">
                  <a16:creationId xmlns:a16="http://schemas.microsoft.com/office/drawing/2014/main" id="{D38F2AE6-B8A6-2048-9860-8523B005D4D7}"/>
                </a:ext>
              </a:extLst>
            </p:cNvPr>
            <p:cNvPicPr/>
            <p:nvPr/>
          </p:nvPicPr>
          <p:blipFill>
            <a:blip r:embed="rId8" cstate="print"/>
            <a:stretch>
              <a:fillRect/>
            </a:stretch>
          </p:blipFill>
          <p:spPr>
            <a:xfrm>
              <a:off x="7446118" y="2784384"/>
              <a:ext cx="218569" cy="218569"/>
            </a:xfrm>
            <a:prstGeom prst="rect">
              <a:avLst/>
            </a:prstGeom>
          </p:spPr>
        </p:pic>
        <p:sp>
          <p:nvSpPr>
            <p:cNvPr id="368" name="object 42">
              <a:extLst>
                <a:ext uri="{FF2B5EF4-FFF2-40B4-BE49-F238E27FC236}">
                  <a16:creationId xmlns:a16="http://schemas.microsoft.com/office/drawing/2014/main" id="{B55EBBB4-724A-904D-905B-A24A59D8A0F1}"/>
                </a:ext>
              </a:extLst>
            </p:cNvPr>
            <p:cNvSpPr/>
            <p:nvPr/>
          </p:nvSpPr>
          <p:spPr>
            <a:xfrm>
              <a:off x="5533860" y="2702322"/>
              <a:ext cx="9010650" cy="393065"/>
            </a:xfrm>
            <a:custGeom>
              <a:avLst/>
              <a:gdLst/>
              <a:ahLst/>
              <a:cxnLst/>
              <a:rect l="l" t="t" r="r" b="b"/>
              <a:pathLst>
                <a:path w="9010650" h="393064">
                  <a:moveTo>
                    <a:pt x="36639" y="0"/>
                  </a:moveTo>
                  <a:lnTo>
                    <a:pt x="0" y="0"/>
                  </a:lnTo>
                  <a:lnTo>
                    <a:pt x="0" y="392658"/>
                  </a:lnTo>
                  <a:lnTo>
                    <a:pt x="36639" y="392658"/>
                  </a:lnTo>
                  <a:lnTo>
                    <a:pt x="36639" y="0"/>
                  </a:lnTo>
                  <a:close/>
                </a:path>
                <a:path w="9010650" h="393064">
                  <a:moveTo>
                    <a:pt x="9010193" y="0"/>
                  </a:moveTo>
                  <a:lnTo>
                    <a:pt x="8973541" y="0"/>
                  </a:lnTo>
                  <a:lnTo>
                    <a:pt x="8973541" y="392658"/>
                  </a:lnTo>
                  <a:lnTo>
                    <a:pt x="9010193" y="392658"/>
                  </a:lnTo>
                  <a:lnTo>
                    <a:pt x="9010193"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74" name="Group 373">
            <a:extLst>
              <a:ext uri="{FF2B5EF4-FFF2-40B4-BE49-F238E27FC236}">
                <a16:creationId xmlns:a16="http://schemas.microsoft.com/office/drawing/2014/main" id="{0A7C4F8A-8B3E-1949-ADEB-97D30D3F89B1}"/>
              </a:ext>
            </a:extLst>
          </p:cNvPr>
          <p:cNvGrpSpPr/>
          <p:nvPr/>
        </p:nvGrpSpPr>
        <p:grpSpPr>
          <a:xfrm>
            <a:off x="4073664" y="2809039"/>
            <a:ext cx="3292471" cy="472184"/>
            <a:chOff x="6717068" y="3854114"/>
            <a:chExt cx="5429528" cy="778667"/>
          </a:xfrm>
        </p:grpSpPr>
        <p:grpSp>
          <p:nvGrpSpPr>
            <p:cNvPr id="375" name="Group 374">
              <a:extLst>
                <a:ext uri="{FF2B5EF4-FFF2-40B4-BE49-F238E27FC236}">
                  <a16:creationId xmlns:a16="http://schemas.microsoft.com/office/drawing/2014/main" id="{49BF1EBC-A0A4-C642-B7B0-519EA5472C17}"/>
                </a:ext>
              </a:extLst>
            </p:cNvPr>
            <p:cNvGrpSpPr/>
            <p:nvPr/>
          </p:nvGrpSpPr>
          <p:grpSpPr>
            <a:xfrm>
              <a:off x="6732779" y="3854114"/>
              <a:ext cx="5413817" cy="778667"/>
              <a:chOff x="6732779" y="3854114"/>
              <a:chExt cx="5413817" cy="778667"/>
            </a:xfrm>
          </p:grpSpPr>
          <p:sp>
            <p:nvSpPr>
              <p:cNvPr id="379" name="object 43">
                <a:extLst>
                  <a:ext uri="{FF2B5EF4-FFF2-40B4-BE49-F238E27FC236}">
                    <a16:creationId xmlns:a16="http://schemas.microsoft.com/office/drawing/2014/main" id="{ABAEF23E-0CF5-2F41-AD71-8E661CAEFB47}"/>
                  </a:ext>
                </a:extLst>
              </p:cNvPr>
              <p:cNvSpPr/>
              <p:nvPr/>
            </p:nvSpPr>
            <p:spPr>
              <a:xfrm>
                <a:off x="6732779" y="3854114"/>
                <a:ext cx="1811655" cy="393065"/>
              </a:xfrm>
              <a:custGeom>
                <a:avLst/>
                <a:gdLst/>
                <a:ahLst/>
                <a:cxnLst/>
                <a:rect l="l" t="t" r="r" b="b"/>
                <a:pathLst>
                  <a:path w="1811654" h="393064">
                    <a:moveTo>
                      <a:pt x="1811463" y="0"/>
                    </a:moveTo>
                    <a:lnTo>
                      <a:pt x="0" y="0"/>
                    </a:lnTo>
                    <a:lnTo>
                      <a:pt x="0" y="392658"/>
                    </a:lnTo>
                    <a:lnTo>
                      <a:pt x="1811463" y="392658"/>
                    </a:lnTo>
                    <a:lnTo>
                      <a:pt x="1811463" y="0"/>
                    </a:lnTo>
                    <a:close/>
                  </a:path>
                </a:pathLst>
              </a:custGeom>
              <a:solidFill>
                <a:srgbClr val="8E8E91">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0" name="object 44">
                <a:extLst>
                  <a:ext uri="{FF2B5EF4-FFF2-40B4-BE49-F238E27FC236}">
                    <a16:creationId xmlns:a16="http://schemas.microsoft.com/office/drawing/2014/main" id="{08B2CD3B-120C-094D-A6D6-E68CBD2CFC4A}"/>
                  </a:ext>
                </a:extLst>
              </p:cNvPr>
              <p:cNvSpPr/>
              <p:nvPr/>
            </p:nvSpPr>
            <p:spPr>
              <a:xfrm>
                <a:off x="8544242" y="4243526"/>
                <a:ext cx="3602354" cy="389255"/>
              </a:xfrm>
              <a:custGeom>
                <a:avLst/>
                <a:gdLst/>
                <a:ahLst/>
                <a:cxnLst/>
                <a:rect l="l" t="t" r="r" b="b"/>
                <a:pathLst>
                  <a:path w="3602354" h="389254">
                    <a:moveTo>
                      <a:pt x="3601984" y="0"/>
                    </a:moveTo>
                    <a:lnTo>
                      <a:pt x="0" y="0"/>
                    </a:lnTo>
                    <a:lnTo>
                      <a:pt x="0" y="388689"/>
                    </a:lnTo>
                    <a:lnTo>
                      <a:pt x="3601984" y="388689"/>
                    </a:lnTo>
                    <a:lnTo>
                      <a:pt x="3601984" y="0"/>
                    </a:lnTo>
                    <a:close/>
                  </a:path>
                </a:pathLst>
              </a:custGeom>
              <a:solidFill>
                <a:srgbClr val="40525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1" name="object 45">
                <a:extLst>
                  <a:ext uri="{FF2B5EF4-FFF2-40B4-BE49-F238E27FC236}">
                    <a16:creationId xmlns:a16="http://schemas.microsoft.com/office/drawing/2014/main" id="{A69870FD-AA46-254E-BCA7-0B055FCA9B78}"/>
                  </a:ext>
                </a:extLst>
              </p:cNvPr>
              <p:cNvSpPr txBox="1"/>
              <p:nvPr/>
            </p:nvSpPr>
            <p:spPr>
              <a:xfrm>
                <a:off x="8961207" y="4322826"/>
                <a:ext cx="622934"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Helvetica-Heavy"/>
                    <a:ea typeface="+mn-ea"/>
                    <a:cs typeface="Helvetica-Heavy"/>
                  </a:rPr>
                  <a:t>AP</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R</a:t>
                </a:r>
                <a:r>
                  <a:rPr kumimoji="0" sz="849" b="0" i="0" u="none" strike="noStrike" kern="1200" cap="none" spc="-39" normalizeH="0" baseline="0" noProof="0" dirty="0">
                    <a:ln>
                      <a:noFill/>
                    </a:ln>
                    <a:solidFill>
                      <a:srgbClr val="FFFFFF"/>
                    </a:solidFill>
                    <a:effectLst/>
                    <a:uLnTx/>
                    <a:uFillTx/>
                    <a:latin typeface="Helvetica-Heavy"/>
                    <a:ea typeface="+mn-ea"/>
                    <a:cs typeface="Helvetica-Heavy"/>
                  </a:rPr>
                  <a:t> </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1</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382" name="object 46">
                <a:extLst>
                  <a:ext uri="{FF2B5EF4-FFF2-40B4-BE49-F238E27FC236}">
                    <a16:creationId xmlns:a16="http://schemas.microsoft.com/office/drawing/2014/main" id="{EC1CE334-9C24-6647-9679-12F8492AA0EE}"/>
                  </a:ext>
                </a:extLst>
              </p:cNvPr>
              <p:cNvSpPr txBox="1"/>
              <p:nvPr/>
            </p:nvSpPr>
            <p:spPr>
              <a:xfrm>
                <a:off x="11323049" y="4322826"/>
                <a:ext cx="751204"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Helvetica-Heavy"/>
                    <a:ea typeface="+mn-ea"/>
                    <a:cs typeface="Helvetica-Heavy"/>
                  </a:rPr>
                  <a:t>JU</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N</a:t>
                </a:r>
                <a:r>
                  <a:rPr kumimoji="0" sz="849" b="0" i="0" u="none" strike="noStrike" kern="1200" cap="none" spc="-39" normalizeH="0" baseline="0" noProof="0" dirty="0">
                    <a:ln>
                      <a:noFill/>
                    </a:ln>
                    <a:solidFill>
                      <a:srgbClr val="FFFFFF"/>
                    </a:solidFill>
                    <a:effectLst/>
                    <a:uLnTx/>
                    <a:uFillTx/>
                    <a:latin typeface="Helvetica-Heavy"/>
                    <a:ea typeface="+mn-ea"/>
                    <a:cs typeface="Helvetica-Heavy"/>
                  </a:rPr>
                  <a:t> </a:t>
                </a:r>
                <a:r>
                  <a:rPr kumimoji="0" sz="849" b="0" i="0" u="none" strike="noStrike" kern="1200" cap="none" spc="-18" normalizeH="0" baseline="0" noProof="0" dirty="0">
                    <a:ln>
                      <a:noFill/>
                    </a:ln>
                    <a:solidFill>
                      <a:srgbClr val="FFFFFF"/>
                    </a:solidFill>
                    <a:effectLst/>
                    <a:uLnTx/>
                    <a:uFillTx/>
                    <a:latin typeface="Helvetica-Heavy"/>
                    <a:ea typeface="+mn-ea"/>
                    <a:cs typeface="Helvetica-Heavy"/>
                  </a:rPr>
                  <a:t>3</a:t>
                </a:r>
                <a:r>
                  <a:rPr kumimoji="0" lang="en-US" sz="849" b="0" i="0" u="none" strike="noStrike" kern="1200" cap="none" spc="-18" normalizeH="0" baseline="0" noProof="0" dirty="0">
                    <a:ln>
                      <a:noFill/>
                    </a:ln>
                    <a:solidFill>
                      <a:srgbClr val="FFFFFF"/>
                    </a:solidFill>
                    <a:effectLst/>
                    <a:uLnTx/>
                    <a:uFillTx/>
                    <a:latin typeface="Helvetica-Heavy"/>
                    <a:ea typeface="+mn-ea"/>
                    <a:cs typeface="Helvetica-Heavy"/>
                  </a:rPr>
                  <a:t>0</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383" name="object 47">
                <a:extLst>
                  <a:ext uri="{FF2B5EF4-FFF2-40B4-BE49-F238E27FC236}">
                    <a16:creationId xmlns:a16="http://schemas.microsoft.com/office/drawing/2014/main" id="{818E6E04-3132-6A4F-9104-5555812DD804}"/>
                  </a:ext>
                </a:extLst>
              </p:cNvPr>
              <p:cNvSpPr txBox="1"/>
              <p:nvPr/>
            </p:nvSpPr>
            <p:spPr>
              <a:xfrm>
                <a:off x="7061799" y="3919267"/>
                <a:ext cx="1409699" cy="228319"/>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849" b="0" i="0" u="none" strike="noStrike" kern="1200" cap="none" spc="-18" normalizeH="0" baseline="0" noProof="0" dirty="0">
                    <a:ln>
                      <a:noFill/>
                    </a:ln>
                    <a:solidFill>
                      <a:srgbClr val="40525C"/>
                    </a:solidFill>
                    <a:effectLst/>
                    <a:uLnTx/>
                    <a:uFillTx/>
                    <a:latin typeface="Helvetica-Heavy"/>
                    <a:ea typeface="+mn-ea"/>
                    <a:cs typeface="Helvetica-Heavy"/>
                  </a:rPr>
                  <a:t>FE</a:t>
                </a:r>
                <a:r>
                  <a:rPr kumimoji="0" sz="849" b="0" i="0" u="none" strike="noStrike" kern="1200" cap="none" spc="0" normalizeH="0" baseline="0" noProof="0" dirty="0">
                    <a:ln>
                      <a:noFill/>
                    </a:ln>
                    <a:solidFill>
                      <a:srgbClr val="40525C"/>
                    </a:solidFill>
                    <a:effectLst/>
                    <a:uLnTx/>
                    <a:uFillTx/>
                    <a:latin typeface="Helvetica-Heavy"/>
                    <a:ea typeface="+mn-ea"/>
                    <a:cs typeface="Helvetica-Heavy"/>
                  </a:rPr>
                  <a:t>B</a:t>
                </a:r>
                <a:r>
                  <a:rPr kumimoji="0" sz="849" b="0" i="0" u="none" strike="noStrike" kern="1200" cap="none" spc="-36" normalizeH="0" baseline="0" noProof="0" dirty="0">
                    <a:ln>
                      <a:noFill/>
                    </a:ln>
                    <a:solidFill>
                      <a:srgbClr val="40525C"/>
                    </a:solidFill>
                    <a:effectLst/>
                    <a:uLnTx/>
                    <a:uFillTx/>
                    <a:latin typeface="Helvetica-Heavy"/>
                    <a:ea typeface="+mn-ea"/>
                    <a:cs typeface="Helvetica-Heavy"/>
                  </a:rPr>
                  <a:t> </a:t>
                </a:r>
                <a:r>
                  <a:rPr kumimoji="0" sz="849" b="0" i="0" u="none" strike="noStrike" kern="1200" cap="none" spc="-18" normalizeH="0" baseline="0" noProof="0" dirty="0">
                    <a:ln>
                      <a:noFill/>
                    </a:ln>
                    <a:solidFill>
                      <a:srgbClr val="40525C"/>
                    </a:solidFill>
                    <a:effectLst/>
                    <a:uLnTx/>
                    <a:uFillTx/>
                    <a:latin typeface="Helvetica-Heavy"/>
                    <a:ea typeface="+mn-ea"/>
                    <a:cs typeface="Helvetica-Heavy"/>
                  </a:rPr>
                  <a:t>1</a:t>
                </a:r>
                <a:r>
                  <a:rPr kumimoji="0" sz="849" b="0" i="0" u="none" strike="noStrike" kern="1200" cap="none" spc="0" normalizeH="0" baseline="0" noProof="0" dirty="0">
                    <a:ln>
                      <a:noFill/>
                    </a:ln>
                    <a:solidFill>
                      <a:srgbClr val="40525C"/>
                    </a:solidFill>
                    <a:effectLst/>
                    <a:uLnTx/>
                    <a:uFillTx/>
                    <a:latin typeface="Helvetica-Heavy"/>
                    <a:ea typeface="+mn-ea"/>
                    <a:cs typeface="Helvetica-Heavy"/>
                  </a:rPr>
                  <a:t>5 </a:t>
                </a:r>
                <a:r>
                  <a:rPr kumimoji="0" sz="849" b="0" i="0" u="none" strike="noStrike" kern="1200" cap="none" spc="-36" normalizeH="0" baseline="0" noProof="0" dirty="0">
                    <a:ln>
                      <a:noFill/>
                    </a:ln>
                    <a:solidFill>
                      <a:srgbClr val="40525C"/>
                    </a:solidFill>
                    <a:effectLst/>
                    <a:uLnTx/>
                    <a:uFillTx/>
                    <a:latin typeface="Helvetica-Heavy"/>
                    <a:ea typeface="+mn-ea"/>
                    <a:cs typeface="Helvetica-Heavy"/>
                  </a:rPr>
                  <a:t> </a:t>
                </a:r>
                <a:r>
                  <a:rPr kumimoji="0" sz="849" b="0" i="0" u="none" strike="noStrike" kern="1200" cap="none" spc="-18" normalizeH="0" baseline="0" noProof="0" dirty="0">
                    <a:ln>
                      <a:noFill/>
                    </a:ln>
                    <a:solidFill>
                      <a:srgbClr val="40525C"/>
                    </a:solidFill>
                    <a:effectLst/>
                    <a:uLnTx/>
                    <a:uFillTx/>
                    <a:latin typeface="Helvetica-Heavy"/>
                    <a:ea typeface="+mn-ea"/>
                    <a:cs typeface="Helvetica-Heavy"/>
                  </a:rPr>
                  <a:t>MA</a:t>
                </a:r>
                <a:r>
                  <a:rPr kumimoji="0" sz="849" b="0" i="0" u="none" strike="noStrike" kern="1200" cap="none" spc="0" normalizeH="0" baseline="0" noProof="0" dirty="0">
                    <a:ln>
                      <a:noFill/>
                    </a:ln>
                    <a:solidFill>
                      <a:srgbClr val="40525C"/>
                    </a:solidFill>
                    <a:effectLst/>
                    <a:uLnTx/>
                    <a:uFillTx/>
                    <a:latin typeface="Helvetica-Heavy"/>
                    <a:ea typeface="+mn-ea"/>
                    <a:cs typeface="Helvetica-Heavy"/>
                  </a:rPr>
                  <a:t>R</a:t>
                </a:r>
                <a:r>
                  <a:rPr kumimoji="0" sz="849" b="0" i="0" u="none" strike="noStrike" kern="1200" cap="none" spc="-36" normalizeH="0" baseline="0" noProof="0" dirty="0">
                    <a:ln>
                      <a:noFill/>
                    </a:ln>
                    <a:solidFill>
                      <a:srgbClr val="40525C"/>
                    </a:solidFill>
                    <a:effectLst/>
                    <a:uLnTx/>
                    <a:uFillTx/>
                    <a:latin typeface="Helvetica-Heavy"/>
                    <a:ea typeface="+mn-ea"/>
                    <a:cs typeface="Helvetica-Heavy"/>
                  </a:rPr>
                  <a:t> </a:t>
                </a:r>
                <a:r>
                  <a:rPr kumimoji="0" sz="849" b="0" i="0" u="none" strike="noStrike" kern="1200" cap="none" spc="-18" normalizeH="0" baseline="0" noProof="0" dirty="0">
                    <a:ln>
                      <a:noFill/>
                    </a:ln>
                    <a:solidFill>
                      <a:srgbClr val="40525C"/>
                    </a:solidFill>
                    <a:effectLst/>
                    <a:uLnTx/>
                    <a:uFillTx/>
                    <a:latin typeface="Helvetica-Heavy"/>
                    <a:ea typeface="+mn-ea"/>
                    <a:cs typeface="Helvetica-Heavy"/>
                  </a:rPr>
                  <a:t>31</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grpSp>
        <p:pic>
          <p:nvPicPr>
            <p:cNvPr id="376" name="object 49">
              <a:extLst>
                <a:ext uri="{FF2B5EF4-FFF2-40B4-BE49-F238E27FC236}">
                  <a16:creationId xmlns:a16="http://schemas.microsoft.com/office/drawing/2014/main" id="{64FD3D48-03ED-9F4E-BE8D-C89A10A140E3}"/>
                </a:ext>
              </a:extLst>
            </p:cNvPr>
            <p:cNvPicPr/>
            <p:nvPr/>
          </p:nvPicPr>
          <p:blipFill>
            <a:blip r:embed="rId9" cstate="print"/>
            <a:stretch>
              <a:fillRect/>
            </a:stretch>
          </p:blipFill>
          <p:spPr>
            <a:xfrm>
              <a:off x="6791475" y="3922740"/>
              <a:ext cx="255559" cy="244893"/>
            </a:xfrm>
            <a:prstGeom prst="rect">
              <a:avLst/>
            </a:prstGeom>
          </p:spPr>
        </p:pic>
        <p:pic>
          <p:nvPicPr>
            <p:cNvPr id="377" name="object 50">
              <a:extLst>
                <a:ext uri="{FF2B5EF4-FFF2-40B4-BE49-F238E27FC236}">
                  <a16:creationId xmlns:a16="http://schemas.microsoft.com/office/drawing/2014/main" id="{401FCD68-50B2-7D4E-9679-E7483A8F3AF2}"/>
                </a:ext>
              </a:extLst>
            </p:cNvPr>
            <p:cNvPicPr/>
            <p:nvPr/>
          </p:nvPicPr>
          <p:blipFill>
            <a:blip r:embed="rId8" cstate="print"/>
            <a:stretch>
              <a:fillRect/>
            </a:stretch>
          </p:blipFill>
          <p:spPr>
            <a:xfrm>
              <a:off x="8639799" y="4323604"/>
              <a:ext cx="218569" cy="218569"/>
            </a:xfrm>
            <a:prstGeom prst="rect">
              <a:avLst/>
            </a:prstGeom>
          </p:spPr>
        </p:pic>
        <p:sp>
          <p:nvSpPr>
            <p:cNvPr id="378" name="object 51">
              <a:extLst>
                <a:ext uri="{FF2B5EF4-FFF2-40B4-BE49-F238E27FC236}">
                  <a16:creationId xmlns:a16="http://schemas.microsoft.com/office/drawing/2014/main" id="{D55E7A45-E5A5-2C46-896F-BED2D58B8805}"/>
                </a:ext>
              </a:extLst>
            </p:cNvPr>
            <p:cNvSpPr/>
            <p:nvPr/>
          </p:nvSpPr>
          <p:spPr>
            <a:xfrm>
              <a:off x="6717068" y="3854123"/>
              <a:ext cx="1827530" cy="393065"/>
            </a:xfrm>
            <a:custGeom>
              <a:avLst/>
              <a:gdLst/>
              <a:ahLst/>
              <a:cxnLst/>
              <a:rect l="l" t="t" r="r" b="b"/>
              <a:pathLst>
                <a:path w="1827529" h="393064">
                  <a:moveTo>
                    <a:pt x="36652" y="0"/>
                  </a:moveTo>
                  <a:lnTo>
                    <a:pt x="0" y="0"/>
                  </a:lnTo>
                  <a:lnTo>
                    <a:pt x="0" y="392658"/>
                  </a:lnTo>
                  <a:lnTo>
                    <a:pt x="36652" y="392658"/>
                  </a:lnTo>
                  <a:lnTo>
                    <a:pt x="36652" y="0"/>
                  </a:lnTo>
                  <a:close/>
                </a:path>
                <a:path w="1827529" h="393064">
                  <a:moveTo>
                    <a:pt x="1827174" y="0"/>
                  </a:moveTo>
                  <a:lnTo>
                    <a:pt x="1790522" y="0"/>
                  </a:lnTo>
                  <a:lnTo>
                    <a:pt x="1790522" y="392658"/>
                  </a:lnTo>
                  <a:lnTo>
                    <a:pt x="1827174" y="392658"/>
                  </a:lnTo>
                  <a:lnTo>
                    <a:pt x="1827174"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84" name="Group 383">
            <a:extLst>
              <a:ext uri="{FF2B5EF4-FFF2-40B4-BE49-F238E27FC236}">
                <a16:creationId xmlns:a16="http://schemas.microsoft.com/office/drawing/2014/main" id="{F0B73890-5497-F942-BEB1-0316A7335468}"/>
              </a:ext>
            </a:extLst>
          </p:cNvPr>
          <p:cNvGrpSpPr/>
          <p:nvPr/>
        </p:nvGrpSpPr>
        <p:grpSpPr>
          <a:xfrm>
            <a:off x="6245212" y="3729726"/>
            <a:ext cx="5483212" cy="238355"/>
            <a:chOff x="10298112" y="5372396"/>
            <a:chExt cx="9042222" cy="393065"/>
          </a:xfrm>
        </p:grpSpPr>
        <p:grpSp>
          <p:nvGrpSpPr>
            <p:cNvPr id="385" name="Group 384">
              <a:extLst>
                <a:ext uri="{FF2B5EF4-FFF2-40B4-BE49-F238E27FC236}">
                  <a16:creationId xmlns:a16="http://schemas.microsoft.com/office/drawing/2014/main" id="{47BDB82E-4ED6-8C46-904E-1900262271EB}"/>
                </a:ext>
              </a:extLst>
            </p:cNvPr>
            <p:cNvGrpSpPr/>
            <p:nvPr/>
          </p:nvGrpSpPr>
          <p:grpSpPr>
            <a:xfrm>
              <a:off x="10313809" y="5372396"/>
              <a:ext cx="9026525" cy="393065"/>
              <a:chOff x="10313809" y="5372396"/>
              <a:chExt cx="9026525" cy="393065"/>
            </a:xfrm>
          </p:grpSpPr>
          <p:sp>
            <p:nvSpPr>
              <p:cNvPr id="389" name="object 52">
                <a:extLst>
                  <a:ext uri="{FF2B5EF4-FFF2-40B4-BE49-F238E27FC236}">
                    <a16:creationId xmlns:a16="http://schemas.microsoft.com/office/drawing/2014/main" id="{30C00A8A-6351-144F-BD88-2C728CB35CF3}"/>
                  </a:ext>
                </a:extLst>
              </p:cNvPr>
              <p:cNvSpPr/>
              <p:nvPr/>
            </p:nvSpPr>
            <p:spPr>
              <a:xfrm>
                <a:off x="10313809" y="5372396"/>
                <a:ext cx="9026525" cy="393065"/>
              </a:xfrm>
              <a:custGeom>
                <a:avLst/>
                <a:gdLst/>
                <a:ahLst/>
                <a:cxnLst/>
                <a:rect l="l" t="t" r="r" b="b"/>
                <a:pathLst>
                  <a:path w="9026525" h="393065">
                    <a:moveTo>
                      <a:pt x="1821942" y="0"/>
                    </a:moveTo>
                    <a:lnTo>
                      <a:pt x="0" y="0"/>
                    </a:lnTo>
                    <a:lnTo>
                      <a:pt x="0" y="392658"/>
                    </a:lnTo>
                    <a:lnTo>
                      <a:pt x="1821942" y="392658"/>
                    </a:lnTo>
                    <a:lnTo>
                      <a:pt x="1821942" y="0"/>
                    </a:lnTo>
                    <a:close/>
                  </a:path>
                  <a:path w="9026525" h="393065">
                    <a:moveTo>
                      <a:pt x="9025915" y="0"/>
                    </a:moveTo>
                    <a:lnTo>
                      <a:pt x="8994496" y="0"/>
                    </a:lnTo>
                    <a:lnTo>
                      <a:pt x="8994496" y="392658"/>
                    </a:lnTo>
                    <a:lnTo>
                      <a:pt x="9025915" y="392658"/>
                    </a:lnTo>
                    <a:lnTo>
                      <a:pt x="9025915" y="0"/>
                    </a:lnTo>
                    <a:close/>
                  </a:path>
                </a:pathLst>
              </a:custGeom>
              <a:solidFill>
                <a:srgbClr val="8E8E91">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0" name="object 53">
                <a:extLst>
                  <a:ext uri="{FF2B5EF4-FFF2-40B4-BE49-F238E27FC236}">
                    <a16:creationId xmlns:a16="http://schemas.microsoft.com/office/drawing/2014/main" id="{757FFFB3-0E37-894E-8DAC-ED2FE12F5AA6}"/>
                  </a:ext>
                </a:extLst>
              </p:cNvPr>
              <p:cNvSpPr/>
              <p:nvPr/>
            </p:nvSpPr>
            <p:spPr>
              <a:xfrm>
                <a:off x="12135756" y="5374382"/>
                <a:ext cx="7172959" cy="389255"/>
              </a:xfrm>
              <a:custGeom>
                <a:avLst/>
                <a:gdLst/>
                <a:ahLst/>
                <a:cxnLst/>
                <a:rect l="l" t="t" r="r" b="b"/>
                <a:pathLst>
                  <a:path w="7172959" h="389254">
                    <a:moveTo>
                      <a:pt x="7172556" y="0"/>
                    </a:moveTo>
                    <a:lnTo>
                      <a:pt x="0" y="0"/>
                    </a:lnTo>
                    <a:lnTo>
                      <a:pt x="0" y="388689"/>
                    </a:lnTo>
                    <a:lnTo>
                      <a:pt x="7172556" y="388689"/>
                    </a:lnTo>
                    <a:lnTo>
                      <a:pt x="7172556" y="0"/>
                    </a:lnTo>
                    <a:close/>
                  </a:path>
                </a:pathLst>
              </a:custGeom>
              <a:solidFill>
                <a:srgbClr val="40525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1" name="object 54">
                <a:extLst>
                  <a:ext uri="{FF2B5EF4-FFF2-40B4-BE49-F238E27FC236}">
                    <a16:creationId xmlns:a16="http://schemas.microsoft.com/office/drawing/2014/main" id="{FCAAF5EB-11EA-6545-AF65-0EAF4AD1149B}"/>
                  </a:ext>
                </a:extLst>
              </p:cNvPr>
              <p:cNvSpPr txBox="1"/>
              <p:nvPr/>
            </p:nvSpPr>
            <p:spPr>
              <a:xfrm>
                <a:off x="12538062" y="5436263"/>
                <a:ext cx="589280"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Helvetica-Heavy"/>
                    <a:ea typeface="+mn-ea"/>
                    <a:cs typeface="Helvetica-Heavy"/>
                  </a:rPr>
                  <a:t>JU</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L</a:t>
                </a:r>
                <a:r>
                  <a:rPr kumimoji="0" sz="849" b="0" i="0" u="none" strike="noStrike" kern="1200" cap="none" spc="-39" normalizeH="0" baseline="0" noProof="0" dirty="0">
                    <a:ln>
                      <a:noFill/>
                    </a:ln>
                    <a:solidFill>
                      <a:srgbClr val="FFFFFF"/>
                    </a:solidFill>
                    <a:effectLst/>
                    <a:uLnTx/>
                    <a:uFillTx/>
                    <a:latin typeface="Helvetica-Heavy"/>
                    <a:ea typeface="+mn-ea"/>
                    <a:cs typeface="Helvetica-Heavy"/>
                  </a:rPr>
                  <a:t> </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1</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392" name="object 55">
                <a:extLst>
                  <a:ext uri="{FF2B5EF4-FFF2-40B4-BE49-F238E27FC236}">
                    <a16:creationId xmlns:a16="http://schemas.microsoft.com/office/drawing/2014/main" id="{DDEB4277-C121-374C-8BC1-D394E2C3C39A}"/>
                  </a:ext>
                </a:extLst>
              </p:cNvPr>
              <p:cNvSpPr txBox="1"/>
              <p:nvPr/>
            </p:nvSpPr>
            <p:spPr>
              <a:xfrm>
                <a:off x="18352427" y="5436263"/>
                <a:ext cx="765175"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Helvetica-Heavy"/>
                    <a:ea typeface="+mn-ea"/>
                    <a:cs typeface="Helvetica-Heavy"/>
                  </a:rPr>
                  <a:t>DE</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C</a:t>
                </a:r>
                <a:r>
                  <a:rPr kumimoji="0" sz="849" b="0" i="0" u="none" strike="noStrike" kern="1200" cap="none" spc="-39" normalizeH="0" baseline="0" noProof="0" dirty="0">
                    <a:ln>
                      <a:noFill/>
                    </a:ln>
                    <a:solidFill>
                      <a:srgbClr val="FFFFFF"/>
                    </a:solidFill>
                    <a:effectLst/>
                    <a:uLnTx/>
                    <a:uFillTx/>
                    <a:latin typeface="Helvetica-Heavy"/>
                    <a:ea typeface="+mn-ea"/>
                    <a:cs typeface="Helvetica-Heavy"/>
                  </a:rPr>
                  <a:t> </a:t>
                </a:r>
                <a:r>
                  <a:rPr kumimoji="0" sz="849" b="0" i="0" u="none" strike="noStrike" kern="1200" cap="none" spc="-18" normalizeH="0" baseline="0" noProof="0" dirty="0">
                    <a:ln>
                      <a:noFill/>
                    </a:ln>
                    <a:solidFill>
                      <a:srgbClr val="FFFFFF"/>
                    </a:solidFill>
                    <a:effectLst/>
                    <a:uLnTx/>
                    <a:uFillTx/>
                    <a:latin typeface="Helvetica-Heavy"/>
                    <a:ea typeface="+mn-ea"/>
                    <a:cs typeface="Helvetica-Heavy"/>
                  </a:rPr>
                  <a:t>31</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393" name="object 56">
                <a:extLst>
                  <a:ext uri="{FF2B5EF4-FFF2-40B4-BE49-F238E27FC236}">
                    <a16:creationId xmlns:a16="http://schemas.microsoft.com/office/drawing/2014/main" id="{2F7C245F-5C15-5D40-93AE-534A7F5AB38F}"/>
                  </a:ext>
                </a:extLst>
              </p:cNvPr>
              <p:cNvSpPr txBox="1"/>
              <p:nvPr/>
            </p:nvSpPr>
            <p:spPr>
              <a:xfrm>
                <a:off x="10764318" y="5437544"/>
                <a:ext cx="683259" cy="228319"/>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849" b="0" i="0" u="none" strike="noStrike" kern="1200" cap="none" spc="-18" normalizeH="0" baseline="0" noProof="0" dirty="0">
                    <a:ln>
                      <a:noFill/>
                    </a:ln>
                    <a:solidFill>
                      <a:srgbClr val="40525C"/>
                    </a:solidFill>
                    <a:effectLst/>
                    <a:uLnTx/>
                    <a:uFillTx/>
                    <a:latin typeface="Helvetica-Heavy"/>
                    <a:ea typeface="+mn-ea"/>
                    <a:cs typeface="Helvetica-Heavy"/>
                  </a:rPr>
                  <a:t>MA</a:t>
                </a:r>
                <a:r>
                  <a:rPr kumimoji="0" sz="849" b="0" i="0" u="none" strike="noStrike" kern="1200" cap="none" spc="0" normalizeH="0" baseline="0" noProof="0" dirty="0">
                    <a:ln>
                      <a:noFill/>
                    </a:ln>
                    <a:solidFill>
                      <a:srgbClr val="40525C"/>
                    </a:solidFill>
                    <a:effectLst/>
                    <a:uLnTx/>
                    <a:uFillTx/>
                    <a:latin typeface="Helvetica-Heavy"/>
                    <a:ea typeface="+mn-ea"/>
                    <a:cs typeface="Helvetica-Heavy"/>
                  </a:rPr>
                  <a:t>Y</a:t>
                </a:r>
                <a:r>
                  <a:rPr kumimoji="0" sz="849" b="0" i="0" u="none" strike="noStrike" kern="1200" cap="none" spc="-36" normalizeH="0" baseline="0" noProof="0" dirty="0">
                    <a:ln>
                      <a:noFill/>
                    </a:ln>
                    <a:solidFill>
                      <a:srgbClr val="40525C"/>
                    </a:solidFill>
                    <a:effectLst/>
                    <a:uLnTx/>
                    <a:uFillTx/>
                    <a:latin typeface="Helvetica-Heavy"/>
                    <a:ea typeface="+mn-ea"/>
                    <a:cs typeface="Helvetica-Heavy"/>
                  </a:rPr>
                  <a:t> </a:t>
                </a:r>
                <a:r>
                  <a:rPr kumimoji="0" sz="849" b="0" i="0" u="none" strike="noStrike" kern="1200" cap="none" spc="-18" normalizeH="0" baseline="0" noProof="0" dirty="0">
                    <a:ln>
                      <a:noFill/>
                    </a:ln>
                    <a:solidFill>
                      <a:srgbClr val="40525C"/>
                    </a:solidFill>
                    <a:effectLst/>
                    <a:uLnTx/>
                    <a:uFillTx/>
                    <a:latin typeface="Helvetica-Heavy"/>
                    <a:ea typeface="+mn-ea"/>
                    <a:cs typeface="Helvetica-Heavy"/>
                  </a:rPr>
                  <a:t>15</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grpSp>
        <p:pic>
          <p:nvPicPr>
            <p:cNvPr id="386" name="object 58">
              <a:extLst>
                <a:ext uri="{FF2B5EF4-FFF2-40B4-BE49-F238E27FC236}">
                  <a16:creationId xmlns:a16="http://schemas.microsoft.com/office/drawing/2014/main" id="{0CA263ED-032E-5B40-B141-D551F6AE78D1}"/>
                </a:ext>
              </a:extLst>
            </p:cNvPr>
            <p:cNvPicPr/>
            <p:nvPr/>
          </p:nvPicPr>
          <p:blipFill>
            <a:blip r:embed="rId9" cstate="print"/>
            <a:stretch>
              <a:fillRect/>
            </a:stretch>
          </p:blipFill>
          <p:spPr>
            <a:xfrm>
              <a:off x="10425486" y="5441018"/>
              <a:ext cx="255559" cy="244892"/>
            </a:xfrm>
            <a:prstGeom prst="rect">
              <a:avLst/>
            </a:prstGeom>
          </p:spPr>
        </p:pic>
        <p:pic>
          <p:nvPicPr>
            <p:cNvPr id="387" name="object 59">
              <a:extLst>
                <a:ext uri="{FF2B5EF4-FFF2-40B4-BE49-F238E27FC236}">
                  <a16:creationId xmlns:a16="http://schemas.microsoft.com/office/drawing/2014/main" id="{59ACC3F4-40DD-6B46-B5DC-6787ABB9CD3D}"/>
                </a:ext>
              </a:extLst>
            </p:cNvPr>
            <p:cNvPicPr/>
            <p:nvPr/>
          </p:nvPicPr>
          <p:blipFill>
            <a:blip r:embed="rId10" cstate="print"/>
            <a:stretch>
              <a:fillRect/>
            </a:stretch>
          </p:blipFill>
          <p:spPr>
            <a:xfrm>
              <a:off x="12199900" y="5454460"/>
              <a:ext cx="218569" cy="218569"/>
            </a:xfrm>
            <a:prstGeom prst="rect">
              <a:avLst/>
            </a:prstGeom>
          </p:spPr>
        </p:pic>
        <p:sp>
          <p:nvSpPr>
            <p:cNvPr id="388" name="object 60">
              <a:extLst>
                <a:ext uri="{FF2B5EF4-FFF2-40B4-BE49-F238E27FC236}">
                  <a16:creationId xmlns:a16="http://schemas.microsoft.com/office/drawing/2014/main" id="{36E115AB-6A13-5944-BC2F-1D1ACAEB303D}"/>
                </a:ext>
              </a:extLst>
            </p:cNvPr>
            <p:cNvSpPr/>
            <p:nvPr/>
          </p:nvSpPr>
          <p:spPr>
            <a:xfrm>
              <a:off x="10298112" y="5372396"/>
              <a:ext cx="9041765" cy="393065"/>
            </a:xfrm>
            <a:custGeom>
              <a:avLst/>
              <a:gdLst/>
              <a:ahLst/>
              <a:cxnLst/>
              <a:rect l="l" t="t" r="r" b="b"/>
              <a:pathLst>
                <a:path w="9041765" h="393065">
                  <a:moveTo>
                    <a:pt x="36639" y="0"/>
                  </a:moveTo>
                  <a:lnTo>
                    <a:pt x="0" y="0"/>
                  </a:lnTo>
                  <a:lnTo>
                    <a:pt x="0" y="392658"/>
                  </a:lnTo>
                  <a:lnTo>
                    <a:pt x="36639" y="392658"/>
                  </a:lnTo>
                  <a:lnTo>
                    <a:pt x="36639" y="0"/>
                  </a:lnTo>
                  <a:close/>
                </a:path>
                <a:path w="9041765" h="393065">
                  <a:moveTo>
                    <a:pt x="9041613" y="0"/>
                  </a:moveTo>
                  <a:lnTo>
                    <a:pt x="9004960" y="0"/>
                  </a:lnTo>
                  <a:lnTo>
                    <a:pt x="9004960" y="392658"/>
                  </a:lnTo>
                  <a:lnTo>
                    <a:pt x="9041613" y="392658"/>
                  </a:lnTo>
                  <a:lnTo>
                    <a:pt x="9041613"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94" name="Group 393">
            <a:extLst>
              <a:ext uri="{FF2B5EF4-FFF2-40B4-BE49-F238E27FC236}">
                <a16:creationId xmlns:a16="http://schemas.microsoft.com/office/drawing/2014/main" id="{1FA2E543-3395-C64D-8922-6352259E6369}"/>
              </a:ext>
            </a:extLst>
          </p:cNvPr>
          <p:cNvGrpSpPr/>
          <p:nvPr/>
        </p:nvGrpSpPr>
        <p:grpSpPr>
          <a:xfrm>
            <a:off x="6981756" y="4517075"/>
            <a:ext cx="4746591" cy="238355"/>
            <a:chOff x="11512728" y="6670793"/>
            <a:chExt cx="7827480" cy="393065"/>
          </a:xfrm>
        </p:grpSpPr>
        <p:grpSp>
          <p:nvGrpSpPr>
            <p:cNvPr id="395" name="Group 394">
              <a:extLst>
                <a:ext uri="{FF2B5EF4-FFF2-40B4-BE49-F238E27FC236}">
                  <a16:creationId xmlns:a16="http://schemas.microsoft.com/office/drawing/2014/main" id="{A7C89A7A-BCB0-EC42-8339-892050333B1E}"/>
                </a:ext>
              </a:extLst>
            </p:cNvPr>
            <p:cNvGrpSpPr/>
            <p:nvPr/>
          </p:nvGrpSpPr>
          <p:grpSpPr>
            <a:xfrm>
              <a:off x="11528438" y="6670793"/>
              <a:ext cx="7811770" cy="393065"/>
              <a:chOff x="11528438" y="6670793"/>
              <a:chExt cx="7811770" cy="393065"/>
            </a:xfrm>
          </p:grpSpPr>
          <p:sp>
            <p:nvSpPr>
              <p:cNvPr id="399" name="object 61">
                <a:extLst>
                  <a:ext uri="{FF2B5EF4-FFF2-40B4-BE49-F238E27FC236}">
                    <a16:creationId xmlns:a16="http://schemas.microsoft.com/office/drawing/2014/main" id="{CBDBAED7-767A-B84B-89B6-B03BCE51A464}"/>
                  </a:ext>
                </a:extLst>
              </p:cNvPr>
              <p:cNvSpPr/>
              <p:nvPr/>
            </p:nvSpPr>
            <p:spPr>
              <a:xfrm>
                <a:off x="11528438" y="6670793"/>
                <a:ext cx="7811770" cy="393065"/>
              </a:xfrm>
              <a:custGeom>
                <a:avLst/>
                <a:gdLst/>
                <a:ahLst/>
                <a:cxnLst/>
                <a:rect l="l" t="t" r="r" b="b"/>
                <a:pathLst>
                  <a:path w="7811769" h="393065">
                    <a:moveTo>
                      <a:pt x="1811464" y="0"/>
                    </a:moveTo>
                    <a:lnTo>
                      <a:pt x="0" y="0"/>
                    </a:lnTo>
                    <a:lnTo>
                      <a:pt x="0" y="392658"/>
                    </a:lnTo>
                    <a:lnTo>
                      <a:pt x="1811464" y="392658"/>
                    </a:lnTo>
                    <a:lnTo>
                      <a:pt x="1811464" y="0"/>
                    </a:lnTo>
                    <a:close/>
                  </a:path>
                  <a:path w="7811769" h="393065">
                    <a:moveTo>
                      <a:pt x="7811287" y="0"/>
                    </a:moveTo>
                    <a:lnTo>
                      <a:pt x="7790345" y="0"/>
                    </a:lnTo>
                    <a:lnTo>
                      <a:pt x="7790345" y="392658"/>
                    </a:lnTo>
                    <a:lnTo>
                      <a:pt x="7811287" y="392658"/>
                    </a:lnTo>
                    <a:lnTo>
                      <a:pt x="7811287" y="0"/>
                    </a:lnTo>
                    <a:close/>
                  </a:path>
                </a:pathLst>
              </a:custGeom>
              <a:solidFill>
                <a:srgbClr val="8E8E91">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0" name="object 62">
                <a:extLst>
                  <a:ext uri="{FF2B5EF4-FFF2-40B4-BE49-F238E27FC236}">
                    <a16:creationId xmlns:a16="http://schemas.microsoft.com/office/drawing/2014/main" id="{B634FE38-05E2-FF4F-9223-35EB270ACEAD}"/>
                  </a:ext>
                </a:extLst>
              </p:cNvPr>
              <p:cNvSpPr/>
              <p:nvPr/>
            </p:nvSpPr>
            <p:spPr>
              <a:xfrm>
                <a:off x="13339907" y="6672772"/>
                <a:ext cx="5979160" cy="389255"/>
              </a:xfrm>
              <a:custGeom>
                <a:avLst/>
                <a:gdLst/>
                <a:ahLst/>
                <a:cxnLst/>
                <a:rect l="l" t="t" r="r" b="b"/>
                <a:pathLst>
                  <a:path w="5979159" h="389254">
                    <a:moveTo>
                      <a:pt x="5978875" y="0"/>
                    </a:moveTo>
                    <a:lnTo>
                      <a:pt x="0" y="0"/>
                    </a:lnTo>
                    <a:lnTo>
                      <a:pt x="0" y="388689"/>
                    </a:lnTo>
                    <a:lnTo>
                      <a:pt x="5978875" y="388689"/>
                    </a:lnTo>
                    <a:lnTo>
                      <a:pt x="5978875" y="0"/>
                    </a:lnTo>
                    <a:close/>
                  </a:path>
                </a:pathLst>
              </a:custGeom>
              <a:solidFill>
                <a:srgbClr val="40525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1" name="object 63">
                <a:extLst>
                  <a:ext uri="{FF2B5EF4-FFF2-40B4-BE49-F238E27FC236}">
                    <a16:creationId xmlns:a16="http://schemas.microsoft.com/office/drawing/2014/main" id="{D77C97EE-ACC8-0748-A8F2-83F982BADD49}"/>
                  </a:ext>
                </a:extLst>
              </p:cNvPr>
              <p:cNvSpPr txBox="1"/>
              <p:nvPr/>
            </p:nvSpPr>
            <p:spPr>
              <a:xfrm>
                <a:off x="13767384" y="6734653"/>
                <a:ext cx="643889"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Helvetica-Heavy"/>
                    <a:ea typeface="+mn-ea"/>
                    <a:cs typeface="Helvetica-Heavy"/>
                  </a:rPr>
                  <a:t>AU</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G</a:t>
                </a:r>
                <a:r>
                  <a:rPr kumimoji="0" sz="849" b="0" i="0" u="none" strike="noStrike" kern="1200" cap="none" spc="-39" normalizeH="0" baseline="0" noProof="0" dirty="0">
                    <a:ln>
                      <a:noFill/>
                    </a:ln>
                    <a:solidFill>
                      <a:srgbClr val="FFFFFF"/>
                    </a:solidFill>
                    <a:effectLst/>
                    <a:uLnTx/>
                    <a:uFillTx/>
                    <a:latin typeface="Helvetica-Heavy"/>
                    <a:ea typeface="+mn-ea"/>
                    <a:cs typeface="Helvetica-Heavy"/>
                  </a:rPr>
                  <a:t> </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1</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402" name="object 64">
                <a:extLst>
                  <a:ext uri="{FF2B5EF4-FFF2-40B4-BE49-F238E27FC236}">
                    <a16:creationId xmlns:a16="http://schemas.microsoft.com/office/drawing/2014/main" id="{0911AD42-E055-C54E-A6B6-ABB6B7BFD222}"/>
                  </a:ext>
                </a:extLst>
              </p:cNvPr>
              <p:cNvSpPr txBox="1"/>
              <p:nvPr/>
            </p:nvSpPr>
            <p:spPr>
              <a:xfrm>
                <a:off x="18352281" y="6734653"/>
                <a:ext cx="765175"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Helvetica-Heavy"/>
                    <a:ea typeface="+mn-ea"/>
                    <a:cs typeface="Helvetica-Heavy"/>
                  </a:rPr>
                  <a:t>DE</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C</a:t>
                </a:r>
                <a:r>
                  <a:rPr kumimoji="0" sz="849" b="0" i="0" u="none" strike="noStrike" kern="1200" cap="none" spc="-39" normalizeH="0" baseline="0" noProof="0" dirty="0">
                    <a:ln>
                      <a:noFill/>
                    </a:ln>
                    <a:solidFill>
                      <a:srgbClr val="FFFFFF"/>
                    </a:solidFill>
                    <a:effectLst/>
                    <a:uLnTx/>
                    <a:uFillTx/>
                    <a:latin typeface="Helvetica-Heavy"/>
                    <a:ea typeface="+mn-ea"/>
                    <a:cs typeface="Helvetica-Heavy"/>
                  </a:rPr>
                  <a:t> </a:t>
                </a:r>
                <a:r>
                  <a:rPr kumimoji="0" sz="849" b="0" i="0" u="none" strike="noStrike" kern="1200" cap="none" spc="-18" normalizeH="0" baseline="0" noProof="0" dirty="0">
                    <a:ln>
                      <a:noFill/>
                    </a:ln>
                    <a:solidFill>
                      <a:srgbClr val="FFFFFF"/>
                    </a:solidFill>
                    <a:effectLst/>
                    <a:uLnTx/>
                    <a:uFillTx/>
                    <a:latin typeface="Helvetica-Heavy"/>
                    <a:ea typeface="+mn-ea"/>
                    <a:cs typeface="Helvetica-Heavy"/>
                  </a:rPr>
                  <a:t>31</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403" name="object 65">
                <a:extLst>
                  <a:ext uri="{FF2B5EF4-FFF2-40B4-BE49-F238E27FC236}">
                    <a16:creationId xmlns:a16="http://schemas.microsoft.com/office/drawing/2014/main" id="{FA94F764-192B-1D40-8B9B-03A3E25C6398}"/>
                  </a:ext>
                </a:extLst>
              </p:cNvPr>
              <p:cNvSpPr txBox="1"/>
              <p:nvPr/>
            </p:nvSpPr>
            <p:spPr>
              <a:xfrm>
                <a:off x="11979265" y="6735935"/>
                <a:ext cx="657225" cy="228319"/>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849" b="0" i="0" u="none" strike="noStrike" kern="1200" cap="none" spc="-18" normalizeH="0" baseline="0" noProof="0" dirty="0">
                    <a:ln>
                      <a:noFill/>
                    </a:ln>
                    <a:solidFill>
                      <a:srgbClr val="40525C"/>
                    </a:solidFill>
                    <a:effectLst/>
                    <a:uLnTx/>
                    <a:uFillTx/>
                    <a:latin typeface="Helvetica-Heavy"/>
                    <a:ea typeface="+mn-ea"/>
                    <a:cs typeface="Helvetica-Heavy"/>
                  </a:rPr>
                  <a:t>JU</a:t>
                </a:r>
                <a:r>
                  <a:rPr kumimoji="0" sz="849" b="0" i="0" u="none" strike="noStrike" kern="1200" cap="none" spc="0" normalizeH="0" baseline="0" noProof="0" dirty="0">
                    <a:ln>
                      <a:noFill/>
                    </a:ln>
                    <a:solidFill>
                      <a:srgbClr val="40525C"/>
                    </a:solidFill>
                    <a:effectLst/>
                    <a:uLnTx/>
                    <a:uFillTx/>
                    <a:latin typeface="Helvetica-Heavy"/>
                    <a:ea typeface="+mn-ea"/>
                    <a:cs typeface="Helvetica-Heavy"/>
                  </a:rPr>
                  <a:t>N</a:t>
                </a:r>
                <a:r>
                  <a:rPr kumimoji="0" sz="849" b="0" i="0" u="none" strike="noStrike" kern="1200" cap="none" spc="-36" normalizeH="0" baseline="0" noProof="0" dirty="0">
                    <a:ln>
                      <a:noFill/>
                    </a:ln>
                    <a:solidFill>
                      <a:srgbClr val="40525C"/>
                    </a:solidFill>
                    <a:effectLst/>
                    <a:uLnTx/>
                    <a:uFillTx/>
                    <a:latin typeface="Helvetica-Heavy"/>
                    <a:ea typeface="+mn-ea"/>
                    <a:cs typeface="Helvetica-Heavy"/>
                  </a:rPr>
                  <a:t> </a:t>
                </a:r>
                <a:r>
                  <a:rPr kumimoji="0" sz="849" b="0" i="0" u="none" strike="noStrike" kern="1200" cap="none" spc="-18" normalizeH="0" baseline="0" noProof="0" dirty="0">
                    <a:ln>
                      <a:noFill/>
                    </a:ln>
                    <a:solidFill>
                      <a:srgbClr val="40525C"/>
                    </a:solidFill>
                    <a:effectLst/>
                    <a:uLnTx/>
                    <a:uFillTx/>
                    <a:latin typeface="Helvetica-Heavy"/>
                    <a:ea typeface="+mn-ea"/>
                    <a:cs typeface="Helvetica-Heavy"/>
                  </a:rPr>
                  <a:t>15</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grpSp>
        <p:pic>
          <p:nvPicPr>
            <p:cNvPr id="396" name="object 67">
              <a:extLst>
                <a:ext uri="{FF2B5EF4-FFF2-40B4-BE49-F238E27FC236}">
                  <a16:creationId xmlns:a16="http://schemas.microsoft.com/office/drawing/2014/main" id="{C62D3D6E-8D68-B84F-B561-556D1137A0D6}"/>
                </a:ext>
              </a:extLst>
            </p:cNvPr>
            <p:cNvPicPr/>
            <p:nvPr/>
          </p:nvPicPr>
          <p:blipFill>
            <a:blip r:embed="rId11" cstate="print"/>
            <a:stretch>
              <a:fillRect/>
            </a:stretch>
          </p:blipFill>
          <p:spPr>
            <a:xfrm>
              <a:off x="11650580" y="6739408"/>
              <a:ext cx="255559" cy="244892"/>
            </a:xfrm>
            <a:prstGeom prst="rect">
              <a:avLst/>
            </a:prstGeom>
          </p:spPr>
        </p:pic>
        <p:pic>
          <p:nvPicPr>
            <p:cNvPr id="397" name="object 68">
              <a:extLst>
                <a:ext uri="{FF2B5EF4-FFF2-40B4-BE49-F238E27FC236}">
                  <a16:creationId xmlns:a16="http://schemas.microsoft.com/office/drawing/2014/main" id="{D3760596-326F-764E-B4E1-CC3625F9F395}"/>
                </a:ext>
              </a:extLst>
            </p:cNvPr>
            <p:cNvPicPr/>
            <p:nvPr/>
          </p:nvPicPr>
          <p:blipFill>
            <a:blip r:embed="rId8" cstate="print"/>
            <a:stretch>
              <a:fillRect/>
            </a:stretch>
          </p:blipFill>
          <p:spPr>
            <a:xfrm>
              <a:off x="13456406" y="6752850"/>
              <a:ext cx="218569" cy="218569"/>
            </a:xfrm>
            <a:prstGeom prst="rect">
              <a:avLst/>
            </a:prstGeom>
          </p:spPr>
        </p:pic>
        <p:sp>
          <p:nvSpPr>
            <p:cNvPr id="398" name="object 69">
              <a:extLst>
                <a:ext uri="{FF2B5EF4-FFF2-40B4-BE49-F238E27FC236}">
                  <a16:creationId xmlns:a16="http://schemas.microsoft.com/office/drawing/2014/main" id="{8874EDFD-A546-A74E-82D6-2057A2D3F298}"/>
                </a:ext>
              </a:extLst>
            </p:cNvPr>
            <p:cNvSpPr/>
            <p:nvPr/>
          </p:nvSpPr>
          <p:spPr>
            <a:xfrm>
              <a:off x="11512728" y="6670793"/>
              <a:ext cx="7827009" cy="393065"/>
            </a:xfrm>
            <a:custGeom>
              <a:avLst/>
              <a:gdLst/>
              <a:ahLst/>
              <a:cxnLst/>
              <a:rect l="l" t="t" r="r" b="b"/>
              <a:pathLst>
                <a:path w="7827009" h="393065">
                  <a:moveTo>
                    <a:pt x="36652" y="0"/>
                  </a:moveTo>
                  <a:lnTo>
                    <a:pt x="0" y="0"/>
                  </a:lnTo>
                  <a:lnTo>
                    <a:pt x="0" y="392658"/>
                  </a:lnTo>
                  <a:lnTo>
                    <a:pt x="36652" y="392658"/>
                  </a:lnTo>
                  <a:lnTo>
                    <a:pt x="36652" y="0"/>
                  </a:lnTo>
                  <a:close/>
                </a:path>
                <a:path w="7827009" h="393065">
                  <a:moveTo>
                    <a:pt x="7826997" y="0"/>
                  </a:moveTo>
                  <a:lnTo>
                    <a:pt x="7790345" y="0"/>
                  </a:lnTo>
                  <a:lnTo>
                    <a:pt x="7790345" y="392658"/>
                  </a:lnTo>
                  <a:lnTo>
                    <a:pt x="7826997" y="392658"/>
                  </a:lnTo>
                  <a:lnTo>
                    <a:pt x="7826997"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04" name="Group 403">
            <a:extLst>
              <a:ext uri="{FF2B5EF4-FFF2-40B4-BE49-F238E27FC236}">
                <a16:creationId xmlns:a16="http://schemas.microsoft.com/office/drawing/2014/main" id="{7F014579-FE6F-4A46-8DE8-F1611C6A199D}"/>
              </a:ext>
            </a:extLst>
          </p:cNvPr>
          <p:cNvGrpSpPr/>
          <p:nvPr/>
        </p:nvGrpSpPr>
        <p:grpSpPr>
          <a:xfrm>
            <a:off x="7711955" y="5317116"/>
            <a:ext cx="4017403" cy="238355"/>
            <a:chOff x="12716879" y="7990120"/>
            <a:chExt cx="5433777" cy="393065"/>
          </a:xfrm>
        </p:grpSpPr>
        <p:sp>
          <p:nvSpPr>
            <p:cNvPr id="405" name="object 70">
              <a:extLst>
                <a:ext uri="{FF2B5EF4-FFF2-40B4-BE49-F238E27FC236}">
                  <a16:creationId xmlns:a16="http://schemas.microsoft.com/office/drawing/2014/main" id="{9B27DE39-83BD-214D-859B-BBA577B49191}"/>
                </a:ext>
              </a:extLst>
            </p:cNvPr>
            <p:cNvSpPr/>
            <p:nvPr/>
          </p:nvSpPr>
          <p:spPr>
            <a:xfrm>
              <a:off x="12732588" y="7990120"/>
              <a:ext cx="5414010" cy="393065"/>
            </a:xfrm>
            <a:custGeom>
              <a:avLst/>
              <a:gdLst/>
              <a:ahLst/>
              <a:cxnLst/>
              <a:rect l="l" t="t" r="r" b="b"/>
              <a:pathLst>
                <a:path w="5414009" h="393065">
                  <a:moveTo>
                    <a:pt x="1811464" y="0"/>
                  </a:moveTo>
                  <a:lnTo>
                    <a:pt x="0" y="0"/>
                  </a:lnTo>
                  <a:lnTo>
                    <a:pt x="0" y="392658"/>
                  </a:lnTo>
                  <a:lnTo>
                    <a:pt x="1811464" y="392658"/>
                  </a:lnTo>
                  <a:lnTo>
                    <a:pt x="1811464" y="0"/>
                  </a:lnTo>
                  <a:close/>
                </a:path>
                <a:path w="5414009" h="393065">
                  <a:moveTo>
                    <a:pt x="5413451" y="0"/>
                  </a:moveTo>
                  <a:lnTo>
                    <a:pt x="5382031" y="0"/>
                  </a:lnTo>
                  <a:lnTo>
                    <a:pt x="5382031" y="392658"/>
                  </a:lnTo>
                  <a:lnTo>
                    <a:pt x="5413451" y="392658"/>
                  </a:lnTo>
                  <a:lnTo>
                    <a:pt x="5413451" y="0"/>
                  </a:lnTo>
                  <a:close/>
                </a:path>
              </a:pathLst>
            </a:custGeom>
            <a:solidFill>
              <a:srgbClr val="8E8E91">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6" name="object 71">
              <a:extLst>
                <a:ext uri="{FF2B5EF4-FFF2-40B4-BE49-F238E27FC236}">
                  <a16:creationId xmlns:a16="http://schemas.microsoft.com/office/drawing/2014/main" id="{CCE3D4D8-7A7E-6C40-BA8C-EF321908DD90}"/>
                </a:ext>
              </a:extLst>
            </p:cNvPr>
            <p:cNvSpPr/>
            <p:nvPr/>
          </p:nvSpPr>
          <p:spPr>
            <a:xfrm>
              <a:off x="14544059" y="7992103"/>
              <a:ext cx="3570604" cy="389255"/>
            </a:xfrm>
            <a:custGeom>
              <a:avLst/>
              <a:gdLst/>
              <a:ahLst/>
              <a:cxnLst/>
              <a:rect l="l" t="t" r="r" b="b"/>
              <a:pathLst>
                <a:path w="3570605" h="389254">
                  <a:moveTo>
                    <a:pt x="3570571" y="0"/>
                  </a:moveTo>
                  <a:lnTo>
                    <a:pt x="0" y="0"/>
                  </a:lnTo>
                  <a:lnTo>
                    <a:pt x="0" y="388689"/>
                  </a:lnTo>
                  <a:lnTo>
                    <a:pt x="3570571" y="388689"/>
                  </a:lnTo>
                  <a:lnTo>
                    <a:pt x="3570571" y="0"/>
                  </a:lnTo>
                  <a:close/>
                </a:path>
              </a:pathLst>
            </a:custGeom>
            <a:solidFill>
              <a:srgbClr val="40525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7" name="object 72">
              <a:extLst>
                <a:ext uri="{FF2B5EF4-FFF2-40B4-BE49-F238E27FC236}">
                  <a16:creationId xmlns:a16="http://schemas.microsoft.com/office/drawing/2014/main" id="{F7AECFB3-2487-1543-A47B-36A3CED5F6B5}"/>
                </a:ext>
              </a:extLst>
            </p:cNvPr>
            <p:cNvSpPr txBox="1"/>
            <p:nvPr/>
          </p:nvSpPr>
          <p:spPr>
            <a:xfrm>
              <a:off x="14958389" y="8053985"/>
              <a:ext cx="732790"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Helvetica-Heavy"/>
                  <a:ea typeface="+mn-ea"/>
                  <a:cs typeface="Helvetica-Heavy"/>
                </a:rPr>
                <a:t>SEP</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T</a:t>
              </a:r>
              <a:r>
                <a:rPr kumimoji="0" sz="849" b="0" i="0" u="none" strike="noStrike" kern="1200" cap="none" spc="-39" normalizeH="0" baseline="0" noProof="0" dirty="0">
                  <a:ln>
                    <a:noFill/>
                  </a:ln>
                  <a:solidFill>
                    <a:srgbClr val="FFFFFF"/>
                  </a:solidFill>
                  <a:effectLst/>
                  <a:uLnTx/>
                  <a:uFillTx/>
                  <a:latin typeface="Helvetica-Heavy"/>
                  <a:ea typeface="+mn-ea"/>
                  <a:cs typeface="Helvetica-Heavy"/>
                </a:rPr>
                <a:t> </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1</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408" name="object 73">
              <a:extLst>
                <a:ext uri="{FF2B5EF4-FFF2-40B4-BE49-F238E27FC236}">
                  <a16:creationId xmlns:a16="http://schemas.microsoft.com/office/drawing/2014/main" id="{BFCAFD8C-F4B0-544B-BC2A-6157C8553868}"/>
                </a:ext>
              </a:extLst>
            </p:cNvPr>
            <p:cNvSpPr txBox="1"/>
            <p:nvPr/>
          </p:nvSpPr>
          <p:spPr>
            <a:xfrm>
              <a:off x="17324521" y="8053985"/>
              <a:ext cx="826135"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lang="en-US" sz="849" b="0" i="0" u="none" strike="noStrike" kern="1200" cap="none" spc="-12" normalizeH="0" baseline="0" noProof="0" dirty="0">
                  <a:ln>
                    <a:noFill/>
                  </a:ln>
                  <a:solidFill>
                    <a:srgbClr val="FFFFFF"/>
                  </a:solidFill>
                  <a:effectLst/>
                  <a:uLnTx/>
                  <a:uFillTx/>
                  <a:latin typeface="Helvetica-Heavy"/>
                  <a:ea typeface="+mn-ea"/>
                  <a:cs typeface="Helvetica-Heavy"/>
                </a:rPr>
                <a:t>DEC</a:t>
              </a:r>
              <a:r>
                <a:rPr kumimoji="0" sz="849" b="0" i="0" u="none" strike="noStrike" kern="1200" cap="none" spc="194" normalizeH="0" baseline="0" noProof="0" dirty="0">
                  <a:ln>
                    <a:noFill/>
                  </a:ln>
                  <a:solidFill>
                    <a:srgbClr val="FFFFFF"/>
                  </a:solidFill>
                  <a:effectLst/>
                  <a:uLnTx/>
                  <a:uFillTx/>
                  <a:latin typeface="Helvetica-Heavy"/>
                  <a:ea typeface="+mn-ea"/>
                  <a:cs typeface="Helvetica-Heavy"/>
                </a:rPr>
                <a:t> </a:t>
              </a:r>
              <a:r>
                <a:rPr kumimoji="0" sz="849" b="0" i="0" u="none" strike="noStrike" kern="1200" cap="none" spc="-18" normalizeH="0" baseline="0" noProof="0" dirty="0">
                  <a:ln>
                    <a:noFill/>
                  </a:ln>
                  <a:solidFill>
                    <a:srgbClr val="FFFFFF"/>
                  </a:solidFill>
                  <a:effectLst/>
                  <a:uLnTx/>
                  <a:uFillTx/>
                  <a:latin typeface="Helvetica-Heavy"/>
                  <a:ea typeface="+mn-ea"/>
                  <a:cs typeface="Helvetica-Heavy"/>
                </a:rPr>
                <a:t>3</a:t>
              </a:r>
              <a:r>
                <a:rPr kumimoji="0" lang="en-US" sz="849" b="0" i="0" u="none" strike="noStrike" kern="1200" cap="none" spc="-18" normalizeH="0" baseline="0" noProof="0" dirty="0">
                  <a:ln>
                    <a:noFill/>
                  </a:ln>
                  <a:solidFill>
                    <a:srgbClr val="FFFFFF"/>
                  </a:solidFill>
                  <a:effectLst/>
                  <a:uLnTx/>
                  <a:uFillTx/>
                  <a:latin typeface="Helvetica-Heavy"/>
                  <a:ea typeface="+mn-ea"/>
                  <a:cs typeface="Helvetica-Heavy"/>
                </a:rPr>
                <a:t>1</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409" name="object 74">
              <a:extLst>
                <a:ext uri="{FF2B5EF4-FFF2-40B4-BE49-F238E27FC236}">
                  <a16:creationId xmlns:a16="http://schemas.microsoft.com/office/drawing/2014/main" id="{40B06119-5558-6945-9853-FE9A1B42B59B}"/>
                </a:ext>
              </a:extLst>
            </p:cNvPr>
            <p:cNvSpPr txBox="1"/>
            <p:nvPr/>
          </p:nvSpPr>
          <p:spPr>
            <a:xfrm>
              <a:off x="13197304" y="8055267"/>
              <a:ext cx="629919" cy="228319"/>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849" b="0" i="0" u="none" strike="noStrike" kern="1200" cap="none" spc="-18" normalizeH="0" baseline="0" noProof="0" dirty="0">
                  <a:ln>
                    <a:noFill/>
                  </a:ln>
                  <a:solidFill>
                    <a:srgbClr val="40525C"/>
                  </a:solidFill>
                  <a:effectLst/>
                  <a:uLnTx/>
                  <a:uFillTx/>
                  <a:latin typeface="Helvetica-Heavy"/>
                  <a:ea typeface="+mn-ea"/>
                  <a:cs typeface="Helvetica-Heavy"/>
                </a:rPr>
                <a:t>JU</a:t>
              </a:r>
              <a:r>
                <a:rPr kumimoji="0" sz="849" b="0" i="0" u="none" strike="noStrike" kern="1200" cap="none" spc="0" normalizeH="0" baseline="0" noProof="0" dirty="0">
                  <a:ln>
                    <a:noFill/>
                  </a:ln>
                  <a:solidFill>
                    <a:srgbClr val="40525C"/>
                  </a:solidFill>
                  <a:effectLst/>
                  <a:uLnTx/>
                  <a:uFillTx/>
                  <a:latin typeface="Helvetica-Heavy"/>
                  <a:ea typeface="+mn-ea"/>
                  <a:cs typeface="Helvetica-Heavy"/>
                </a:rPr>
                <a:t>L</a:t>
              </a:r>
              <a:r>
                <a:rPr kumimoji="0" sz="849" b="0" i="0" u="none" strike="noStrike" kern="1200" cap="none" spc="-36" normalizeH="0" baseline="0" noProof="0" dirty="0">
                  <a:ln>
                    <a:noFill/>
                  </a:ln>
                  <a:solidFill>
                    <a:srgbClr val="40525C"/>
                  </a:solidFill>
                  <a:effectLst/>
                  <a:uLnTx/>
                  <a:uFillTx/>
                  <a:latin typeface="Helvetica-Heavy"/>
                  <a:ea typeface="+mn-ea"/>
                  <a:cs typeface="Helvetica-Heavy"/>
                </a:rPr>
                <a:t> </a:t>
              </a:r>
              <a:r>
                <a:rPr kumimoji="0" sz="849" b="0" i="0" u="none" strike="noStrike" kern="1200" cap="none" spc="-18" normalizeH="0" baseline="0" noProof="0" dirty="0">
                  <a:ln>
                    <a:noFill/>
                  </a:ln>
                  <a:solidFill>
                    <a:srgbClr val="40525C"/>
                  </a:solidFill>
                  <a:effectLst/>
                  <a:uLnTx/>
                  <a:uFillTx/>
                  <a:latin typeface="Helvetica-Heavy"/>
                  <a:ea typeface="+mn-ea"/>
                  <a:cs typeface="Helvetica-Heavy"/>
                </a:rPr>
                <a:t>15</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pic>
          <p:nvPicPr>
            <p:cNvPr id="410" name="object 76">
              <a:extLst>
                <a:ext uri="{FF2B5EF4-FFF2-40B4-BE49-F238E27FC236}">
                  <a16:creationId xmlns:a16="http://schemas.microsoft.com/office/drawing/2014/main" id="{C160840B-D303-7D41-A556-BF8D2387C415}"/>
                </a:ext>
              </a:extLst>
            </p:cNvPr>
            <p:cNvPicPr/>
            <p:nvPr/>
          </p:nvPicPr>
          <p:blipFill>
            <a:blip r:embed="rId12" cstate="print"/>
            <a:stretch>
              <a:fillRect/>
            </a:stretch>
          </p:blipFill>
          <p:spPr>
            <a:xfrm>
              <a:off x="12854732" y="8058740"/>
              <a:ext cx="255559" cy="244892"/>
            </a:xfrm>
            <a:prstGeom prst="rect">
              <a:avLst/>
            </a:prstGeom>
          </p:spPr>
        </p:pic>
        <p:pic>
          <p:nvPicPr>
            <p:cNvPr id="411" name="object 77">
              <a:extLst>
                <a:ext uri="{FF2B5EF4-FFF2-40B4-BE49-F238E27FC236}">
                  <a16:creationId xmlns:a16="http://schemas.microsoft.com/office/drawing/2014/main" id="{526DC35E-C601-094E-BB51-695309A27DC5}"/>
                </a:ext>
              </a:extLst>
            </p:cNvPr>
            <p:cNvPicPr/>
            <p:nvPr/>
          </p:nvPicPr>
          <p:blipFill>
            <a:blip r:embed="rId8" cstate="print"/>
            <a:stretch>
              <a:fillRect/>
            </a:stretch>
          </p:blipFill>
          <p:spPr>
            <a:xfrm>
              <a:off x="14660559" y="8072181"/>
              <a:ext cx="218569" cy="218569"/>
            </a:xfrm>
            <a:prstGeom prst="rect">
              <a:avLst/>
            </a:prstGeom>
          </p:spPr>
        </p:pic>
        <p:sp>
          <p:nvSpPr>
            <p:cNvPr id="412" name="object 78">
              <a:extLst>
                <a:ext uri="{FF2B5EF4-FFF2-40B4-BE49-F238E27FC236}">
                  <a16:creationId xmlns:a16="http://schemas.microsoft.com/office/drawing/2014/main" id="{AE6A8B1C-0BF3-3244-8DEC-6AB85EFB73EA}"/>
                </a:ext>
              </a:extLst>
            </p:cNvPr>
            <p:cNvSpPr/>
            <p:nvPr/>
          </p:nvSpPr>
          <p:spPr>
            <a:xfrm>
              <a:off x="12716879" y="7990120"/>
              <a:ext cx="5429250" cy="393065"/>
            </a:xfrm>
            <a:custGeom>
              <a:avLst/>
              <a:gdLst/>
              <a:ahLst/>
              <a:cxnLst/>
              <a:rect l="l" t="t" r="r" b="b"/>
              <a:pathLst>
                <a:path w="5429250" h="393065">
                  <a:moveTo>
                    <a:pt x="36652" y="0"/>
                  </a:moveTo>
                  <a:lnTo>
                    <a:pt x="0" y="0"/>
                  </a:lnTo>
                  <a:lnTo>
                    <a:pt x="0" y="392658"/>
                  </a:lnTo>
                  <a:lnTo>
                    <a:pt x="36652" y="392658"/>
                  </a:lnTo>
                  <a:lnTo>
                    <a:pt x="36652" y="0"/>
                  </a:lnTo>
                  <a:close/>
                </a:path>
                <a:path w="5429250" h="393065">
                  <a:moveTo>
                    <a:pt x="5429161" y="0"/>
                  </a:moveTo>
                  <a:lnTo>
                    <a:pt x="5392509" y="0"/>
                  </a:lnTo>
                  <a:lnTo>
                    <a:pt x="5392509" y="392658"/>
                  </a:lnTo>
                  <a:lnTo>
                    <a:pt x="5429161" y="392658"/>
                  </a:lnTo>
                  <a:lnTo>
                    <a:pt x="5429161"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13" name="Group 412">
            <a:extLst>
              <a:ext uri="{FF2B5EF4-FFF2-40B4-BE49-F238E27FC236}">
                <a16:creationId xmlns:a16="http://schemas.microsoft.com/office/drawing/2014/main" id="{B726F972-183C-EA44-AFD8-EEA08F4CEE17}"/>
              </a:ext>
            </a:extLst>
          </p:cNvPr>
          <p:cNvGrpSpPr/>
          <p:nvPr/>
        </p:nvGrpSpPr>
        <p:grpSpPr>
          <a:xfrm>
            <a:off x="2797407" y="1323242"/>
            <a:ext cx="5298922" cy="238362"/>
            <a:chOff x="4612425" y="1403927"/>
            <a:chExt cx="8738315" cy="393076"/>
          </a:xfrm>
        </p:grpSpPr>
        <p:sp>
          <p:nvSpPr>
            <p:cNvPr id="414" name="object 79">
              <a:extLst>
                <a:ext uri="{FF2B5EF4-FFF2-40B4-BE49-F238E27FC236}">
                  <a16:creationId xmlns:a16="http://schemas.microsoft.com/office/drawing/2014/main" id="{FC692619-C438-1946-AEC5-9A0FA25BD19D}"/>
                </a:ext>
              </a:extLst>
            </p:cNvPr>
            <p:cNvSpPr/>
            <p:nvPr/>
          </p:nvSpPr>
          <p:spPr>
            <a:xfrm>
              <a:off x="4633366" y="1403938"/>
              <a:ext cx="8707120" cy="393065"/>
            </a:xfrm>
            <a:custGeom>
              <a:avLst/>
              <a:gdLst/>
              <a:ahLst/>
              <a:cxnLst/>
              <a:rect l="l" t="t" r="r" b="b"/>
              <a:pathLst>
                <a:path w="8707119" h="393064">
                  <a:moveTo>
                    <a:pt x="1513039" y="0"/>
                  </a:moveTo>
                  <a:lnTo>
                    <a:pt x="0" y="0"/>
                  </a:lnTo>
                  <a:lnTo>
                    <a:pt x="0" y="392658"/>
                  </a:lnTo>
                  <a:lnTo>
                    <a:pt x="1513039" y="392658"/>
                  </a:lnTo>
                  <a:lnTo>
                    <a:pt x="1513039" y="0"/>
                  </a:lnTo>
                  <a:close/>
                </a:path>
                <a:path w="8707119" h="393064">
                  <a:moveTo>
                    <a:pt x="8706536" y="0"/>
                  </a:moveTo>
                  <a:lnTo>
                    <a:pt x="8685593" y="0"/>
                  </a:lnTo>
                  <a:lnTo>
                    <a:pt x="8685593" y="392658"/>
                  </a:lnTo>
                  <a:lnTo>
                    <a:pt x="8706536" y="392658"/>
                  </a:lnTo>
                  <a:lnTo>
                    <a:pt x="8706536" y="0"/>
                  </a:lnTo>
                  <a:close/>
                </a:path>
              </a:pathLst>
            </a:custGeom>
            <a:solidFill>
              <a:srgbClr val="8E8E91">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5" name="object 80">
              <a:extLst>
                <a:ext uri="{FF2B5EF4-FFF2-40B4-BE49-F238E27FC236}">
                  <a16:creationId xmlns:a16="http://schemas.microsoft.com/office/drawing/2014/main" id="{F715EB51-2F30-4B46-8355-14B05ABD0D74}"/>
                </a:ext>
              </a:extLst>
            </p:cNvPr>
            <p:cNvSpPr/>
            <p:nvPr/>
          </p:nvSpPr>
          <p:spPr>
            <a:xfrm>
              <a:off x="4612425" y="1403927"/>
              <a:ext cx="36830" cy="393065"/>
            </a:xfrm>
            <a:custGeom>
              <a:avLst/>
              <a:gdLst/>
              <a:ahLst/>
              <a:cxnLst/>
              <a:rect l="l" t="t" r="r" b="b"/>
              <a:pathLst>
                <a:path w="36829" h="393064">
                  <a:moveTo>
                    <a:pt x="36648" y="0"/>
                  </a:moveTo>
                  <a:lnTo>
                    <a:pt x="0" y="0"/>
                  </a:lnTo>
                  <a:lnTo>
                    <a:pt x="0" y="392658"/>
                  </a:lnTo>
                  <a:lnTo>
                    <a:pt x="36648" y="392658"/>
                  </a:lnTo>
                  <a:lnTo>
                    <a:pt x="36648"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6" name="object 81">
              <a:extLst>
                <a:ext uri="{FF2B5EF4-FFF2-40B4-BE49-F238E27FC236}">
                  <a16:creationId xmlns:a16="http://schemas.microsoft.com/office/drawing/2014/main" id="{D389C14E-921E-E048-A6C3-A89D0EF3142C}"/>
                </a:ext>
              </a:extLst>
            </p:cNvPr>
            <p:cNvSpPr/>
            <p:nvPr/>
          </p:nvSpPr>
          <p:spPr>
            <a:xfrm>
              <a:off x="6146409" y="1405916"/>
              <a:ext cx="7172959" cy="389255"/>
            </a:xfrm>
            <a:custGeom>
              <a:avLst/>
              <a:gdLst/>
              <a:ahLst/>
              <a:cxnLst/>
              <a:rect l="l" t="t" r="r" b="b"/>
              <a:pathLst>
                <a:path w="7172959" h="389255">
                  <a:moveTo>
                    <a:pt x="7172556" y="0"/>
                  </a:moveTo>
                  <a:lnTo>
                    <a:pt x="0" y="0"/>
                  </a:lnTo>
                  <a:lnTo>
                    <a:pt x="0" y="388689"/>
                  </a:lnTo>
                  <a:lnTo>
                    <a:pt x="7172556" y="388689"/>
                  </a:lnTo>
                  <a:lnTo>
                    <a:pt x="7172556" y="0"/>
                  </a:lnTo>
                  <a:close/>
                </a:path>
              </a:pathLst>
            </a:custGeom>
            <a:solidFill>
              <a:srgbClr val="40525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7" name="object 82">
              <a:extLst>
                <a:ext uri="{FF2B5EF4-FFF2-40B4-BE49-F238E27FC236}">
                  <a16:creationId xmlns:a16="http://schemas.microsoft.com/office/drawing/2014/main" id="{FADE0D86-37B9-1E4F-887D-26E49E6C8F67}"/>
                </a:ext>
              </a:extLst>
            </p:cNvPr>
            <p:cNvSpPr txBox="1"/>
            <p:nvPr/>
          </p:nvSpPr>
          <p:spPr>
            <a:xfrm>
              <a:off x="6578952" y="1467809"/>
              <a:ext cx="612774"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Helvetica-Heavy"/>
                  <a:ea typeface="+mn-ea"/>
                  <a:cs typeface="Helvetica-Heavy"/>
                </a:rPr>
                <a:t>FE</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B</a:t>
              </a:r>
              <a:r>
                <a:rPr kumimoji="0" sz="849" b="0" i="0" u="none" strike="noStrike" kern="1200" cap="none" spc="-39" normalizeH="0" baseline="0" noProof="0" dirty="0">
                  <a:ln>
                    <a:noFill/>
                  </a:ln>
                  <a:solidFill>
                    <a:srgbClr val="FFFFFF"/>
                  </a:solidFill>
                  <a:effectLst/>
                  <a:uLnTx/>
                  <a:uFillTx/>
                  <a:latin typeface="Helvetica-Heavy"/>
                  <a:ea typeface="+mn-ea"/>
                  <a:cs typeface="Helvetica-Heavy"/>
                </a:rPr>
                <a:t> </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1</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418" name="object 83">
              <a:extLst>
                <a:ext uri="{FF2B5EF4-FFF2-40B4-BE49-F238E27FC236}">
                  <a16:creationId xmlns:a16="http://schemas.microsoft.com/office/drawing/2014/main" id="{E99C95A9-916F-6A47-AF7A-211E8E7C9681}"/>
                </a:ext>
              </a:extLst>
            </p:cNvPr>
            <p:cNvSpPr txBox="1"/>
            <p:nvPr/>
          </p:nvSpPr>
          <p:spPr>
            <a:xfrm>
              <a:off x="12448912" y="1467809"/>
              <a:ext cx="719455"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Helvetica-Heavy"/>
                  <a:ea typeface="+mn-ea"/>
                  <a:cs typeface="Helvetica-Heavy"/>
                </a:rPr>
                <a:t>JU</a:t>
              </a:r>
              <a:r>
                <a:rPr kumimoji="0" sz="849" b="0" i="0" u="none" strike="noStrike" kern="1200" cap="none" spc="3" normalizeH="0" baseline="0" noProof="0" dirty="0">
                  <a:ln>
                    <a:noFill/>
                  </a:ln>
                  <a:solidFill>
                    <a:srgbClr val="FFFFFF"/>
                  </a:solidFill>
                  <a:effectLst/>
                  <a:uLnTx/>
                  <a:uFillTx/>
                  <a:latin typeface="Helvetica-Heavy"/>
                  <a:ea typeface="+mn-ea"/>
                  <a:cs typeface="Helvetica-Heavy"/>
                </a:rPr>
                <a:t>L</a:t>
              </a:r>
              <a:r>
                <a:rPr kumimoji="0" sz="849" b="0" i="0" u="none" strike="noStrike" kern="1200" cap="none" spc="-39" normalizeH="0" baseline="0" noProof="0" dirty="0">
                  <a:ln>
                    <a:noFill/>
                  </a:ln>
                  <a:solidFill>
                    <a:srgbClr val="FFFFFF"/>
                  </a:solidFill>
                  <a:effectLst/>
                  <a:uLnTx/>
                  <a:uFillTx/>
                  <a:latin typeface="Helvetica-Heavy"/>
                  <a:ea typeface="+mn-ea"/>
                  <a:cs typeface="Helvetica-Heavy"/>
                </a:rPr>
                <a:t> </a:t>
              </a:r>
              <a:r>
                <a:rPr kumimoji="0" sz="849" b="0" i="0" u="none" strike="noStrike" kern="1200" cap="none" spc="-18" normalizeH="0" baseline="0" noProof="0" dirty="0">
                  <a:ln>
                    <a:noFill/>
                  </a:ln>
                  <a:solidFill>
                    <a:srgbClr val="FFFFFF"/>
                  </a:solidFill>
                  <a:effectLst/>
                  <a:uLnTx/>
                  <a:uFillTx/>
                  <a:latin typeface="Helvetica-Heavy"/>
                  <a:ea typeface="+mn-ea"/>
                  <a:cs typeface="Helvetica-Heavy"/>
                </a:rPr>
                <a:t>31</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sp>
          <p:nvSpPr>
            <p:cNvPr id="419" name="object 84">
              <a:extLst>
                <a:ext uri="{FF2B5EF4-FFF2-40B4-BE49-F238E27FC236}">
                  <a16:creationId xmlns:a16="http://schemas.microsoft.com/office/drawing/2014/main" id="{F5C80B40-67E5-2C4A-9821-5A2D829D0E17}"/>
                </a:ext>
              </a:extLst>
            </p:cNvPr>
            <p:cNvSpPr txBox="1"/>
            <p:nvPr/>
          </p:nvSpPr>
          <p:spPr>
            <a:xfrm>
              <a:off x="5051257" y="1469092"/>
              <a:ext cx="669925" cy="228319"/>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849" b="0" i="0" u="none" strike="noStrike" kern="1200" cap="none" spc="-18" normalizeH="0" baseline="0" noProof="0" dirty="0">
                  <a:ln>
                    <a:noFill/>
                  </a:ln>
                  <a:solidFill>
                    <a:srgbClr val="40525C"/>
                  </a:solidFill>
                  <a:effectLst/>
                  <a:uLnTx/>
                  <a:uFillTx/>
                  <a:latin typeface="Helvetica-Heavy"/>
                  <a:ea typeface="+mn-ea"/>
                  <a:cs typeface="Helvetica-Heavy"/>
                </a:rPr>
                <a:t>DE</a:t>
              </a:r>
              <a:r>
                <a:rPr kumimoji="0" sz="849" b="0" i="0" u="none" strike="noStrike" kern="1200" cap="none" spc="0" normalizeH="0" baseline="0" noProof="0" dirty="0">
                  <a:ln>
                    <a:noFill/>
                  </a:ln>
                  <a:solidFill>
                    <a:srgbClr val="40525C"/>
                  </a:solidFill>
                  <a:effectLst/>
                  <a:uLnTx/>
                  <a:uFillTx/>
                  <a:latin typeface="Helvetica-Heavy"/>
                  <a:ea typeface="+mn-ea"/>
                  <a:cs typeface="Helvetica-Heavy"/>
                </a:rPr>
                <a:t>C</a:t>
              </a:r>
              <a:r>
                <a:rPr kumimoji="0" sz="849" b="0" i="0" u="none" strike="noStrike" kern="1200" cap="none" spc="-36" normalizeH="0" baseline="0" noProof="0" dirty="0">
                  <a:ln>
                    <a:noFill/>
                  </a:ln>
                  <a:solidFill>
                    <a:srgbClr val="40525C"/>
                  </a:solidFill>
                  <a:effectLst/>
                  <a:uLnTx/>
                  <a:uFillTx/>
                  <a:latin typeface="Helvetica-Heavy"/>
                  <a:ea typeface="+mn-ea"/>
                  <a:cs typeface="Helvetica-Heavy"/>
                </a:rPr>
                <a:t> </a:t>
              </a:r>
              <a:r>
                <a:rPr kumimoji="0" sz="849" b="0" i="0" u="none" strike="noStrike" kern="1200" cap="none" spc="-18" normalizeH="0" baseline="0" noProof="0" dirty="0">
                  <a:ln>
                    <a:noFill/>
                  </a:ln>
                  <a:solidFill>
                    <a:srgbClr val="40525C"/>
                  </a:solidFill>
                  <a:effectLst/>
                  <a:uLnTx/>
                  <a:uFillTx/>
                  <a:latin typeface="Helvetica-Heavy"/>
                  <a:ea typeface="+mn-ea"/>
                  <a:cs typeface="Helvetica-Heavy"/>
                </a:rPr>
                <a:t>15</a:t>
              </a:r>
              <a:endParaRPr kumimoji="0" sz="849" b="0" i="0" u="none" strike="noStrike" kern="1200" cap="none" spc="0" normalizeH="0" baseline="0" noProof="0" dirty="0">
                <a:ln>
                  <a:noFill/>
                </a:ln>
                <a:solidFill>
                  <a:prstClr val="black"/>
                </a:solidFill>
                <a:effectLst/>
                <a:uLnTx/>
                <a:uFillTx/>
                <a:latin typeface="Helvetica-Heavy"/>
                <a:ea typeface="+mn-ea"/>
                <a:cs typeface="Helvetica-Heavy"/>
              </a:endParaRPr>
            </a:p>
          </p:txBody>
        </p:sp>
        <p:grpSp>
          <p:nvGrpSpPr>
            <p:cNvPr id="420" name="object 85">
              <a:extLst>
                <a:ext uri="{FF2B5EF4-FFF2-40B4-BE49-F238E27FC236}">
                  <a16:creationId xmlns:a16="http://schemas.microsoft.com/office/drawing/2014/main" id="{89A1E2AB-569A-D843-A76F-B6CE5AD9B5CF}"/>
                </a:ext>
              </a:extLst>
            </p:cNvPr>
            <p:cNvGrpSpPr/>
            <p:nvPr/>
          </p:nvGrpSpPr>
          <p:grpSpPr>
            <a:xfrm>
              <a:off x="4728710" y="1403927"/>
              <a:ext cx="8622030" cy="393065"/>
              <a:chOff x="4728710" y="2226508"/>
              <a:chExt cx="8622030" cy="393065"/>
            </a:xfrm>
          </p:grpSpPr>
          <p:pic>
            <p:nvPicPr>
              <p:cNvPr id="421" name="object 86">
                <a:extLst>
                  <a:ext uri="{FF2B5EF4-FFF2-40B4-BE49-F238E27FC236}">
                    <a16:creationId xmlns:a16="http://schemas.microsoft.com/office/drawing/2014/main" id="{D21DE2B6-3341-8748-9ADE-A61E2348B4CE}"/>
                  </a:ext>
                </a:extLst>
              </p:cNvPr>
              <p:cNvPicPr/>
              <p:nvPr/>
            </p:nvPicPr>
            <p:blipFill>
              <a:blip r:embed="rId13" cstate="print"/>
              <a:stretch>
                <a:fillRect/>
              </a:stretch>
            </p:blipFill>
            <p:spPr>
              <a:xfrm>
                <a:off x="4728710" y="2295134"/>
                <a:ext cx="255560" cy="244893"/>
              </a:xfrm>
              <a:prstGeom prst="rect">
                <a:avLst/>
              </a:prstGeom>
            </p:spPr>
          </p:pic>
          <p:pic>
            <p:nvPicPr>
              <p:cNvPr id="422" name="object 87">
                <a:extLst>
                  <a:ext uri="{FF2B5EF4-FFF2-40B4-BE49-F238E27FC236}">
                    <a16:creationId xmlns:a16="http://schemas.microsoft.com/office/drawing/2014/main" id="{02A1292A-2B82-8A45-95E0-4B1F7D201FCF}"/>
                  </a:ext>
                </a:extLst>
              </p:cNvPr>
              <p:cNvPicPr/>
              <p:nvPr/>
            </p:nvPicPr>
            <p:blipFill>
              <a:blip r:embed="rId8" cstate="print"/>
              <a:stretch>
                <a:fillRect/>
              </a:stretch>
            </p:blipFill>
            <p:spPr>
              <a:xfrm>
                <a:off x="6252438" y="2308575"/>
                <a:ext cx="218569" cy="218569"/>
              </a:xfrm>
              <a:prstGeom prst="rect">
                <a:avLst/>
              </a:prstGeom>
            </p:spPr>
          </p:pic>
          <p:sp>
            <p:nvSpPr>
              <p:cNvPr id="423" name="object 88">
                <a:extLst>
                  <a:ext uri="{FF2B5EF4-FFF2-40B4-BE49-F238E27FC236}">
                    <a16:creationId xmlns:a16="http://schemas.microsoft.com/office/drawing/2014/main" id="{0152E85D-2B8D-1549-862F-70F13BE38526}"/>
                  </a:ext>
                </a:extLst>
              </p:cNvPr>
              <p:cNvSpPr/>
              <p:nvPr/>
            </p:nvSpPr>
            <p:spPr>
              <a:xfrm>
                <a:off x="6120232" y="2226508"/>
                <a:ext cx="36830" cy="393065"/>
              </a:xfrm>
              <a:custGeom>
                <a:avLst/>
                <a:gdLst/>
                <a:ahLst/>
                <a:cxnLst/>
                <a:rect l="l" t="t" r="r" b="b"/>
                <a:pathLst>
                  <a:path w="36829" h="393064">
                    <a:moveTo>
                      <a:pt x="36648" y="0"/>
                    </a:moveTo>
                    <a:lnTo>
                      <a:pt x="0" y="0"/>
                    </a:lnTo>
                    <a:lnTo>
                      <a:pt x="0" y="392658"/>
                    </a:lnTo>
                    <a:lnTo>
                      <a:pt x="36648" y="392658"/>
                    </a:lnTo>
                    <a:lnTo>
                      <a:pt x="36648" y="0"/>
                    </a:lnTo>
                    <a:close/>
                  </a:path>
                </a:pathLst>
              </a:custGeom>
              <a:solidFill>
                <a:srgbClr val="40525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4" name="object 89">
                <a:extLst>
                  <a:ext uri="{FF2B5EF4-FFF2-40B4-BE49-F238E27FC236}">
                    <a16:creationId xmlns:a16="http://schemas.microsoft.com/office/drawing/2014/main" id="{539E79A4-CDAC-A748-AB72-5EF8897BFAFD}"/>
                  </a:ext>
                </a:extLst>
              </p:cNvPr>
              <p:cNvSpPr/>
              <p:nvPr/>
            </p:nvSpPr>
            <p:spPr>
              <a:xfrm>
                <a:off x="13313730" y="2226508"/>
                <a:ext cx="36830" cy="393065"/>
              </a:xfrm>
              <a:custGeom>
                <a:avLst/>
                <a:gdLst/>
                <a:ahLst/>
                <a:cxnLst/>
                <a:rect l="l" t="t" r="r" b="b"/>
                <a:pathLst>
                  <a:path w="36830" h="393064">
                    <a:moveTo>
                      <a:pt x="36648" y="0"/>
                    </a:moveTo>
                    <a:lnTo>
                      <a:pt x="0" y="0"/>
                    </a:lnTo>
                    <a:lnTo>
                      <a:pt x="0" y="392658"/>
                    </a:lnTo>
                    <a:lnTo>
                      <a:pt x="36648" y="392658"/>
                    </a:lnTo>
                    <a:lnTo>
                      <a:pt x="36648"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nvGrpSpPr>
          <p:cNvPr id="431" name="Group 430">
            <a:extLst>
              <a:ext uri="{FF2B5EF4-FFF2-40B4-BE49-F238E27FC236}">
                <a16:creationId xmlns:a16="http://schemas.microsoft.com/office/drawing/2014/main" id="{C1664F3A-6709-644E-9ECE-44694DFAD86F}"/>
              </a:ext>
            </a:extLst>
          </p:cNvPr>
          <p:cNvGrpSpPr/>
          <p:nvPr/>
        </p:nvGrpSpPr>
        <p:grpSpPr>
          <a:xfrm>
            <a:off x="460770" y="194457"/>
            <a:ext cx="11273646" cy="415870"/>
            <a:chOff x="759138" y="9083675"/>
            <a:chExt cx="18591077" cy="685800"/>
          </a:xfrm>
        </p:grpSpPr>
        <p:grpSp>
          <p:nvGrpSpPr>
            <p:cNvPr id="352" name="Group 351">
              <a:extLst>
                <a:ext uri="{FF2B5EF4-FFF2-40B4-BE49-F238E27FC236}">
                  <a16:creationId xmlns:a16="http://schemas.microsoft.com/office/drawing/2014/main" id="{C0D64778-78DD-2C44-A549-BE8BE4CF335F}"/>
                </a:ext>
              </a:extLst>
            </p:cNvPr>
            <p:cNvGrpSpPr/>
            <p:nvPr/>
          </p:nvGrpSpPr>
          <p:grpSpPr>
            <a:xfrm>
              <a:off x="1068030" y="9281823"/>
              <a:ext cx="9476013" cy="314325"/>
              <a:chOff x="1068030" y="9281823"/>
              <a:chExt cx="9476013" cy="314325"/>
            </a:xfrm>
          </p:grpSpPr>
          <p:sp>
            <p:nvSpPr>
              <p:cNvPr id="345" name="object 90">
                <a:extLst>
                  <a:ext uri="{FF2B5EF4-FFF2-40B4-BE49-F238E27FC236}">
                    <a16:creationId xmlns:a16="http://schemas.microsoft.com/office/drawing/2014/main" id="{A680186F-4F83-484D-96A3-A2B22D27F8A4}"/>
                  </a:ext>
                </a:extLst>
              </p:cNvPr>
              <p:cNvSpPr/>
              <p:nvPr/>
            </p:nvSpPr>
            <p:spPr>
              <a:xfrm>
                <a:off x="10229718" y="9281823"/>
                <a:ext cx="314325" cy="314325"/>
              </a:xfrm>
              <a:custGeom>
                <a:avLst/>
                <a:gdLst/>
                <a:ahLst/>
                <a:cxnLst/>
                <a:rect l="l" t="t" r="r" b="b"/>
                <a:pathLst>
                  <a:path w="314325" h="314325">
                    <a:moveTo>
                      <a:pt x="314126" y="0"/>
                    </a:moveTo>
                    <a:lnTo>
                      <a:pt x="0" y="0"/>
                    </a:lnTo>
                    <a:lnTo>
                      <a:pt x="0" y="314126"/>
                    </a:lnTo>
                    <a:lnTo>
                      <a:pt x="314126" y="314126"/>
                    </a:lnTo>
                    <a:lnTo>
                      <a:pt x="314126" y="0"/>
                    </a:lnTo>
                    <a:close/>
                  </a:path>
                </a:pathLst>
              </a:custGeom>
              <a:solidFill>
                <a:srgbClr val="1835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7" name="object 92">
                <a:extLst>
                  <a:ext uri="{FF2B5EF4-FFF2-40B4-BE49-F238E27FC236}">
                    <a16:creationId xmlns:a16="http://schemas.microsoft.com/office/drawing/2014/main" id="{EFFE4410-619D-5C4F-BE0B-4F91F9FD2DE3}"/>
                  </a:ext>
                </a:extLst>
              </p:cNvPr>
              <p:cNvSpPr/>
              <p:nvPr/>
            </p:nvSpPr>
            <p:spPr>
              <a:xfrm>
                <a:off x="1068030" y="9281823"/>
                <a:ext cx="314325" cy="314325"/>
              </a:xfrm>
              <a:custGeom>
                <a:avLst/>
                <a:gdLst/>
                <a:ahLst/>
                <a:cxnLst/>
                <a:rect l="l" t="t" r="r" b="b"/>
                <a:pathLst>
                  <a:path w="314325" h="314325">
                    <a:moveTo>
                      <a:pt x="314126" y="0"/>
                    </a:moveTo>
                    <a:lnTo>
                      <a:pt x="0" y="0"/>
                    </a:lnTo>
                    <a:lnTo>
                      <a:pt x="0" y="314126"/>
                    </a:lnTo>
                    <a:lnTo>
                      <a:pt x="314126" y="314126"/>
                    </a:lnTo>
                    <a:lnTo>
                      <a:pt x="314126" y="0"/>
                    </a:lnTo>
                    <a:close/>
                  </a:path>
                </a:pathLst>
              </a:custGeom>
              <a:solidFill>
                <a:srgbClr val="1C9C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26" name="Rectangle 425">
              <a:extLst>
                <a:ext uri="{FF2B5EF4-FFF2-40B4-BE49-F238E27FC236}">
                  <a16:creationId xmlns:a16="http://schemas.microsoft.com/office/drawing/2014/main" id="{8D61FD07-A85E-8F40-9AF9-3091268B0F1C}"/>
                </a:ext>
              </a:extLst>
            </p:cNvPr>
            <p:cNvSpPr/>
            <p:nvPr/>
          </p:nvSpPr>
          <p:spPr>
            <a:xfrm>
              <a:off x="1520858" y="9254319"/>
              <a:ext cx="2256149" cy="39842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0" b="0" i="0" u="none" strike="noStrike" kern="1200" cap="none" spc="-3" normalizeH="0" baseline="0" noProof="0" dirty="0">
                  <a:ln>
                    <a:noFill/>
                  </a:ln>
                  <a:solidFill>
                    <a:prstClr val="black"/>
                  </a:solidFill>
                  <a:effectLst/>
                  <a:uLnTx/>
                  <a:uFillTx/>
                  <a:latin typeface="Helvetica" pitchFamily="2" charset="0"/>
                  <a:ea typeface="+mn-ea"/>
                  <a:cs typeface="Arial"/>
                </a:rPr>
                <a:t>USPS</a:t>
              </a:r>
              <a:r>
                <a:rPr kumimoji="0" lang="en-US" sz="970" b="0" i="0" u="none" strike="noStrike" kern="1200" cap="none" spc="0" normalizeH="0" baseline="0" noProof="0" dirty="0">
                  <a:ln>
                    <a:noFill/>
                  </a:ln>
                  <a:solidFill>
                    <a:prstClr val="black"/>
                  </a:solidFill>
                  <a:effectLst/>
                  <a:uLnTx/>
                  <a:uFillTx/>
                  <a:latin typeface="Helvetica" pitchFamily="2" charset="0"/>
                  <a:ea typeface="+mn-ea"/>
                  <a:cs typeface="Arial"/>
                </a:rPr>
                <a:t> Marketing</a:t>
              </a:r>
              <a:r>
                <a:rPr kumimoji="0" lang="en-US" sz="970" b="0" i="0" u="none" strike="noStrike" kern="1200" cap="none" spc="3" normalizeH="0" baseline="0" noProof="0" dirty="0">
                  <a:ln>
                    <a:noFill/>
                  </a:ln>
                  <a:solidFill>
                    <a:prstClr val="black"/>
                  </a:solidFill>
                  <a:effectLst/>
                  <a:uLnTx/>
                  <a:uFillTx/>
                  <a:latin typeface="Helvetica" pitchFamily="2" charset="0"/>
                  <a:ea typeface="+mn-ea"/>
                  <a:cs typeface="Arial"/>
                </a:rPr>
                <a:t> </a:t>
              </a:r>
              <a:r>
                <a:rPr kumimoji="0" lang="en-US" sz="970" b="0" i="0" u="none" strike="noStrike" kern="1200" cap="none" spc="0" normalizeH="0" baseline="0" noProof="0" dirty="0">
                  <a:ln>
                    <a:noFill/>
                  </a:ln>
                  <a:solidFill>
                    <a:prstClr val="black"/>
                  </a:solidFill>
                  <a:effectLst/>
                  <a:uLnTx/>
                  <a:uFillTx/>
                  <a:latin typeface="Helvetica" pitchFamily="2" charset="0"/>
                  <a:ea typeface="+mn-ea"/>
                  <a:cs typeface="Arial"/>
                </a:rPr>
                <a:t>Mail</a:t>
              </a:r>
              <a:endParaRPr kumimoji="0" lang="en-US" sz="97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7" name="Rectangle 426">
              <a:extLst>
                <a:ext uri="{FF2B5EF4-FFF2-40B4-BE49-F238E27FC236}">
                  <a16:creationId xmlns:a16="http://schemas.microsoft.com/office/drawing/2014/main" id="{98409498-D546-9048-9541-B7841B01AED8}"/>
                </a:ext>
              </a:extLst>
            </p:cNvPr>
            <p:cNvSpPr/>
            <p:nvPr/>
          </p:nvSpPr>
          <p:spPr>
            <a:xfrm>
              <a:off x="5007291" y="9261331"/>
              <a:ext cx="4483644" cy="39842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0" b="0" i="0" u="none" strike="noStrike" kern="1200" cap="none" spc="0" normalizeH="0" baseline="0" noProof="0" dirty="0">
                  <a:ln>
                    <a:noFill/>
                  </a:ln>
                  <a:solidFill>
                    <a:prstClr val="black"/>
                  </a:solidFill>
                  <a:effectLst/>
                  <a:uLnTx/>
                  <a:uFillTx/>
                  <a:latin typeface="Helvetica" pitchFamily="2" charset="0"/>
                  <a:ea typeface="+mn-ea"/>
                  <a:cs typeface="Arial"/>
                </a:rPr>
                <a:t>Marketing</a:t>
              </a:r>
              <a:r>
                <a:rPr kumimoji="0" lang="en-US" sz="970" b="0" i="0" u="none" strike="noStrike" kern="1200" cap="none" spc="3" normalizeH="0" baseline="0" noProof="0" dirty="0">
                  <a:ln>
                    <a:noFill/>
                  </a:ln>
                  <a:solidFill>
                    <a:prstClr val="black"/>
                  </a:solidFill>
                  <a:effectLst/>
                  <a:uLnTx/>
                  <a:uFillTx/>
                  <a:latin typeface="Helvetica" pitchFamily="2" charset="0"/>
                  <a:ea typeface="+mn-ea"/>
                  <a:cs typeface="Arial"/>
                </a:rPr>
                <a:t> </a:t>
              </a:r>
              <a:r>
                <a:rPr kumimoji="0" lang="en-US" sz="970" b="0" i="0" u="none" strike="noStrike" kern="1200" cap="none" spc="0" normalizeH="0" baseline="0" noProof="0" dirty="0">
                  <a:ln>
                    <a:noFill/>
                  </a:ln>
                  <a:solidFill>
                    <a:prstClr val="black"/>
                  </a:solidFill>
                  <a:effectLst/>
                  <a:uLnTx/>
                  <a:uFillTx/>
                  <a:latin typeface="Helvetica" pitchFamily="2" charset="0"/>
                  <a:ea typeface="+mn-ea"/>
                  <a:cs typeface="Arial"/>
                </a:rPr>
                <a:t>Mail</a:t>
              </a:r>
              <a:r>
                <a:rPr kumimoji="0" lang="en-US" sz="970" b="0" i="0" u="none" strike="noStrike" kern="1200" cap="none" spc="6" normalizeH="0" baseline="0" noProof="0" dirty="0">
                  <a:ln>
                    <a:noFill/>
                  </a:ln>
                  <a:solidFill>
                    <a:prstClr val="black"/>
                  </a:solidFill>
                  <a:effectLst/>
                  <a:uLnTx/>
                  <a:uFillTx/>
                  <a:latin typeface="Helvetica" pitchFamily="2" charset="0"/>
                  <a:ea typeface="+mn-ea"/>
                  <a:cs typeface="Arial"/>
                </a:rPr>
                <a:t> </a:t>
              </a:r>
              <a:r>
                <a:rPr kumimoji="0" lang="en-US" sz="970" b="0" i="0" u="none" strike="noStrike" kern="1200" cap="none" spc="-3" normalizeH="0" baseline="0" noProof="0" dirty="0">
                  <a:ln>
                    <a:noFill/>
                  </a:ln>
                  <a:solidFill>
                    <a:prstClr val="black"/>
                  </a:solidFill>
                  <a:effectLst/>
                  <a:uLnTx/>
                  <a:uFillTx/>
                  <a:latin typeface="Helvetica" pitchFamily="2" charset="0"/>
                  <a:ea typeface="+mn-ea"/>
                  <a:cs typeface="Arial"/>
                </a:rPr>
                <a:t>and</a:t>
              </a:r>
              <a:r>
                <a:rPr kumimoji="0" lang="en-US" sz="970" b="0" i="0" u="none" strike="noStrike" kern="1200" cap="none" spc="3" normalizeH="0" baseline="0" noProof="0" dirty="0">
                  <a:ln>
                    <a:noFill/>
                  </a:ln>
                  <a:solidFill>
                    <a:prstClr val="black"/>
                  </a:solidFill>
                  <a:effectLst/>
                  <a:uLnTx/>
                  <a:uFillTx/>
                  <a:latin typeface="Helvetica" pitchFamily="2" charset="0"/>
                  <a:ea typeface="+mn-ea"/>
                  <a:cs typeface="Arial"/>
                </a:rPr>
                <a:t> </a:t>
              </a:r>
              <a:r>
                <a:rPr kumimoji="0" lang="en-US" sz="970" b="0" i="0" u="none" strike="noStrike" kern="1200" cap="none" spc="0" normalizeH="0" baseline="0" noProof="0" dirty="0">
                  <a:ln>
                    <a:noFill/>
                  </a:ln>
                  <a:solidFill>
                    <a:prstClr val="black"/>
                  </a:solidFill>
                  <a:effectLst/>
                  <a:uLnTx/>
                  <a:uFillTx/>
                  <a:latin typeface="Helvetica" pitchFamily="2" charset="0"/>
                  <a:ea typeface="+mn-ea"/>
                  <a:cs typeface="Arial"/>
                </a:rPr>
                <a:t>First-Class</a:t>
              </a:r>
              <a:r>
                <a:rPr kumimoji="0" lang="en-US" sz="970" b="0" i="0" u="none" strike="noStrike" kern="1200" cap="none" spc="0" normalizeH="0" baseline="34722" noProof="0" dirty="0">
                  <a:ln>
                    <a:noFill/>
                  </a:ln>
                  <a:solidFill>
                    <a:prstClr val="black"/>
                  </a:solidFill>
                  <a:effectLst/>
                  <a:uLnTx/>
                  <a:uFillTx/>
                  <a:latin typeface="Helvetica" pitchFamily="2" charset="0"/>
                  <a:ea typeface="+mn-ea"/>
                  <a:cs typeface="Arial"/>
                </a:rPr>
                <a:t>®</a:t>
              </a:r>
              <a:r>
                <a:rPr kumimoji="0" lang="en-US" sz="970" b="0" i="0" u="none" strike="noStrike" kern="1200" cap="none" spc="154" normalizeH="0" baseline="34722" noProof="0" dirty="0">
                  <a:ln>
                    <a:noFill/>
                  </a:ln>
                  <a:solidFill>
                    <a:prstClr val="black"/>
                  </a:solidFill>
                  <a:effectLst/>
                  <a:uLnTx/>
                  <a:uFillTx/>
                  <a:latin typeface="Helvetica" pitchFamily="2" charset="0"/>
                  <a:ea typeface="+mn-ea"/>
                  <a:cs typeface="Arial"/>
                </a:rPr>
                <a:t> </a:t>
              </a:r>
              <a:r>
                <a:rPr kumimoji="0" lang="en-US" sz="970" b="0" i="0" u="none" strike="noStrike" kern="1200" cap="none" spc="0" normalizeH="0" baseline="0" noProof="0" dirty="0">
                  <a:ln>
                    <a:noFill/>
                  </a:ln>
                  <a:solidFill>
                    <a:prstClr val="black"/>
                  </a:solidFill>
                  <a:effectLst/>
                  <a:uLnTx/>
                  <a:uFillTx/>
                  <a:latin typeface="Helvetica" pitchFamily="2" charset="0"/>
                  <a:ea typeface="+mn-ea"/>
                  <a:cs typeface="Arial"/>
                </a:rPr>
                <a:t>Mail</a:t>
              </a:r>
              <a:r>
                <a:rPr kumimoji="0" lang="en-US" sz="970" b="0" i="0" u="none" strike="noStrike" kern="1200" cap="none" spc="6" normalizeH="0" baseline="0" noProof="0" dirty="0">
                  <a:ln>
                    <a:noFill/>
                  </a:ln>
                  <a:solidFill>
                    <a:prstClr val="black"/>
                  </a:solidFill>
                  <a:effectLst/>
                  <a:uLnTx/>
                  <a:uFillTx/>
                  <a:latin typeface="Helvetica" pitchFamily="2" charset="0"/>
                  <a:ea typeface="+mn-ea"/>
                  <a:cs typeface="Arial"/>
                </a:rPr>
                <a:t> </a:t>
              </a:r>
              <a:r>
                <a:rPr kumimoji="0" lang="en-US" sz="970" b="0" i="0" u="none" strike="noStrike" kern="1200" cap="none" spc="0" normalizeH="0" baseline="0" noProof="0" dirty="0">
                  <a:ln>
                    <a:noFill/>
                  </a:ln>
                  <a:solidFill>
                    <a:prstClr val="black"/>
                  </a:solidFill>
                  <a:effectLst/>
                  <a:uLnTx/>
                  <a:uFillTx/>
                  <a:latin typeface="Helvetica" pitchFamily="2" charset="0"/>
                  <a:ea typeface="+mn-ea"/>
                  <a:cs typeface="Arial"/>
                </a:rPr>
                <a:t>Products</a:t>
              </a:r>
              <a:endParaRPr kumimoji="0" lang="en-US" sz="97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8" name="Rectangle 427">
              <a:extLst>
                <a:ext uri="{FF2B5EF4-FFF2-40B4-BE49-F238E27FC236}">
                  <a16:creationId xmlns:a16="http://schemas.microsoft.com/office/drawing/2014/main" id="{72BD4D44-D0CB-D14C-8C70-80D3ED8BD79E}"/>
                </a:ext>
              </a:extLst>
            </p:cNvPr>
            <p:cNvSpPr/>
            <p:nvPr/>
          </p:nvSpPr>
          <p:spPr>
            <a:xfrm>
              <a:off x="10681044" y="9251628"/>
              <a:ext cx="2533713" cy="39842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0" b="0" i="0" u="none" strike="noStrike" kern="1200" cap="none" spc="0" normalizeH="0" baseline="0" noProof="0" dirty="0">
                  <a:ln>
                    <a:noFill/>
                  </a:ln>
                  <a:solidFill>
                    <a:prstClr val="black"/>
                  </a:solidFill>
                  <a:effectLst/>
                  <a:uLnTx/>
                  <a:uFillTx/>
                  <a:latin typeface="Helvetica" pitchFamily="2" charset="0"/>
                  <a:ea typeface="+mn-ea"/>
                  <a:cs typeface="Arial"/>
                </a:rPr>
                <a:t>First-Class</a:t>
              </a:r>
              <a:r>
                <a:rPr kumimoji="0" lang="en-US" sz="970" b="0" i="0" u="none" strike="noStrike" kern="1200" cap="none" spc="0" normalizeH="0" baseline="24305" noProof="0" dirty="0">
                  <a:ln>
                    <a:noFill/>
                  </a:ln>
                  <a:solidFill>
                    <a:prstClr val="black"/>
                  </a:solidFill>
                  <a:effectLst/>
                  <a:uLnTx/>
                  <a:uFillTx/>
                  <a:latin typeface="Helvetica" pitchFamily="2" charset="0"/>
                  <a:ea typeface="+mn-ea"/>
                  <a:cs typeface="Arial"/>
                </a:rPr>
                <a:t>®</a:t>
              </a:r>
              <a:r>
                <a:rPr kumimoji="0" lang="en-US" sz="970" b="0" i="0" u="none" strike="noStrike" kern="1200" cap="none" spc="-18" normalizeH="0" baseline="24305" noProof="0" dirty="0">
                  <a:ln>
                    <a:noFill/>
                  </a:ln>
                  <a:solidFill>
                    <a:prstClr val="black"/>
                  </a:solidFill>
                  <a:effectLst/>
                  <a:uLnTx/>
                  <a:uFillTx/>
                  <a:latin typeface="Helvetica" pitchFamily="2" charset="0"/>
                  <a:ea typeface="+mn-ea"/>
                  <a:cs typeface="Arial"/>
                </a:rPr>
                <a:t> </a:t>
              </a:r>
              <a:r>
                <a:rPr kumimoji="0" lang="en-US" sz="970" b="0" i="0" u="none" strike="noStrike" kern="1200" cap="none" spc="0" normalizeH="0" baseline="0" noProof="0" dirty="0">
                  <a:ln>
                    <a:noFill/>
                  </a:ln>
                  <a:solidFill>
                    <a:prstClr val="black"/>
                  </a:solidFill>
                  <a:effectLst/>
                  <a:uLnTx/>
                  <a:uFillTx/>
                  <a:latin typeface="Helvetica" pitchFamily="2" charset="0"/>
                  <a:ea typeface="+mn-ea"/>
                  <a:cs typeface="Arial"/>
                </a:rPr>
                <a:t>Mail</a:t>
              </a:r>
              <a:r>
                <a:rPr kumimoji="0" lang="en-US" sz="970" b="0" i="0" u="none" strike="noStrike" kern="1200" cap="none" spc="-22" normalizeH="0" baseline="0" noProof="0" dirty="0">
                  <a:ln>
                    <a:noFill/>
                  </a:ln>
                  <a:solidFill>
                    <a:prstClr val="black"/>
                  </a:solidFill>
                  <a:effectLst/>
                  <a:uLnTx/>
                  <a:uFillTx/>
                  <a:latin typeface="Helvetica" pitchFamily="2" charset="0"/>
                  <a:ea typeface="+mn-ea"/>
                  <a:cs typeface="Arial"/>
                </a:rPr>
                <a:t> </a:t>
              </a:r>
              <a:r>
                <a:rPr kumimoji="0" lang="en-US" sz="970" b="0" i="0" u="none" strike="noStrike" kern="1200" cap="none" spc="0" normalizeH="0" baseline="0" noProof="0" dirty="0">
                  <a:ln>
                    <a:noFill/>
                  </a:ln>
                  <a:solidFill>
                    <a:prstClr val="black"/>
                  </a:solidFill>
                  <a:effectLst/>
                  <a:uLnTx/>
                  <a:uFillTx/>
                  <a:latin typeface="Helvetica" pitchFamily="2" charset="0"/>
                  <a:ea typeface="+mn-ea"/>
                  <a:cs typeface="Arial"/>
                </a:rPr>
                <a:t>Service</a:t>
              </a:r>
              <a:endParaRPr kumimoji="0" lang="en-US" sz="97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9" name="object 91">
              <a:extLst>
                <a:ext uri="{FF2B5EF4-FFF2-40B4-BE49-F238E27FC236}">
                  <a16:creationId xmlns:a16="http://schemas.microsoft.com/office/drawing/2014/main" id="{D40B6EB0-FE56-5740-BCFC-39A29C72AA5E}"/>
                </a:ext>
              </a:extLst>
            </p:cNvPr>
            <p:cNvSpPr/>
            <p:nvPr/>
          </p:nvSpPr>
          <p:spPr>
            <a:xfrm>
              <a:off x="4620275" y="9281823"/>
              <a:ext cx="314325" cy="314325"/>
            </a:xfrm>
            <a:custGeom>
              <a:avLst/>
              <a:gdLst/>
              <a:ahLst/>
              <a:cxnLst/>
              <a:rect l="l" t="t" r="r" b="b"/>
              <a:pathLst>
                <a:path w="314325" h="314325">
                  <a:moveTo>
                    <a:pt x="314126" y="0"/>
                  </a:moveTo>
                  <a:lnTo>
                    <a:pt x="0" y="0"/>
                  </a:lnTo>
                  <a:lnTo>
                    <a:pt x="0" y="314126"/>
                  </a:lnTo>
                  <a:lnTo>
                    <a:pt x="314126" y="314126"/>
                  </a:lnTo>
                  <a:lnTo>
                    <a:pt x="314126" y="0"/>
                  </a:lnTo>
                  <a:close/>
                </a:path>
              </a:pathLst>
            </a:custGeom>
            <a:solidFill>
              <a:srgbClr val="005E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0" name="Rectangle 429">
              <a:extLst>
                <a:ext uri="{FF2B5EF4-FFF2-40B4-BE49-F238E27FC236}">
                  <a16:creationId xmlns:a16="http://schemas.microsoft.com/office/drawing/2014/main" id="{3C3774C3-64AC-9D44-949B-84A8FB421589}"/>
                </a:ext>
              </a:extLst>
            </p:cNvPr>
            <p:cNvSpPr/>
            <p:nvPr/>
          </p:nvSpPr>
          <p:spPr>
            <a:xfrm>
              <a:off x="759138" y="9083675"/>
              <a:ext cx="18591077" cy="68580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2" name="Rectangle 151">
              <a:extLst>
                <a:ext uri="{FF2B5EF4-FFF2-40B4-BE49-F238E27FC236}">
                  <a16:creationId xmlns:a16="http://schemas.microsoft.com/office/drawing/2014/main" id="{22455EA3-DDEE-8040-9A97-636268ED92D9}"/>
                </a:ext>
              </a:extLst>
            </p:cNvPr>
            <p:cNvSpPr/>
            <p:nvPr/>
          </p:nvSpPr>
          <p:spPr>
            <a:xfrm>
              <a:off x="14326632" y="9251628"/>
              <a:ext cx="2049219" cy="39842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0" b="0" i="0" u="none" strike="noStrike" kern="1200" cap="none" spc="0" normalizeH="0" baseline="0" noProof="0" dirty="0">
                  <a:ln>
                    <a:noFill/>
                  </a:ln>
                  <a:solidFill>
                    <a:prstClr val="black"/>
                  </a:solidFill>
                  <a:effectLst/>
                  <a:uLnTx/>
                  <a:uFillTx/>
                  <a:latin typeface="Helvetica" pitchFamily="2" charset="0"/>
                  <a:ea typeface="+mn-ea"/>
                  <a:cs typeface="Arial"/>
                </a:rPr>
                <a:t>Registration Period</a:t>
              </a:r>
              <a:endParaRPr kumimoji="0" lang="en-US" sz="97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3" name="Rectangle 152">
              <a:extLst>
                <a:ext uri="{FF2B5EF4-FFF2-40B4-BE49-F238E27FC236}">
                  <a16:creationId xmlns:a16="http://schemas.microsoft.com/office/drawing/2014/main" id="{5E0AD542-C2A1-614A-96F0-4EF5E6040EB6}"/>
                </a:ext>
              </a:extLst>
            </p:cNvPr>
            <p:cNvSpPr/>
            <p:nvPr/>
          </p:nvSpPr>
          <p:spPr>
            <a:xfrm>
              <a:off x="17259418" y="9251628"/>
              <a:ext cx="1886170" cy="39842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0" b="0" i="0" u="none" strike="noStrike" kern="1200" cap="none" spc="0" normalizeH="0" baseline="0" noProof="0" dirty="0">
                  <a:ln>
                    <a:noFill/>
                  </a:ln>
                  <a:solidFill>
                    <a:prstClr val="black"/>
                  </a:solidFill>
                  <a:effectLst/>
                  <a:uLnTx/>
                  <a:uFillTx/>
                  <a:latin typeface="Helvetica"/>
                  <a:ea typeface="+mn-ea"/>
                  <a:cs typeface="Helvetica"/>
                </a:rPr>
                <a:t>Promotion</a:t>
              </a:r>
              <a:r>
                <a:rPr kumimoji="0" lang="en-US" sz="970" b="0" i="0" u="none" strike="noStrike" kern="1200" cap="none" spc="-21" normalizeH="0" baseline="0" noProof="0" dirty="0">
                  <a:ln>
                    <a:noFill/>
                  </a:ln>
                  <a:solidFill>
                    <a:prstClr val="black"/>
                  </a:solidFill>
                  <a:effectLst/>
                  <a:uLnTx/>
                  <a:uFillTx/>
                  <a:latin typeface="Helvetica"/>
                  <a:ea typeface="+mn-ea"/>
                  <a:cs typeface="Helvetica"/>
                </a:rPr>
                <a:t> </a:t>
              </a:r>
              <a:r>
                <a:rPr kumimoji="0" lang="en-US" sz="970" b="0" i="0" u="none" strike="noStrike" kern="1200" cap="none" spc="0" normalizeH="0" baseline="0" noProof="0" dirty="0">
                  <a:ln>
                    <a:noFill/>
                  </a:ln>
                  <a:solidFill>
                    <a:prstClr val="black"/>
                  </a:solidFill>
                  <a:effectLst/>
                  <a:uLnTx/>
                  <a:uFillTx/>
                  <a:latin typeface="Helvetica"/>
                  <a:ea typeface="+mn-ea"/>
                  <a:cs typeface="Helvetica"/>
                </a:rPr>
                <a:t>Period</a:t>
              </a:r>
              <a:endParaRPr kumimoji="0" lang="en-US" sz="97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pic>
        <p:nvPicPr>
          <p:cNvPr id="148" name="object 86">
            <a:extLst>
              <a:ext uri="{FF2B5EF4-FFF2-40B4-BE49-F238E27FC236}">
                <a16:creationId xmlns:a16="http://schemas.microsoft.com/office/drawing/2014/main" id="{4D29D020-D6FB-FA42-9032-CC943D761DE1}"/>
              </a:ext>
            </a:extLst>
          </p:cNvPr>
          <p:cNvPicPr/>
          <p:nvPr/>
        </p:nvPicPr>
        <p:blipFill>
          <a:blip r:embed="rId13" cstate="print"/>
          <a:stretch>
            <a:fillRect/>
          </a:stretch>
        </p:blipFill>
        <p:spPr>
          <a:xfrm>
            <a:off x="8475955" y="324703"/>
            <a:ext cx="154972" cy="148503"/>
          </a:xfrm>
          <a:prstGeom prst="rect">
            <a:avLst/>
          </a:prstGeom>
        </p:spPr>
      </p:pic>
      <p:pic>
        <p:nvPicPr>
          <p:cNvPr id="151" name="object 87">
            <a:extLst>
              <a:ext uri="{FF2B5EF4-FFF2-40B4-BE49-F238E27FC236}">
                <a16:creationId xmlns:a16="http://schemas.microsoft.com/office/drawing/2014/main" id="{854419F0-4C1E-9C4C-A731-4192991C2281}"/>
              </a:ext>
            </a:extLst>
          </p:cNvPr>
          <p:cNvPicPr/>
          <p:nvPr/>
        </p:nvPicPr>
        <p:blipFill>
          <a:blip r:embed="rId14" cstate="print">
            <a:duotone>
              <a:prstClr val="black"/>
              <a:srgbClr val="3D4F59">
                <a:tint val="45000"/>
                <a:satMod val="400000"/>
              </a:srgbClr>
            </a:duotone>
            <a:extLst>
              <a:ext uri="{BEBA8EAE-BF5A-486C-A8C5-ECC9F3942E4B}">
                <a14:imgProps xmlns:a14="http://schemas.microsoft.com/office/drawing/2010/main">
                  <a14:imgLayer r:embed="rId15">
                    <a14:imgEffect>
                      <a14:colorTemperature colorTemp="11200"/>
                    </a14:imgEffect>
                    <a14:imgEffect>
                      <a14:brightnessContrast bright="-40000" contrast="-40000"/>
                    </a14:imgEffect>
                  </a14:imgLayer>
                </a14:imgProps>
              </a:ext>
            </a:extLst>
          </a:blip>
          <a:stretch>
            <a:fillRect/>
          </a:stretch>
        </p:blipFill>
        <p:spPr>
          <a:xfrm>
            <a:off x="10282970" y="332684"/>
            <a:ext cx="132540" cy="132540"/>
          </a:xfrm>
          <a:prstGeom prst="rect">
            <a:avLst/>
          </a:prstGeom>
          <a:ln>
            <a:noFill/>
          </a:ln>
        </p:spPr>
      </p:pic>
      <p:sp>
        <p:nvSpPr>
          <p:cNvPr id="154" name="object 13">
            <a:extLst>
              <a:ext uri="{FF2B5EF4-FFF2-40B4-BE49-F238E27FC236}">
                <a16:creationId xmlns:a16="http://schemas.microsoft.com/office/drawing/2014/main" id="{9D524BFE-CA79-4BE3-8056-9C01B09BAA6C}"/>
              </a:ext>
            </a:extLst>
          </p:cNvPr>
          <p:cNvSpPr/>
          <p:nvPr/>
        </p:nvSpPr>
        <p:spPr>
          <a:xfrm>
            <a:off x="453118" y="5135067"/>
            <a:ext cx="2146350" cy="787457"/>
          </a:xfrm>
          <a:custGeom>
            <a:avLst/>
            <a:gdLst/>
            <a:ahLst/>
            <a:cxnLst/>
            <a:rect l="l" t="t" r="r" b="b"/>
            <a:pathLst>
              <a:path w="3539490" h="1298575">
                <a:moveTo>
                  <a:pt x="3539159" y="0"/>
                </a:moveTo>
                <a:lnTo>
                  <a:pt x="0" y="0"/>
                </a:lnTo>
                <a:lnTo>
                  <a:pt x="0" y="1298389"/>
                </a:lnTo>
                <a:lnTo>
                  <a:pt x="3539159" y="1298389"/>
                </a:lnTo>
                <a:lnTo>
                  <a:pt x="3539159" y="0"/>
                </a:lnTo>
                <a:close/>
              </a:path>
            </a:pathLst>
          </a:custGeom>
          <a:solidFill>
            <a:srgbClr val="1C9C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6" name="object 191">
            <a:extLst>
              <a:ext uri="{FF2B5EF4-FFF2-40B4-BE49-F238E27FC236}">
                <a16:creationId xmlns:a16="http://schemas.microsoft.com/office/drawing/2014/main" id="{F0C0F83A-7250-487F-8350-02B02C34EA7F}"/>
              </a:ext>
            </a:extLst>
          </p:cNvPr>
          <p:cNvSpPr txBox="1"/>
          <p:nvPr/>
        </p:nvSpPr>
        <p:spPr>
          <a:xfrm>
            <a:off x="929415" y="5295949"/>
            <a:ext cx="752031" cy="453535"/>
          </a:xfrm>
          <a:prstGeom prst="rect">
            <a:avLst/>
          </a:prstGeom>
        </p:spPr>
        <p:txBody>
          <a:bodyPr vert="horz" wrap="square" lIns="0" tIns="7316" rIns="0" bIns="0" rtlCol="0">
            <a:spAutoFit/>
          </a:bodyPr>
          <a:lstStyle/>
          <a:p>
            <a:pPr marL="16558" marR="3081" lvl="0" indent="0" algn="l" defTabSz="914400" rtl="0" eaLnBrk="1" fontAlgn="auto" latinLnBrk="0" hangingPunct="1">
              <a:lnSpc>
                <a:spcPct val="101600"/>
              </a:lnSpc>
              <a:spcBef>
                <a:spcPts val="58"/>
              </a:spcBef>
              <a:spcAft>
                <a:spcPts val="0"/>
              </a:spcAft>
              <a:buClrTx/>
              <a:buSzTx/>
              <a:buFontTx/>
              <a:buNone/>
              <a:tabLst/>
              <a:defRPr/>
            </a:pPr>
            <a:r>
              <a:rPr kumimoji="0" sz="1061" b="0" i="0" u="none" strike="noStrike" kern="1200" cap="none" spc="9" normalizeH="0" baseline="0" noProof="0" dirty="0">
                <a:ln>
                  <a:noFill/>
                </a:ln>
                <a:solidFill>
                  <a:srgbClr val="FFFFFF"/>
                </a:solidFill>
                <a:effectLst/>
                <a:uLnTx/>
                <a:uFillTx/>
                <a:latin typeface="Helvetica-Heavy"/>
                <a:ea typeface="+mn-ea"/>
                <a:cs typeface="Helvetica-Heavy"/>
              </a:rPr>
              <a:t>MOBILE </a:t>
            </a:r>
            <a:r>
              <a:rPr kumimoji="0" sz="1061" b="0" i="0" u="none" strike="noStrike" kern="1200" cap="none" spc="12" normalizeH="0" baseline="0" noProof="0" dirty="0">
                <a:ln>
                  <a:noFill/>
                </a:ln>
                <a:solidFill>
                  <a:srgbClr val="FFFFFF"/>
                </a:solidFill>
                <a:effectLst/>
                <a:uLnTx/>
                <a:uFillTx/>
                <a:latin typeface="Helvetica-Heavy"/>
                <a:ea typeface="+mn-ea"/>
                <a:cs typeface="Helvetica-Heavy"/>
              </a:rPr>
              <a:t> </a:t>
            </a:r>
            <a:r>
              <a:rPr kumimoji="0" sz="1061" b="0" i="0" u="none" strike="noStrike" kern="1200" cap="none" spc="9" normalizeH="0" baseline="0" noProof="0" dirty="0">
                <a:ln>
                  <a:noFill/>
                </a:ln>
                <a:solidFill>
                  <a:srgbClr val="FFFFFF"/>
                </a:solidFill>
                <a:effectLst/>
                <a:uLnTx/>
                <a:uFillTx/>
                <a:latin typeface="Helvetica-Heavy"/>
                <a:ea typeface="+mn-ea"/>
                <a:cs typeface="Helvetica-Heavy"/>
              </a:rPr>
              <a:t>SHOPPING</a:t>
            </a:r>
            <a:endParaRPr kumimoji="0" sz="1061" b="0" i="0" u="none" strike="noStrike" kern="1200" cap="none" spc="0" normalizeH="0" baseline="0" noProof="0" dirty="0">
              <a:ln>
                <a:noFill/>
              </a:ln>
              <a:solidFill>
                <a:prstClr val="black"/>
              </a:solidFill>
              <a:effectLst/>
              <a:uLnTx/>
              <a:uFillTx/>
              <a:latin typeface="Helvetica-Heavy"/>
              <a:ea typeface="+mn-ea"/>
              <a:cs typeface="Helvetica-Heavy"/>
            </a:endParaRPr>
          </a:p>
          <a:p>
            <a:pPr marL="7701" marR="0" lvl="0" indent="0" algn="l" defTabSz="914400" rtl="0" eaLnBrk="1" fontAlgn="auto" latinLnBrk="0" hangingPunct="1">
              <a:lnSpc>
                <a:spcPct val="100000"/>
              </a:lnSpc>
              <a:spcBef>
                <a:spcPts val="340"/>
              </a:spcBef>
              <a:spcAft>
                <a:spcPts val="0"/>
              </a:spcAft>
              <a:buClrTx/>
              <a:buSzTx/>
              <a:buFontTx/>
              <a:buNone/>
              <a:tabLst/>
              <a:defRPr/>
            </a:pPr>
            <a:r>
              <a:rPr kumimoji="0" sz="485" b="1" i="0" u="none" strike="noStrike" kern="1200" cap="none" spc="3" normalizeH="0" baseline="0" noProof="0" dirty="0">
                <a:ln>
                  <a:noFill/>
                </a:ln>
                <a:solidFill>
                  <a:srgbClr val="FFFFFF"/>
                </a:solidFill>
                <a:effectLst/>
                <a:uLnTx/>
                <a:uFillTx/>
                <a:latin typeface="Helvetica"/>
                <a:ea typeface="+mn-ea"/>
                <a:cs typeface="Helvetica"/>
              </a:rPr>
              <a:t>**Marketing</a:t>
            </a:r>
            <a:r>
              <a:rPr kumimoji="0" sz="485" b="1" i="0" u="none" strike="noStrike" kern="1200" cap="none" spc="-9" normalizeH="0" baseline="0" noProof="0" dirty="0">
                <a:ln>
                  <a:noFill/>
                </a:ln>
                <a:solidFill>
                  <a:srgbClr val="FFFFFF"/>
                </a:solidFill>
                <a:effectLst/>
                <a:uLnTx/>
                <a:uFillTx/>
                <a:latin typeface="Helvetica"/>
                <a:ea typeface="+mn-ea"/>
                <a:cs typeface="Helvetica"/>
              </a:rPr>
              <a:t> </a:t>
            </a:r>
            <a:r>
              <a:rPr kumimoji="0" sz="485" b="1" i="0" u="none" strike="noStrike" kern="1200" cap="none" spc="6" normalizeH="0" baseline="0" noProof="0" dirty="0">
                <a:ln>
                  <a:noFill/>
                </a:ln>
                <a:solidFill>
                  <a:srgbClr val="FFFFFF"/>
                </a:solidFill>
                <a:effectLst/>
                <a:uLnTx/>
                <a:uFillTx/>
                <a:latin typeface="Helvetica"/>
                <a:ea typeface="+mn-ea"/>
                <a:cs typeface="Helvetica"/>
              </a:rPr>
              <a:t>Mail</a:t>
            </a:r>
            <a:r>
              <a:rPr kumimoji="0" sz="485" b="1" i="0" u="none" strike="noStrike" kern="1200" cap="none" spc="-6" normalizeH="0" baseline="0" noProof="0" dirty="0">
                <a:ln>
                  <a:noFill/>
                </a:ln>
                <a:solidFill>
                  <a:srgbClr val="FFFFFF"/>
                </a:solidFill>
                <a:effectLst/>
                <a:uLnTx/>
                <a:uFillTx/>
                <a:latin typeface="Helvetica"/>
                <a:ea typeface="+mn-ea"/>
                <a:cs typeface="Helvetica"/>
              </a:rPr>
              <a:t> </a:t>
            </a:r>
            <a:r>
              <a:rPr kumimoji="0" sz="485" b="1" i="0" u="none" strike="noStrike" kern="1200" cap="none" spc="6" normalizeH="0" baseline="0" noProof="0" dirty="0">
                <a:ln>
                  <a:noFill/>
                </a:ln>
                <a:solidFill>
                  <a:srgbClr val="FFFFFF"/>
                </a:solidFill>
                <a:effectLst/>
                <a:uLnTx/>
                <a:uFillTx/>
                <a:latin typeface="Helvetica"/>
                <a:ea typeface="+mn-ea"/>
                <a:cs typeface="Helvetica"/>
              </a:rPr>
              <a:t>only</a:t>
            </a:r>
            <a:endParaRPr kumimoji="0" sz="485" b="0" i="0" u="none" strike="noStrike" kern="1200" cap="none" spc="0" normalizeH="0" baseline="0" noProof="0" dirty="0">
              <a:ln>
                <a:noFill/>
              </a:ln>
              <a:solidFill>
                <a:prstClr val="black"/>
              </a:solidFill>
              <a:effectLst/>
              <a:uLnTx/>
              <a:uFillTx/>
              <a:latin typeface="Helvetica"/>
              <a:ea typeface="+mn-ea"/>
              <a:cs typeface="Helvetica"/>
            </a:endParaRPr>
          </a:p>
        </p:txBody>
      </p:sp>
      <p:sp>
        <p:nvSpPr>
          <p:cNvPr id="157" name="object 8">
            <a:extLst>
              <a:ext uri="{FF2B5EF4-FFF2-40B4-BE49-F238E27FC236}">
                <a16:creationId xmlns:a16="http://schemas.microsoft.com/office/drawing/2014/main" id="{679BAAE5-01BB-45E9-AAE3-41D80638020E}"/>
              </a:ext>
            </a:extLst>
          </p:cNvPr>
          <p:cNvSpPr/>
          <p:nvPr/>
        </p:nvSpPr>
        <p:spPr>
          <a:xfrm>
            <a:off x="453118" y="4340746"/>
            <a:ext cx="2146350" cy="787457"/>
          </a:xfrm>
          <a:custGeom>
            <a:avLst/>
            <a:gdLst/>
            <a:ahLst/>
            <a:cxnLst/>
            <a:rect l="l" t="t" r="r" b="b"/>
            <a:pathLst>
              <a:path w="3539490" h="1298575">
                <a:moveTo>
                  <a:pt x="3539159" y="0"/>
                </a:moveTo>
                <a:lnTo>
                  <a:pt x="0" y="0"/>
                </a:lnTo>
                <a:lnTo>
                  <a:pt x="0" y="1298389"/>
                </a:lnTo>
                <a:lnTo>
                  <a:pt x="3539159" y="1298389"/>
                </a:lnTo>
                <a:lnTo>
                  <a:pt x="3539159" y="0"/>
                </a:lnTo>
                <a:close/>
              </a:path>
            </a:pathLst>
          </a:custGeom>
          <a:solidFill>
            <a:srgbClr val="005E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8" name="object 203">
            <a:extLst>
              <a:ext uri="{FF2B5EF4-FFF2-40B4-BE49-F238E27FC236}">
                <a16:creationId xmlns:a16="http://schemas.microsoft.com/office/drawing/2014/main" id="{8473CB0A-9171-43D3-A012-D273E55452B5}"/>
              </a:ext>
            </a:extLst>
          </p:cNvPr>
          <p:cNvSpPr txBox="1"/>
          <p:nvPr/>
        </p:nvSpPr>
        <p:spPr>
          <a:xfrm>
            <a:off x="976596" y="4599368"/>
            <a:ext cx="758962" cy="304314"/>
          </a:xfrm>
          <a:prstGeom prst="rect">
            <a:avLst/>
          </a:prstGeom>
        </p:spPr>
        <p:txBody>
          <a:bodyPr vert="horz" wrap="square" lIns="0" tIns="0" rIns="0" bIns="0" rtlCol="0">
            <a:spAutoFit/>
          </a:bodyPr>
          <a:lstStyle/>
          <a:p>
            <a:pPr marL="7701" marR="0" lvl="0" indent="0" algn="l" defTabSz="914400" rtl="0" eaLnBrk="1" fontAlgn="auto" latinLnBrk="0" hangingPunct="1">
              <a:lnSpc>
                <a:spcPts val="1128"/>
              </a:lnSpc>
              <a:spcBef>
                <a:spcPts val="0"/>
              </a:spcBef>
              <a:spcAft>
                <a:spcPts val="0"/>
              </a:spcAft>
              <a:buClrTx/>
              <a:buSzTx/>
              <a:buFontTx/>
              <a:buNone/>
              <a:tabLst/>
              <a:defRPr/>
            </a:pPr>
            <a:r>
              <a:rPr kumimoji="0" sz="1061" b="0" i="0" u="none" strike="noStrike" kern="1200" cap="none" spc="9" normalizeH="0" baseline="0" noProof="0" dirty="0">
                <a:ln>
                  <a:noFill/>
                </a:ln>
                <a:solidFill>
                  <a:prstClr val="white"/>
                </a:solidFill>
                <a:effectLst/>
                <a:uLnTx/>
                <a:uFillTx/>
                <a:latin typeface="Helvetica-Heavy"/>
                <a:ea typeface="+mn-ea"/>
                <a:cs typeface="Helvetica-Heavy"/>
              </a:rPr>
              <a:t>INFORMED</a:t>
            </a:r>
            <a:endParaRPr kumimoji="0" sz="1061" b="0" i="0" u="none" strike="noStrike" kern="1200" cap="none" spc="0" normalizeH="0" baseline="0" noProof="0" dirty="0">
              <a:ln>
                <a:noFill/>
              </a:ln>
              <a:solidFill>
                <a:prstClr val="white"/>
              </a:solidFill>
              <a:effectLst/>
              <a:uLnTx/>
              <a:uFillTx/>
              <a:latin typeface="Helvetica-Heavy"/>
              <a:ea typeface="+mn-ea"/>
              <a:cs typeface="Helvetica-Heavy"/>
            </a:endParaRPr>
          </a:p>
          <a:p>
            <a:pPr marL="7701" marR="0" lvl="0" indent="0" algn="l" defTabSz="914400" rtl="0" eaLnBrk="1" fontAlgn="auto" latinLnBrk="0" hangingPunct="1">
              <a:lnSpc>
                <a:spcPct val="100000"/>
              </a:lnSpc>
              <a:spcBef>
                <a:spcPts val="21"/>
              </a:spcBef>
              <a:spcAft>
                <a:spcPts val="0"/>
              </a:spcAft>
              <a:buClrTx/>
              <a:buSzTx/>
              <a:buFontTx/>
              <a:buNone/>
              <a:tabLst/>
              <a:defRPr/>
            </a:pPr>
            <a:r>
              <a:rPr kumimoji="0" sz="1061" b="0" i="0" u="none" strike="noStrike" kern="1200" cap="none" spc="9" normalizeH="0" baseline="0" noProof="0" dirty="0">
                <a:ln>
                  <a:noFill/>
                </a:ln>
                <a:solidFill>
                  <a:prstClr val="white"/>
                </a:solidFill>
                <a:effectLst/>
                <a:uLnTx/>
                <a:uFillTx/>
                <a:latin typeface="Helvetica-Heavy"/>
                <a:ea typeface="+mn-ea"/>
                <a:cs typeface="Helvetica-Heavy"/>
              </a:rPr>
              <a:t>DELIVERY</a:t>
            </a:r>
            <a:r>
              <a:rPr kumimoji="0" sz="910" b="0" i="0" u="none" strike="noStrike" kern="1200" cap="none" spc="13" normalizeH="0" baseline="33333" noProof="0" dirty="0">
                <a:ln>
                  <a:noFill/>
                </a:ln>
                <a:solidFill>
                  <a:prstClr val="white"/>
                </a:solidFill>
                <a:effectLst/>
                <a:uLnTx/>
                <a:uFillTx/>
                <a:latin typeface="Helvetica-Heavy"/>
                <a:ea typeface="+mn-ea"/>
                <a:cs typeface="Helvetica-Heavy"/>
              </a:rPr>
              <a:t>®</a:t>
            </a:r>
            <a:endParaRPr kumimoji="0" sz="910" b="0" i="0" u="none" strike="noStrike" kern="1200" cap="none" spc="0" normalizeH="0" baseline="33333" noProof="0" dirty="0">
              <a:ln>
                <a:noFill/>
              </a:ln>
              <a:solidFill>
                <a:prstClr val="white"/>
              </a:solidFill>
              <a:effectLst/>
              <a:uLnTx/>
              <a:uFillTx/>
              <a:latin typeface="Helvetica-Heavy"/>
              <a:ea typeface="+mn-ea"/>
              <a:cs typeface="Helvetica-Heavy"/>
            </a:endParaRPr>
          </a:p>
        </p:txBody>
      </p:sp>
      <p:sp>
        <p:nvSpPr>
          <p:cNvPr id="159" name="object 136">
            <a:extLst>
              <a:ext uri="{FF2B5EF4-FFF2-40B4-BE49-F238E27FC236}">
                <a16:creationId xmlns:a16="http://schemas.microsoft.com/office/drawing/2014/main" id="{D80CC062-59C3-46F1-90C3-D5BCCFA928E0}"/>
              </a:ext>
            </a:extLst>
          </p:cNvPr>
          <p:cNvSpPr/>
          <p:nvPr/>
        </p:nvSpPr>
        <p:spPr>
          <a:xfrm>
            <a:off x="559203" y="4608404"/>
            <a:ext cx="243361" cy="243361"/>
          </a:xfrm>
          <a:custGeom>
            <a:avLst/>
            <a:gdLst/>
            <a:ahLst/>
            <a:cxnLst/>
            <a:rect l="l" t="t" r="r" b="b"/>
            <a:pathLst>
              <a:path w="401319" h="401320">
                <a:moveTo>
                  <a:pt x="173393" y="78143"/>
                </a:moveTo>
                <a:lnTo>
                  <a:pt x="171640" y="76403"/>
                </a:lnTo>
                <a:lnTo>
                  <a:pt x="169506" y="76403"/>
                </a:lnTo>
                <a:lnTo>
                  <a:pt x="159080" y="76403"/>
                </a:lnTo>
                <a:lnTo>
                  <a:pt x="157340" y="78143"/>
                </a:lnTo>
                <a:lnTo>
                  <a:pt x="157340" y="82423"/>
                </a:lnTo>
                <a:lnTo>
                  <a:pt x="159080" y="84162"/>
                </a:lnTo>
                <a:lnTo>
                  <a:pt x="171640" y="84162"/>
                </a:lnTo>
                <a:lnTo>
                  <a:pt x="173393" y="82423"/>
                </a:lnTo>
                <a:lnTo>
                  <a:pt x="173393" y="78143"/>
                </a:lnTo>
                <a:close/>
              </a:path>
              <a:path w="401319" h="401320">
                <a:moveTo>
                  <a:pt x="177533" y="310045"/>
                </a:moveTo>
                <a:lnTo>
                  <a:pt x="175780" y="308305"/>
                </a:lnTo>
                <a:lnTo>
                  <a:pt x="154940" y="308305"/>
                </a:lnTo>
                <a:lnTo>
                  <a:pt x="153200" y="310045"/>
                </a:lnTo>
                <a:lnTo>
                  <a:pt x="153200" y="314325"/>
                </a:lnTo>
                <a:lnTo>
                  <a:pt x="154940" y="316064"/>
                </a:lnTo>
                <a:lnTo>
                  <a:pt x="157086" y="316064"/>
                </a:lnTo>
                <a:lnTo>
                  <a:pt x="175780" y="316064"/>
                </a:lnTo>
                <a:lnTo>
                  <a:pt x="177533" y="314325"/>
                </a:lnTo>
                <a:lnTo>
                  <a:pt x="177533" y="310045"/>
                </a:lnTo>
                <a:close/>
              </a:path>
              <a:path w="401319" h="401320">
                <a:moveTo>
                  <a:pt x="295122" y="145389"/>
                </a:moveTo>
                <a:lnTo>
                  <a:pt x="294614" y="144094"/>
                </a:lnTo>
                <a:lnTo>
                  <a:pt x="292633" y="142113"/>
                </a:lnTo>
                <a:lnTo>
                  <a:pt x="291363" y="141681"/>
                </a:lnTo>
                <a:lnTo>
                  <a:pt x="289864" y="141630"/>
                </a:lnTo>
                <a:lnTo>
                  <a:pt x="288124" y="141566"/>
                </a:lnTo>
                <a:lnTo>
                  <a:pt x="286829" y="142087"/>
                </a:lnTo>
                <a:lnTo>
                  <a:pt x="284861" y="144094"/>
                </a:lnTo>
                <a:lnTo>
                  <a:pt x="284378" y="145389"/>
                </a:lnTo>
                <a:lnTo>
                  <a:pt x="284378" y="148577"/>
                </a:lnTo>
                <a:lnTo>
                  <a:pt x="284861" y="149885"/>
                </a:lnTo>
                <a:lnTo>
                  <a:pt x="286893" y="151942"/>
                </a:lnTo>
                <a:lnTo>
                  <a:pt x="288163" y="152450"/>
                </a:lnTo>
                <a:lnTo>
                  <a:pt x="289775" y="152450"/>
                </a:lnTo>
                <a:lnTo>
                  <a:pt x="291363" y="152361"/>
                </a:lnTo>
                <a:lnTo>
                  <a:pt x="292633" y="151892"/>
                </a:lnTo>
                <a:lnTo>
                  <a:pt x="294614" y="149885"/>
                </a:lnTo>
                <a:lnTo>
                  <a:pt x="295122" y="148577"/>
                </a:lnTo>
                <a:lnTo>
                  <a:pt x="295122" y="145389"/>
                </a:lnTo>
                <a:close/>
              </a:path>
              <a:path w="401319" h="401320">
                <a:moveTo>
                  <a:pt x="295236" y="108140"/>
                </a:moveTo>
                <a:lnTo>
                  <a:pt x="284619" y="108140"/>
                </a:lnTo>
                <a:lnTo>
                  <a:pt x="284619" y="119392"/>
                </a:lnTo>
                <a:lnTo>
                  <a:pt x="286575" y="136664"/>
                </a:lnTo>
                <a:lnTo>
                  <a:pt x="293306" y="136664"/>
                </a:lnTo>
                <a:lnTo>
                  <a:pt x="295236" y="119392"/>
                </a:lnTo>
                <a:lnTo>
                  <a:pt x="295236" y="108140"/>
                </a:lnTo>
                <a:close/>
              </a:path>
              <a:path w="401319" h="401320">
                <a:moveTo>
                  <a:pt x="327710" y="129260"/>
                </a:moveTo>
                <a:lnTo>
                  <a:pt x="324739" y="114541"/>
                </a:lnTo>
                <a:lnTo>
                  <a:pt x="321297" y="109461"/>
                </a:lnTo>
                <a:lnTo>
                  <a:pt x="321297" y="129260"/>
                </a:lnTo>
                <a:lnTo>
                  <a:pt x="319506" y="139674"/>
                </a:lnTo>
                <a:lnTo>
                  <a:pt x="292557" y="160680"/>
                </a:lnTo>
                <a:lnTo>
                  <a:pt x="289864" y="160680"/>
                </a:lnTo>
                <a:lnTo>
                  <a:pt x="289864" y="167093"/>
                </a:lnTo>
                <a:lnTo>
                  <a:pt x="289864" y="235940"/>
                </a:lnTo>
                <a:lnTo>
                  <a:pt x="287896" y="237909"/>
                </a:lnTo>
                <a:lnTo>
                  <a:pt x="185242" y="237909"/>
                </a:lnTo>
                <a:lnTo>
                  <a:pt x="184416" y="238175"/>
                </a:lnTo>
                <a:lnTo>
                  <a:pt x="156832" y="258876"/>
                </a:lnTo>
                <a:lnTo>
                  <a:pt x="156832" y="131686"/>
                </a:lnTo>
                <a:lnTo>
                  <a:pt x="158800" y="129717"/>
                </a:lnTo>
                <a:lnTo>
                  <a:pt x="252056" y="129717"/>
                </a:lnTo>
                <a:lnTo>
                  <a:pt x="252171" y="135585"/>
                </a:lnTo>
                <a:lnTo>
                  <a:pt x="253555" y="140830"/>
                </a:lnTo>
                <a:lnTo>
                  <a:pt x="255930" y="145681"/>
                </a:lnTo>
                <a:lnTo>
                  <a:pt x="181876" y="145681"/>
                </a:lnTo>
                <a:lnTo>
                  <a:pt x="177800" y="149758"/>
                </a:lnTo>
                <a:lnTo>
                  <a:pt x="177800" y="215950"/>
                </a:lnTo>
                <a:lnTo>
                  <a:pt x="181876" y="220027"/>
                </a:lnTo>
                <a:lnTo>
                  <a:pt x="270916" y="220027"/>
                </a:lnTo>
                <a:lnTo>
                  <a:pt x="274980" y="215950"/>
                </a:lnTo>
                <a:lnTo>
                  <a:pt x="274980" y="213118"/>
                </a:lnTo>
                <a:lnTo>
                  <a:pt x="274980" y="208241"/>
                </a:lnTo>
                <a:lnTo>
                  <a:pt x="274980" y="164033"/>
                </a:lnTo>
                <a:lnTo>
                  <a:pt x="279552" y="166001"/>
                </a:lnTo>
                <a:lnTo>
                  <a:pt x="284581" y="167093"/>
                </a:lnTo>
                <a:lnTo>
                  <a:pt x="289864" y="167093"/>
                </a:lnTo>
                <a:lnTo>
                  <a:pt x="289864" y="160680"/>
                </a:lnTo>
                <a:lnTo>
                  <a:pt x="284441" y="160680"/>
                </a:lnTo>
                <a:lnTo>
                  <a:pt x="279438" y="159181"/>
                </a:lnTo>
                <a:lnTo>
                  <a:pt x="278930" y="158915"/>
                </a:lnTo>
                <a:lnTo>
                  <a:pt x="274129" y="156298"/>
                </a:lnTo>
                <a:lnTo>
                  <a:pt x="273913" y="156197"/>
                </a:lnTo>
                <a:lnTo>
                  <a:pt x="269849" y="153733"/>
                </a:lnTo>
                <a:lnTo>
                  <a:pt x="268579" y="152590"/>
                </a:lnTo>
                <a:lnTo>
                  <a:pt x="268097" y="152158"/>
                </a:lnTo>
                <a:lnTo>
                  <a:pt x="268097" y="160108"/>
                </a:lnTo>
                <a:lnTo>
                  <a:pt x="268097" y="208241"/>
                </a:lnTo>
                <a:lnTo>
                  <a:pt x="263207" y="203365"/>
                </a:lnTo>
                <a:lnTo>
                  <a:pt x="263207" y="213118"/>
                </a:lnTo>
                <a:lnTo>
                  <a:pt x="189585" y="213118"/>
                </a:lnTo>
                <a:lnTo>
                  <a:pt x="194462" y="208241"/>
                </a:lnTo>
                <a:lnTo>
                  <a:pt x="215125" y="187591"/>
                </a:lnTo>
                <a:lnTo>
                  <a:pt x="225501" y="197878"/>
                </a:lnTo>
                <a:lnTo>
                  <a:pt x="227685" y="197878"/>
                </a:lnTo>
                <a:lnTo>
                  <a:pt x="236334" y="189230"/>
                </a:lnTo>
                <a:lnTo>
                  <a:pt x="237820" y="187744"/>
                </a:lnTo>
                <a:lnTo>
                  <a:pt x="263207" y="213118"/>
                </a:lnTo>
                <a:lnTo>
                  <a:pt x="263207" y="203365"/>
                </a:lnTo>
                <a:lnTo>
                  <a:pt x="247586" y="187744"/>
                </a:lnTo>
                <a:lnTo>
                  <a:pt x="242697" y="182854"/>
                </a:lnTo>
                <a:lnTo>
                  <a:pt x="266649" y="158915"/>
                </a:lnTo>
                <a:lnTo>
                  <a:pt x="267131" y="159296"/>
                </a:lnTo>
                <a:lnTo>
                  <a:pt x="267576" y="159753"/>
                </a:lnTo>
                <a:lnTo>
                  <a:pt x="268097" y="160108"/>
                </a:lnTo>
                <a:lnTo>
                  <a:pt x="268097" y="152158"/>
                </a:lnTo>
                <a:lnTo>
                  <a:pt x="266484" y="150685"/>
                </a:lnTo>
                <a:lnTo>
                  <a:pt x="263804" y="146761"/>
                </a:lnTo>
                <a:lnTo>
                  <a:pt x="263690" y="146532"/>
                </a:lnTo>
                <a:lnTo>
                  <a:pt x="263410" y="146126"/>
                </a:lnTo>
                <a:lnTo>
                  <a:pt x="263321" y="145897"/>
                </a:lnTo>
                <a:lnTo>
                  <a:pt x="261607" y="143129"/>
                </a:lnTo>
                <a:lnTo>
                  <a:pt x="261607" y="154190"/>
                </a:lnTo>
                <a:lnTo>
                  <a:pt x="226580" y="189230"/>
                </a:lnTo>
                <a:lnTo>
                  <a:pt x="224929" y="187591"/>
                </a:lnTo>
                <a:lnTo>
                  <a:pt x="210223" y="173012"/>
                </a:lnTo>
                <a:lnTo>
                  <a:pt x="210223" y="182727"/>
                </a:lnTo>
                <a:lnTo>
                  <a:pt x="184696" y="208241"/>
                </a:lnTo>
                <a:lnTo>
                  <a:pt x="184696" y="157429"/>
                </a:lnTo>
                <a:lnTo>
                  <a:pt x="210223" y="182727"/>
                </a:lnTo>
                <a:lnTo>
                  <a:pt x="210223" y="173012"/>
                </a:lnTo>
                <a:lnTo>
                  <a:pt x="194513" y="157429"/>
                </a:lnTo>
                <a:lnTo>
                  <a:pt x="189623" y="152590"/>
                </a:lnTo>
                <a:lnTo>
                  <a:pt x="260299" y="152590"/>
                </a:lnTo>
                <a:lnTo>
                  <a:pt x="261226" y="153733"/>
                </a:lnTo>
                <a:lnTo>
                  <a:pt x="261607" y="154190"/>
                </a:lnTo>
                <a:lnTo>
                  <a:pt x="261607" y="143129"/>
                </a:lnTo>
                <a:lnTo>
                  <a:pt x="260311" y="141020"/>
                </a:lnTo>
                <a:lnTo>
                  <a:pt x="258559" y="135585"/>
                </a:lnTo>
                <a:lnTo>
                  <a:pt x="258483" y="129717"/>
                </a:lnTo>
                <a:lnTo>
                  <a:pt x="258432" y="126733"/>
                </a:lnTo>
                <a:lnTo>
                  <a:pt x="258813" y="124307"/>
                </a:lnTo>
                <a:lnTo>
                  <a:pt x="289864" y="97828"/>
                </a:lnTo>
                <a:lnTo>
                  <a:pt x="302082" y="100304"/>
                </a:lnTo>
                <a:lnTo>
                  <a:pt x="312077" y="107048"/>
                </a:lnTo>
                <a:lnTo>
                  <a:pt x="318820" y="117030"/>
                </a:lnTo>
                <a:lnTo>
                  <a:pt x="321297" y="129260"/>
                </a:lnTo>
                <a:lnTo>
                  <a:pt x="321297" y="109461"/>
                </a:lnTo>
                <a:lnTo>
                  <a:pt x="316611" y="102514"/>
                </a:lnTo>
                <a:lnTo>
                  <a:pt x="309664" y="97828"/>
                </a:lnTo>
                <a:lnTo>
                  <a:pt x="304584" y="94399"/>
                </a:lnTo>
                <a:lnTo>
                  <a:pt x="289864" y="91414"/>
                </a:lnTo>
                <a:lnTo>
                  <a:pt x="276796" y="93738"/>
                </a:lnTo>
                <a:lnTo>
                  <a:pt x="265709" y="100164"/>
                </a:lnTo>
                <a:lnTo>
                  <a:pt x="257416" y="109842"/>
                </a:lnTo>
                <a:lnTo>
                  <a:pt x="252755" y="121945"/>
                </a:lnTo>
                <a:lnTo>
                  <a:pt x="235508" y="121945"/>
                </a:lnTo>
                <a:lnTo>
                  <a:pt x="235508" y="96583"/>
                </a:lnTo>
                <a:lnTo>
                  <a:pt x="235508" y="88823"/>
                </a:lnTo>
                <a:lnTo>
                  <a:pt x="235508" y="71729"/>
                </a:lnTo>
                <a:lnTo>
                  <a:pt x="235508" y="69430"/>
                </a:lnTo>
                <a:lnTo>
                  <a:pt x="230047" y="63969"/>
                </a:lnTo>
                <a:lnTo>
                  <a:pt x="227749" y="63969"/>
                </a:lnTo>
                <a:lnTo>
                  <a:pt x="227749" y="73710"/>
                </a:lnTo>
                <a:lnTo>
                  <a:pt x="227749" y="88823"/>
                </a:lnTo>
                <a:lnTo>
                  <a:pt x="227749" y="96583"/>
                </a:lnTo>
                <a:lnTo>
                  <a:pt x="227749" y="121945"/>
                </a:lnTo>
                <a:lnTo>
                  <a:pt x="154508" y="121945"/>
                </a:lnTo>
                <a:lnTo>
                  <a:pt x="149059" y="127406"/>
                </a:lnTo>
                <a:lnTo>
                  <a:pt x="149059" y="269760"/>
                </a:lnTo>
                <a:lnTo>
                  <a:pt x="152755" y="271627"/>
                </a:lnTo>
                <a:lnTo>
                  <a:pt x="169760" y="258876"/>
                </a:lnTo>
                <a:lnTo>
                  <a:pt x="187363" y="245668"/>
                </a:lnTo>
                <a:lnTo>
                  <a:pt x="227749" y="245668"/>
                </a:lnTo>
                <a:lnTo>
                  <a:pt x="227749" y="295884"/>
                </a:lnTo>
                <a:lnTo>
                  <a:pt x="227749" y="303657"/>
                </a:lnTo>
                <a:lnTo>
                  <a:pt x="227749" y="318757"/>
                </a:lnTo>
                <a:lnTo>
                  <a:pt x="225767" y="320725"/>
                </a:lnTo>
                <a:lnTo>
                  <a:pt x="104965" y="320725"/>
                </a:lnTo>
                <a:lnTo>
                  <a:pt x="102984" y="318757"/>
                </a:lnTo>
                <a:lnTo>
                  <a:pt x="102984" y="303657"/>
                </a:lnTo>
                <a:lnTo>
                  <a:pt x="227749" y="303657"/>
                </a:lnTo>
                <a:lnTo>
                  <a:pt x="227749" y="295884"/>
                </a:lnTo>
                <a:lnTo>
                  <a:pt x="102984" y="295884"/>
                </a:lnTo>
                <a:lnTo>
                  <a:pt x="102984" y="96583"/>
                </a:lnTo>
                <a:lnTo>
                  <a:pt x="227749" y="96583"/>
                </a:lnTo>
                <a:lnTo>
                  <a:pt x="227749" y="88823"/>
                </a:lnTo>
                <a:lnTo>
                  <a:pt x="102984" y="88823"/>
                </a:lnTo>
                <a:lnTo>
                  <a:pt x="102984" y="73710"/>
                </a:lnTo>
                <a:lnTo>
                  <a:pt x="104965" y="71729"/>
                </a:lnTo>
                <a:lnTo>
                  <a:pt x="225767" y="71729"/>
                </a:lnTo>
                <a:lnTo>
                  <a:pt x="227749" y="73710"/>
                </a:lnTo>
                <a:lnTo>
                  <a:pt x="227749" y="63969"/>
                </a:lnTo>
                <a:lnTo>
                  <a:pt x="100672" y="63969"/>
                </a:lnTo>
                <a:lnTo>
                  <a:pt x="95224" y="69430"/>
                </a:lnTo>
                <a:lnTo>
                  <a:pt x="95224" y="323037"/>
                </a:lnTo>
                <a:lnTo>
                  <a:pt x="100672" y="328498"/>
                </a:lnTo>
                <a:lnTo>
                  <a:pt x="230047" y="328498"/>
                </a:lnTo>
                <a:lnTo>
                  <a:pt x="235508" y="323037"/>
                </a:lnTo>
                <a:lnTo>
                  <a:pt x="235508" y="320725"/>
                </a:lnTo>
                <a:lnTo>
                  <a:pt x="235508" y="303657"/>
                </a:lnTo>
                <a:lnTo>
                  <a:pt x="235508" y="295884"/>
                </a:lnTo>
                <a:lnTo>
                  <a:pt x="235508" y="245668"/>
                </a:lnTo>
                <a:lnTo>
                  <a:pt x="292176" y="245668"/>
                </a:lnTo>
                <a:lnTo>
                  <a:pt x="297624" y="240220"/>
                </a:lnTo>
                <a:lnTo>
                  <a:pt x="297624" y="166281"/>
                </a:lnTo>
                <a:lnTo>
                  <a:pt x="303301" y="164033"/>
                </a:lnTo>
                <a:lnTo>
                  <a:pt x="309562" y="161544"/>
                </a:lnTo>
                <a:lnTo>
                  <a:pt x="310553" y="160680"/>
                </a:lnTo>
                <a:lnTo>
                  <a:pt x="319100" y="153250"/>
                </a:lnTo>
                <a:lnTo>
                  <a:pt x="325424" y="142214"/>
                </a:lnTo>
                <a:lnTo>
                  <a:pt x="327710" y="129260"/>
                </a:lnTo>
                <a:close/>
              </a:path>
              <a:path w="401319" h="401320">
                <a:moveTo>
                  <a:pt x="401243" y="54838"/>
                </a:moveTo>
                <a:lnTo>
                  <a:pt x="396925" y="33515"/>
                </a:lnTo>
                <a:lnTo>
                  <a:pt x="387870" y="20104"/>
                </a:lnTo>
                <a:lnTo>
                  <a:pt x="387870" y="54838"/>
                </a:lnTo>
                <a:lnTo>
                  <a:pt x="387870" y="346430"/>
                </a:lnTo>
                <a:lnTo>
                  <a:pt x="384606" y="362534"/>
                </a:lnTo>
                <a:lnTo>
                  <a:pt x="375716" y="375716"/>
                </a:lnTo>
                <a:lnTo>
                  <a:pt x="362534" y="384619"/>
                </a:lnTo>
                <a:lnTo>
                  <a:pt x="346405" y="387883"/>
                </a:lnTo>
                <a:lnTo>
                  <a:pt x="54825" y="387883"/>
                </a:lnTo>
                <a:lnTo>
                  <a:pt x="38709" y="384619"/>
                </a:lnTo>
                <a:lnTo>
                  <a:pt x="25527" y="375716"/>
                </a:lnTo>
                <a:lnTo>
                  <a:pt x="16624" y="362534"/>
                </a:lnTo>
                <a:lnTo>
                  <a:pt x="13360" y="346430"/>
                </a:lnTo>
                <a:lnTo>
                  <a:pt x="13360" y="54838"/>
                </a:lnTo>
                <a:lnTo>
                  <a:pt x="16624" y="38709"/>
                </a:lnTo>
                <a:lnTo>
                  <a:pt x="25527" y="25539"/>
                </a:lnTo>
                <a:lnTo>
                  <a:pt x="38709" y="16637"/>
                </a:lnTo>
                <a:lnTo>
                  <a:pt x="54825" y="13373"/>
                </a:lnTo>
                <a:lnTo>
                  <a:pt x="346405" y="13373"/>
                </a:lnTo>
                <a:lnTo>
                  <a:pt x="362534" y="16637"/>
                </a:lnTo>
                <a:lnTo>
                  <a:pt x="375716" y="25539"/>
                </a:lnTo>
                <a:lnTo>
                  <a:pt x="384606" y="38709"/>
                </a:lnTo>
                <a:lnTo>
                  <a:pt x="387870" y="54838"/>
                </a:lnTo>
                <a:lnTo>
                  <a:pt x="387870" y="20104"/>
                </a:lnTo>
                <a:lnTo>
                  <a:pt x="385165" y="16090"/>
                </a:lnTo>
                <a:lnTo>
                  <a:pt x="381139" y="13373"/>
                </a:lnTo>
                <a:lnTo>
                  <a:pt x="367728" y="4318"/>
                </a:lnTo>
                <a:lnTo>
                  <a:pt x="346405" y="0"/>
                </a:lnTo>
                <a:lnTo>
                  <a:pt x="54825" y="0"/>
                </a:lnTo>
                <a:lnTo>
                  <a:pt x="33502" y="4318"/>
                </a:lnTo>
                <a:lnTo>
                  <a:pt x="16078" y="16090"/>
                </a:lnTo>
                <a:lnTo>
                  <a:pt x="4305" y="33515"/>
                </a:lnTo>
                <a:lnTo>
                  <a:pt x="0" y="54838"/>
                </a:lnTo>
                <a:lnTo>
                  <a:pt x="0" y="346430"/>
                </a:lnTo>
                <a:lnTo>
                  <a:pt x="4305" y="367741"/>
                </a:lnTo>
                <a:lnTo>
                  <a:pt x="16078" y="385178"/>
                </a:lnTo>
                <a:lnTo>
                  <a:pt x="33502" y="396938"/>
                </a:lnTo>
                <a:lnTo>
                  <a:pt x="54825" y="401243"/>
                </a:lnTo>
                <a:lnTo>
                  <a:pt x="346405" y="401243"/>
                </a:lnTo>
                <a:lnTo>
                  <a:pt x="367728" y="396938"/>
                </a:lnTo>
                <a:lnTo>
                  <a:pt x="381152" y="387883"/>
                </a:lnTo>
                <a:lnTo>
                  <a:pt x="385165" y="385178"/>
                </a:lnTo>
                <a:lnTo>
                  <a:pt x="396925" y="367741"/>
                </a:lnTo>
                <a:lnTo>
                  <a:pt x="401243" y="346430"/>
                </a:lnTo>
                <a:lnTo>
                  <a:pt x="401243" y="5483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2" name="object 154">
            <a:extLst>
              <a:ext uri="{FF2B5EF4-FFF2-40B4-BE49-F238E27FC236}">
                <a16:creationId xmlns:a16="http://schemas.microsoft.com/office/drawing/2014/main" id="{F6DD2DB4-9660-479A-97A6-F99ACD2C93E3}"/>
              </a:ext>
            </a:extLst>
          </p:cNvPr>
          <p:cNvSpPr/>
          <p:nvPr/>
        </p:nvSpPr>
        <p:spPr>
          <a:xfrm>
            <a:off x="584939" y="5349661"/>
            <a:ext cx="243361" cy="243361"/>
          </a:xfrm>
          <a:custGeom>
            <a:avLst/>
            <a:gdLst/>
            <a:ahLst/>
            <a:cxnLst/>
            <a:rect l="l" t="t" r="r" b="b"/>
            <a:pathLst>
              <a:path w="401319" h="401320">
                <a:moveTo>
                  <a:pt x="346408" y="0"/>
                </a:moveTo>
                <a:lnTo>
                  <a:pt x="54836" y="0"/>
                </a:lnTo>
                <a:lnTo>
                  <a:pt x="33510" y="4314"/>
                </a:lnTo>
                <a:lnTo>
                  <a:pt x="16078" y="16072"/>
                </a:lnTo>
                <a:lnTo>
                  <a:pt x="4315" y="33501"/>
                </a:lnTo>
                <a:lnTo>
                  <a:pt x="0" y="54825"/>
                </a:lnTo>
                <a:lnTo>
                  <a:pt x="0" y="346397"/>
                </a:lnTo>
                <a:lnTo>
                  <a:pt x="4315" y="367725"/>
                </a:lnTo>
                <a:lnTo>
                  <a:pt x="16078" y="385161"/>
                </a:lnTo>
                <a:lnTo>
                  <a:pt x="33510" y="396927"/>
                </a:lnTo>
                <a:lnTo>
                  <a:pt x="54836" y="401244"/>
                </a:lnTo>
                <a:lnTo>
                  <a:pt x="346408" y="401244"/>
                </a:lnTo>
                <a:lnTo>
                  <a:pt x="367733" y="396927"/>
                </a:lnTo>
                <a:lnTo>
                  <a:pt x="381148" y="387873"/>
                </a:lnTo>
                <a:lnTo>
                  <a:pt x="54836" y="387873"/>
                </a:lnTo>
                <a:lnTo>
                  <a:pt x="38713" y="384608"/>
                </a:lnTo>
                <a:lnTo>
                  <a:pt x="25531" y="375711"/>
                </a:lnTo>
                <a:lnTo>
                  <a:pt x="16635" y="362525"/>
                </a:lnTo>
                <a:lnTo>
                  <a:pt x="13371" y="346397"/>
                </a:lnTo>
                <a:lnTo>
                  <a:pt x="13371" y="54825"/>
                </a:lnTo>
                <a:lnTo>
                  <a:pt x="38713" y="16634"/>
                </a:lnTo>
                <a:lnTo>
                  <a:pt x="381161" y="13371"/>
                </a:lnTo>
                <a:lnTo>
                  <a:pt x="367733" y="4314"/>
                </a:lnTo>
                <a:lnTo>
                  <a:pt x="346408" y="0"/>
                </a:lnTo>
                <a:close/>
              </a:path>
              <a:path w="401319" h="401320">
                <a:moveTo>
                  <a:pt x="381161" y="13371"/>
                </a:moveTo>
                <a:lnTo>
                  <a:pt x="346408" y="13371"/>
                </a:lnTo>
                <a:lnTo>
                  <a:pt x="362534" y="16634"/>
                </a:lnTo>
                <a:lnTo>
                  <a:pt x="375716" y="25526"/>
                </a:lnTo>
                <a:lnTo>
                  <a:pt x="384610" y="38705"/>
                </a:lnTo>
                <a:lnTo>
                  <a:pt x="387873" y="54825"/>
                </a:lnTo>
                <a:lnTo>
                  <a:pt x="387873" y="346397"/>
                </a:lnTo>
                <a:lnTo>
                  <a:pt x="384610" y="362525"/>
                </a:lnTo>
                <a:lnTo>
                  <a:pt x="375716" y="375711"/>
                </a:lnTo>
                <a:lnTo>
                  <a:pt x="362534" y="384608"/>
                </a:lnTo>
                <a:lnTo>
                  <a:pt x="346408" y="387873"/>
                </a:lnTo>
                <a:lnTo>
                  <a:pt x="381148" y="387873"/>
                </a:lnTo>
                <a:lnTo>
                  <a:pt x="385166" y="385161"/>
                </a:lnTo>
                <a:lnTo>
                  <a:pt x="396928" y="367725"/>
                </a:lnTo>
                <a:lnTo>
                  <a:pt x="401244" y="346397"/>
                </a:lnTo>
                <a:lnTo>
                  <a:pt x="401244" y="54825"/>
                </a:lnTo>
                <a:lnTo>
                  <a:pt x="396928" y="33501"/>
                </a:lnTo>
                <a:lnTo>
                  <a:pt x="385166" y="16072"/>
                </a:lnTo>
                <a:lnTo>
                  <a:pt x="381161" y="1337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63" name="object 155">
            <a:extLst>
              <a:ext uri="{FF2B5EF4-FFF2-40B4-BE49-F238E27FC236}">
                <a16:creationId xmlns:a16="http://schemas.microsoft.com/office/drawing/2014/main" id="{46F59BBE-12D2-46E6-B734-C715BDDF97F8}"/>
              </a:ext>
            </a:extLst>
          </p:cNvPr>
          <p:cNvPicPr/>
          <p:nvPr/>
        </p:nvPicPr>
        <p:blipFill>
          <a:blip r:embed="rId16" cstate="print"/>
          <a:stretch>
            <a:fillRect/>
          </a:stretch>
        </p:blipFill>
        <p:spPr>
          <a:xfrm>
            <a:off x="625982" y="5382397"/>
            <a:ext cx="161674" cy="161583"/>
          </a:xfrm>
          <a:prstGeom prst="rect">
            <a:avLst/>
          </a:prstGeom>
        </p:spPr>
      </p:pic>
      <p:sp>
        <p:nvSpPr>
          <p:cNvPr id="164" name="Rectangle 163">
            <a:extLst>
              <a:ext uri="{FF2B5EF4-FFF2-40B4-BE49-F238E27FC236}">
                <a16:creationId xmlns:a16="http://schemas.microsoft.com/office/drawing/2014/main" id="{3B5BDBAA-DBA1-4C4D-87B3-F7A985090EC6}"/>
              </a:ext>
            </a:extLst>
          </p:cNvPr>
          <p:cNvSpPr/>
          <p:nvPr/>
        </p:nvSpPr>
        <p:spPr>
          <a:xfrm>
            <a:off x="204537" y="3429000"/>
            <a:ext cx="11826631" cy="23895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5" name="TextBox 164">
            <a:extLst>
              <a:ext uri="{FF2B5EF4-FFF2-40B4-BE49-F238E27FC236}">
                <a16:creationId xmlns:a16="http://schemas.microsoft.com/office/drawing/2014/main" id="{0495E2B0-DF86-478F-A4EB-6435A26C93D0}"/>
              </a:ext>
            </a:extLst>
          </p:cNvPr>
          <p:cNvSpPr txBox="1"/>
          <p:nvPr/>
        </p:nvSpPr>
        <p:spPr>
          <a:xfrm>
            <a:off x="3312951" y="4619236"/>
            <a:ext cx="22980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In Market/Active</a:t>
            </a:r>
          </a:p>
        </p:txBody>
      </p:sp>
    </p:spTree>
    <p:extLst>
      <p:ext uri="{BB962C8B-B14F-4D97-AF65-F5344CB8AC3E}">
        <p14:creationId xmlns:p14="http://schemas.microsoft.com/office/powerpoint/2010/main" val="3652968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8CB8A86-3500-6742-B4D1-02BF3FAC706F}"/>
              </a:ext>
            </a:extLst>
          </p:cNvPr>
          <p:cNvSpPr/>
          <p:nvPr/>
        </p:nvSpPr>
        <p:spPr>
          <a:xfrm>
            <a:off x="4567836" y="3504028"/>
            <a:ext cx="2602030" cy="1705107"/>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Rectangle 36">
            <a:extLst>
              <a:ext uri="{FF2B5EF4-FFF2-40B4-BE49-F238E27FC236}">
                <a16:creationId xmlns:a16="http://schemas.microsoft.com/office/drawing/2014/main" id="{20201F02-E73B-2900-A461-431A99B35E0B}"/>
              </a:ext>
            </a:extLst>
          </p:cNvPr>
          <p:cNvSpPr/>
          <p:nvPr/>
        </p:nvSpPr>
        <p:spPr>
          <a:xfrm>
            <a:off x="146035" y="3516529"/>
            <a:ext cx="2505809" cy="1705107"/>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BCF29012-6ED4-F2ED-9965-6F45FC667CD8}"/>
              </a:ext>
            </a:extLst>
          </p:cNvPr>
          <p:cNvSpPr/>
          <p:nvPr/>
        </p:nvSpPr>
        <p:spPr>
          <a:xfrm>
            <a:off x="2484783" y="4452730"/>
            <a:ext cx="2239484" cy="1449493"/>
          </a:xfrm>
          <a:prstGeom prst="rect">
            <a:avLst/>
          </a:prstGeom>
          <a:solidFill>
            <a:schemeClr val="accent2">
              <a:lumMod val="20000"/>
              <a:lumOff val="80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id="{C58E54D5-12B7-E154-AB49-00E26313CE1E}"/>
              </a:ext>
            </a:extLst>
          </p:cNvPr>
          <p:cNvSpPr/>
          <p:nvPr/>
        </p:nvSpPr>
        <p:spPr>
          <a:xfrm>
            <a:off x="4724267" y="3657089"/>
            <a:ext cx="2493145" cy="297454"/>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DISCOUNT AMOUNT</a:t>
            </a:r>
          </a:p>
        </p:txBody>
      </p:sp>
      <p:sp>
        <p:nvSpPr>
          <p:cNvPr id="32" name="Rectangle 31">
            <a:extLst>
              <a:ext uri="{FF2B5EF4-FFF2-40B4-BE49-F238E27FC236}">
                <a16:creationId xmlns:a16="http://schemas.microsoft.com/office/drawing/2014/main" id="{BF0106D8-7D9E-949C-6783-6A39069ACEE9}"/>
              </a:ext>
            </a:extLst>
          </p:cNvPr>
          <p:cNvSpPr/>
          <p:nvPr/>
        </p:nvSpPr>
        <p:spPr>
          <a:xfrm>
            <a:off x="158473" y="3730542"/>
            <a:ext cx="2505811" cy="297454"/>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REGISTRATION PERIOD </a:t>
            </a:r>
          </a:p>
        </p:txBody>
      </p:sp>
      <p:grpSp>
        <p:nvGrpSpPr>
          <p:cNvPr id="33" name="Group 32">
            <a:extLst>
              <a:ext uri="{FF2B5EF4-FFF2-40B4-BE49-F238E27FC236}">
                <a16:creationId xmlns:a16="http://schemas.microsoft.com/office/drawing/2014/main" id="{1C9A8CED-5B29-5FA1-0217-A913C3BB3BA8}"/>
              </a:ext>
            </a:extLst>
          </p:cNvPr>
          <p:cNvGrpSpPr/>
          <p:nvPr/>
        </p:nvGrpSpPr>
        <p:grpSpPr>
          <a:xfrm>
            <a:off x="2392392" y="4551904"/>
            <a:ext cx="2505808" cy="402956"/>
            <a:chOff x="5547573" y="-636413"/>
            <a:chExt cx="2505808" cy="402956"/>
          </a:xfrm>
        </p:grpSpPr>
        <p:sp>
          <p:nvSpPr>
            <p:cNvPr id="34" name="Rounded Rectangle 4">
              <a:extLst>
                <a:ext uri="{FF2B5EF4-FFF2-40B4-BE49-F238E27FC236}">
                  <a16:creationId xmlns:a16="http://schemas.microsoft.com/office/drawing/2014/main" id="{B6A477B3-A87F-4D39-B15C-0A93F74BECEC}"/>
                </a:ext>
              </a:extLst>
            </p:cNvPr>
            <p:cNvSpPr/>
            <p:nvPr/>
          </p:nvSpPr>
          <p:spPr>
            <a:xfrm>
              <a:off x="5762205" y="-636413"/>
              <a:ext cx="2035750" cy="40295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A87A121E-832B-E421-B46D-25DB00B97FF9}"/>
                </a:ext>
              </a:extLst>
            </p:cNvPr>
            <p:cNvSpPr/>
            <p:nvPr/>
          </p:nvSpPr>
          <p:spPr>
            <a:xfrm>
              <a:off x="5547573" y="-583406"/>
              <a:ext cx="2505808" cy="297454"/>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PROMOTION PERIOD</a:t>
              </a:r>
            </a:p>
          </p:txBody>
        </p:sp>
      </p:grpSp>
      <p:pic>
        <p:nvPicPr>
          <p:cNvPr id="41" name="object 5" descr="Text&#10;&#10;Description automatically generated">
            <a:extLst>
              <a:ext uri="{FF2B5EF4-FFF2-40B4-BE49-F238E27FC236}">
                <a16:creationId xmlns:a16="http://schemas.microsoft.com/office/drawing/2014/main" id="{47E98EB0-0C45-C14E-209F-786A8E5BCCEA}"/>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091379" y="246917"/>
            <a:ext cx="1982192" cy="1728831"/>
          </a:xfrm>
          <a:prstGeom prst="rect">
            <a:avLst/>
          </a:prstGeom>
        </p:spPr>
      </p:pic>
      <p:sp>
        <p:nvSpPr>
          <p:cNvPr id="43" name="Rectangle 42">
            <a:extLst>
              <a:ext uri="{FF2B5EF4-FFF2-40B4-BE49-F238E27FC236}">
                <a16:creationId xmlns:a16="http://schemas.microsoft.com/office/drawing/2014/main" id="{08B896EF-AC56-0AC1-59D2-3FCC78ECA028}"/>
              </a:ext>
            </a:extLst>
          </p:cNvPr>
          <p:cNvSpPr/>
          <p:nvPr/>
        </p:nvSpPr>
        <p:spPr>
          <a:xfrm>
            <a:off x="4691793" y="3845208"/>
            <a:ext cx="2496729" cy="974754"/>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242852"/>
                </a:solidFill>
                <a:effectLst/>
                <a:uLnTx/>
                <a:uFillTx/>
                <a:latin typeface="Arial" panose="020B0604020202020204" pitchFamily="34" charset="0"/>
                <a:ea typeface="+mn-ea"/>
                <a:cs typeface="Arial" panose="020B0604020202020204" pitchFamily="34" charset="0"/>
              </a:rPr>
              <a:t>3% off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eligible postage</a:t>
            </a:r>
          </a:p>
        </p:txBody>
      </p:sp>
      <p:sp>
        <p:nvSpPr>
          <p:cNvPr id="45" name="Rectangle 44">
            <a:extLst>
              <a:ext uri="{FF2B5EF4-FFF2-40B4-BE49-F238E27FC236}">
                <a16:creationId xmlns:a16="http://schemas.microsoft.com/office/drawing/2014/main" id="{494C7F5B-348B-F446-B0C1-A9D95F17421A}"/>
              </a:ext>
            </a:extLst>
          </p:cNvPr>
          <p:cNvSpPr/>
          <p:nvPr/>
        </p:nvSpPr>
        <p:spPr>
          <a:xfrm>
            <a:off x="2396817" y="5071226"/>
            <a:ext cx="2496729" cy="83099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 1, 2022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 31, 2022</a:t>
            </a:r>
          </a:p>
        </p:txBody>
      </p:sp>
      <p:sp>
        <p:nvSpPr>
          <p:cNvPr id="49" name="Rectangle 48">
            <a:extLst>
              <a:ext uri="{FF2B5EF4-FFF2-40B4-BE49-F238E27FC236}">
                <a16:creationId xmlns:a16="http://schemas.microsoft.com/office/drawing/2014/main" id="{4D79D68D-8599-2CEA-9847-E8F0BE0C0BF0}"/>
              </a:ext>
            </a:extLst>
          </p:cNvPr>
          <p:cNvSpPr/>
          <p:nvPr/>
        </p:nvSpPr>
        <p:spPr>
          <a:xfrm>
            <a:off x="162058" y="4140832"/>
            <a:ext cx="2496729" cy="830997"/>
          </a:xfrm>
          <a:prstGeom prst="rect">
            <a:avLst/>
          </a:prstGeom>
        </p:spPr>
        <p:txBody>
          <a:bodyPr wrap="square" lIns="91440" tIns="45720" rIns="91440" bIns="45720" anchor="t">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2469"/>
                </a:solidFill>
                <a:effectLst/>
                <a:uLnTx/>
                <a:uFillTx/>
                <a:latin typeface="Arial" panose="020B0604020202020204" pitchFamily="34" charset="0"/>
                <a:ea typeface="+mn-ea"/>
                <a:cs typeface="Arial" panose="020B0604020202020204" pitchFamily="34" charset="0"/>
              </a:rPr>
              <a:t>May 15, 2022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2469"/>
                </a:solidFill>
                <a:effectLst/>
                <a:uLnTx/>
                <a:uFillTx/>
                <a:latin typeface="Arial" panose="020B0604020202020204" pitchFamily="34" charset="0"/>
                <a:ea typeface="+mn-ea"/>
                <a:cs typeface="Arial" panose="020B0604020202020204" pitchFamily="34" charset="0"/>
              </a:rPr>
              <a:t>–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2469"/>
                </a:solidFill>
                <a:effectLst/>
                <a:uLnTx/>
                <a:uFillTx/>
                <a:latin typeface="Arial" panose="020B0604020202020204" pitchFamily="34" charset="0"/>
                <a:ea typeface="+mn-ea"/>
                <a:cs typeface="Arial" panose="020B0604020202020204" pitchFamily="34" charset="0"/>
              </a:rPr>
              <a:t>Dec 31, 2022 </a:t>
            </a:r>
          </a:p>
        </p:txBody>
      </p:sp>
      <p:pic>
        <p:nvPicPr>
          <p:cNvPr id="50" name="Picture 50" descr="Graphical user interface&#10;&#10;Description automatically generated">
            <a:extLst>
              <a:ext uri="{FF2B5EF4-FFF2-40B4-BE49-F238E27FC236}">
                <a16:creationId xmlns:a16="http://schemas.microsoft.com/office/drawing/2014/main" id="{1ABDCF6F-93D4-3E3A-856F-68B6DCDD61F8}"/>
              </a:ext>
            </a:extLst>
          </p:cNvPr>
          <p:cNvPicPr>
            <a:picLocks noChangeAspect="1"/>
          </p:cNvPicPr>
          <p:nvPr/>
        </p:nvPicPr>
        <p:blipFill>
          <a:blip r:embed="rId4"/>
          <a:stretch>
            <a:fillRect/>
          </a:stretch>
        </p:blipFill>
        <p:spPr>
          <a:xfrm>
            <a:off x="7232294" y="1805935"/>
            <a:ext cx="4889413" cy="4444122"/>
          </a:xfrm>
          <a:prstGeom prst="rect">
            <a:avLst/>
          </a:prstGeom>
        </p:spPr>
      </p:pic>
      <p:sp>
        <p:nvSpPr>
          <p:cNvPr id="18" name="TextBox 17">
            <a:extLst>
              <a:ext uri="{FF2B5EF4-FFF2-40B4-BE49-F238E27FC236}">
                <a16:creationId xmlns:a16="http://schemas.microsoft.com/office/drawing/2014/main" id="{21BF1D22-E97E-CD09-0F5D-63FACA9AD714}"/>
              </a:ext>
            </a:extLst>
          </p:cNvPr>
          <p:cNvSpPr txBox="1"/>
          <p:nvPr/>
        </p:nvSpPr>
        <p:spPr>
          <a:xfrm>
            <a:off x="318150" y="1129926"/>
            <a:ext cx="9773229" cy="70788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rPr>
              <a:t>Businesses </a:t>
            </a:r>
            <a:r>
              <a:rPr kumimoji="0" lang="en-US" sz="2000" b="0"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rPr>
              <a:t>can incorporate personalized and colorful marketing messages into bills and statements to improve customer engagement and responses.</a:t>
            </a:r>
          </a:p>
        </p:txBody>
      </p:sp>
      <p:sp>
        <p:nvSpPr>
          <p:cNvPr id="29" name="TextBox 28">
            <a:extLst>
              <a:ext uri="{FF2B5EF4-FFF2-40B4-BE49-F238E27FC236}">
                <a16:creationId xmlns:a16="http://schemas.microsoft.com/office/drawing/2014/main" id="{07ABA00B-61A0-92B8-2BBD-50DF2DAB0EE5}"/>
              </a:ext>
            </a:extLst>
          </p:cNvPr>
          <p:cNvSpPr txBox="1"/>
          <p:nvPr/>
        </p:nvSpPr>
        <p:spPr>
          <a:xfrm>
            <a:off x="318150" y="2418893"/>
            <a:ext cx="527970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rPr>
              <a:t>What’s it for…</a:t>
            </a:r>
            <a:r>
              <a:rPr kumimoji="0" lang="en-US" sz="1800" b="0"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rPr>
              <a:t>First-Class Mail letters</a:t>
            </a:r>
          </a:p>
        </p:txBody>
      </p:sp>
      <p:sp>
        <p:nvSpPr>
          <p:cNvPr id="3" name="Content Placeholder 2">
            <a:extLst>
              <a:ext uri="{FF2B5EF4-FFF2-40B4-BE49-F238E27FC236}">
                <a16:creationId xmlns:a16="http://schemas.microsoft.com/office/drawing/2014/main" id="{BEB7EE03-CF4F-F616-4E4E-B2EFCDFC3F72}"/>
              </a:ext>
            </a:extLst>
          </p:cNvPr>
          <p:cNvSpPr>
            <a:spLocks noGrp="1"/>
          </p:cNvSpPr>
          <p:nvPr>
            <p:ph sz="quarter" idx="14"/>
          </p:nvPr>
        </p:nvSpPr>
        <p:spPr/>
        <p:txBody>
          <a:bodyPr/>
          <a:lstStyle/>
          <a:p>
            <a:r>
              <a:rPr lang="en-US" b="1" dirty="0">
                <a:latin typeface="Arial" panose="020B0604020202020204" pitchFamily="34" charset="0"/>
              </a:rPr>
              <a:t>Personalized Color Transpromo</a:t>
            </a:r>
          </a:p>
        </p:txBody>
      </p:sp>
    </p:spTree>
    <p:extLst>
      <p:ext uri="{BB962C8B-B14F-4D97-AF65-F5344CB8AC3E}">
        <p14:creationId xmlns:p14="http://schemas.microsoft.com/office/powerpoint/2010/main" val="2345247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10160893" y="185629"/>
            <a:ext cx="1638143" cy="2123490"/>
          </a:xfrm>
          <a:prstGeom prst="rect">
            <a:avLst/>
          </a:prstGeom>
        </p:spPr>
      </p:pic>
      <p:sp>
        <p:nvSpPr>
          <p:cNvPr id="9" name="Rectangle 8">
            <a:extLst>
              <a:ext uri="{FF2B5EF4-FFF2-40B4-BE49-F238E27FC236}">
                <a16:creationId xmlns:a16="http://schemas.microsoft.com/office/drawing/2014/main" id="{CE8C6C1B-6EC9-7C4B-A53B-9CCC6DC18688}"/>
              </a:ext>
            </a:extLst>
          </p:cNvPr>
          <p:cNvSpPr/>
          <p:nvPr/>
        </p:nvSpPr>
        <p:spPr>
          <a:xfrm>
            <a:off x="143029" y="3263971"/>
            <a:ext cx="2505809" cy="1705107"/>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843C1335-94C8-5944-8AF7-52CD8B656D62}"/>
              </a:ext>
            </a:extLst>
          </p:cNvPr>
          <p:cNvSpPr/>
          <p:nvPr/>
        </p:nvSpPr>
        <p:spPr>
          <a:xfrm>
            <a:off x="3560484" y="3222612"/>
            <a:ext cx="2505809" cy="1705107"/>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95281C3A-84E4-7747-B351-71AC4FE8CE6F}"/>
              </a:ext>
            </a:extLst>
          </p:cNvPr>
          <p:cNvSpPr/>
          <p:nvPr/>
        </p:nvSpPr>
        <p:spPr>
          <a:xfrm>
            <a:off x="2210768" y="4544293"/>
            <a:ext cx="2505809" cy="1418624"/>
          </a:xfrm>
          <a:prstGeom prst="rect">
            <a:avLst/>
          </a:prstGeom>
          <a:solidFill>
            <a:schemeClr val="accent2">
              <a:lumMod val="20000"/>
              <a:lumOff val="80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112B0B8E-4AB4-3C49-BF1E-29731CB4D706}"/>
              </a:ext>
            </a:extLst>
          </p:cNvPr>
          <p:cNvSpPr/>
          <p:nvPr/>
        </p:nvSpPr>
        <p:spPr>
          <a:xfrm>
            <a:off x="120383" y="3377247"/>
            <a:ext cx="2493145" cy="297454"/>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DISCOUNT AMOUNT</a:t>
            </a:r>
          </a:p>
        </p:txBody>
      </p:sp>
      <p:sp>
        <p:nvSpPr>
          <p:cNvPr id="14" name="Rectangle 13">
            <a:extLst>
              <a:ext uri="{FF2B5EF4-FFF2-40B4-BE49-F238E27FC236}">
                <a16:creationId xmlns:a16="http://schemas.microsoft.com/office/drawing/2014/main" id="{A26D02DF-FBE8-304D-B850-0963D1F407A3}"/>
              </a:ext>
            </a:extLst>
          </p:cNvPr>
          <p:cNvSpPr/>
          <p:nvPr/>
        </p:nvSpPr>
        <p:spPr>
          <a:xfrm>
            <a:off x="3548960" y="3353296"/>
            <a:ext cx="2505811" cy="297454"/>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REGISTRATION PERIOD </a:t>
            </a:r>
          </a:p>
        </p:txBody>
      </p:sp>
      <p:sp>
        <p:nvSpPr>
          <p:cNvPr id="17" name="Rectangle 16">
            <a:extLst>
              <a:ext uri="{FF2B5EF4-FFF2-40B4-BE49-F238E27FC236}">
                <a16:creationId xmlns:a16="http://schemas.microsoft.com/office/drawing/2014/main" id="{FA91036A-B836-B244-9777-50094F21C113}"/>
              </a:ext>
            </a:extLst>
          </p:cNvPr>
          <p:cNvSpPr/>
          <p:nvPr/>
        </p:nvSpPr>
        <p:spPr>
          <a:xfrm>
            <a:off x="131508" y="3722948"/>
            <a:ext cx="2496729" cy="974754"/>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67" b="1" i="0" u="none" strike="noStrike" kern="1200" cap="none" spc="0" normalizeH="0" baseline="0" noProof="0" dirty="0">
                <a:ln>
                  <a:noFill/>
                </a:ln>
                <a:solidFill>
                  <a:srgbClr val="242852"/>
                </a:solidFill>
                <a:effectLst/>
                <a:uLnTx/>
                <a:uFillTx/>
                <a:latin typeface="Arial" panose="020B0604020202020204" pitchFamily="34" charset="0"/>
                <a:ea typeface="+mn-ea"/>
                <a:cs typeface="Arial" panose="020B0604020202020204" pitchFamily="34" charset="0"/>
              </a:rPr>
              <a:t>4% off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eligible postage</a:t>
            </a:r>
          </a:p>
        </p:txBody>
      </p:sp>
      <p:sp>
        <p:nvSpPr>
          <p:cNvPr id="18" name="Rectangle 17">
            <a:extLst>
              <a:ext uri="{FF2B5EF4-FFF2-40B4-BE49-F238E27FC236}">
                <a16:creationId xmlns:a16="http://schemas.microsoft.com/office/drawing/2014/main" id="{A86E91F1-B39C-EB4E-8938-0203453DEF32}"/>
              </a:ext>
            </a:extLst>
          </p:cNvPr>
          <p:cNvSpPr/>
          <p:nvPr/>
        </p:nvSpPr>
        <p:spPr>
          <a:xfrm>
            <a:off x="3539883" y="3724034"/>
            <a:ext cx="2496729" cy="83099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Jun 15, 2022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 31, 2022 </a:t>
            </a:r>
          </a:p>
        </p:txBody>
      </p:sp>
      <p:sp>
        <p:nvSpPr>
          <p:cNvPr id="19" name="Rectangle 18">
            <a:extLst>
              <a:ext uri="{FF2B5EF4-FFF2-40B4-BE49-F238E27FC236}">
                <a16:creationId xmlns:a16="http://schemas.microsoft.com/office/drawing/2014/main" id="{BE557950-62C3-4547-B443-0AF17952422B}"/>
              </a:ext>
            </a:extLst>
          </p:cNvPr>
          <p:cNvSpPr/>
          <p:nvPr/>
        </p:nvSpPr>
        <p:spPr>
          <a:xfrm>
            <a:off x="2190168" y="5158338"/>
            <a:ext cx="2496729" cy="83099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Aug 1, 2022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 31, 2022</a:t>
            </a:r>
          </a:p>
        </p:txBody>
      </p:sp>
      <p:sp>
        <p:nvSpPr>
          <p:cNvPr id="3" name="TextBox 2">
            <a:extLst>
              <a:ext uri="{FF2B5EF4-FFF2-40B4-BE49-F238E27FC236}">
                <a16:creationId xmlns:a16="http://schemas.microsoft.com/office/drawing/2014/main" id="{3E5ADB7A-2887-094B-A7E5-7E835E1DAD35}"/>
              </a:ext>
            </a:extLst>
          </p:cNvPr>
          <p:cNvSpPr txBox="1"/>
          <p:nvPr/>
        </p:nvSpPr>
        <p:spPr>
          <a:xfrm>
            <a:off x="111211" y="1104759"/>
            <a:ext cx="9925817" cy="923330"/>
          </a:xfrm>
          <a:prstGeom prst="rect">
            <a:avLst/>
          </a:prstGeom>
          <a:noFill/>
        </p:spPr>
        <p:txBody>
          <a:bodyPr wrap="square" lIns="91440" tIns="45720" rIns="91440" bIns="4572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659D"/>
                </a:solidFill>
                <a:effectLst/>
                <a:uLnTx/>
                <a:uFillTx/>
                <a:latin typeface="Arial" panose="020B0604020202020204" pitchFamily="34" charset="0"/>
                <a:ea typeface="+mn-ea"/>
                <a:cs typeface="Arial" panose="020B0604020202020204" pitchFamily="34" charset="0"/>
              </a:rPr>
              <a:t>The 2022 Informed Delivery promotion encourages business mailers to conduct campaigns that use colorful and interactive elements to enhance and extend the mail moment for consumers, enabling them to reach their target audiences through both mail and digital channels.</a:t>
            </a:r>
          </a:p>
        </p:txBody>
      </p:sp>
      <p:grpSp>
        <p:nvGrpSpPr>
          <p:cNvPr id="22" name="Group 21">
            <a:extLst>
              <a:ext uri="{FF2B5EF4-FFF2-40B4-BE49-F238E27FC236}">
                <a16:creationId xmlns:a16="http://schemas.microsoft.com/office/drawing/2014/main" id="{8880AE34-9B87-BE43-9956-1584C4E5B981}"/>
              </a:ext>
            </a:extLst>
          </p:cNvPr>
          <p:cNvGrpSpPr/>
          <p:nvPr/>
        </p:nvGrpSpPr>
        <p:grpSpPr>
          <a:xfrm>
            <a:off x="2190168" y="4694608"/>
            <a:ext cx="2505808" cy="402956"/>
            <a:chOff x="5547573" y="-636413"/>
            <a:chExt cx="2505808" cy="402956"/>
          </a:xfrm>
        </p:grpSpPr>
        <p:sp>
          <p:nvSpPr>
            <p:cNvPr id="23" name="Rounded Rectangle 22">
              <a:extLst>
                <a:ext uri="{FF2B5EF4-FFF2-40B4-BE49-F238E27FC236}">
                  <a16:creationId xmlns:a16="http://schemas.microsoft.com/office/drawing/2014/main" id="{27EE81FE-D620-4647-BB72-C5A8A4CC9768}"/>
                </a:ext>
              </a:extLst>
            </p:cNvPr>
            <p:cNvSpPr/>
            <p:nvPr/>
          </p:nvSpPr>
          <p:spPr>
            <a:xfrm>
              <a:off x="5762205" y="-636413"/>
              <a:ext cx="2035750" cy="40295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64E2E4F4-4EC8-6B42-BC4F-D9EBAC643637}"/>
                </a:ext>
              </a:extLst>
            </p:cNvPr>
            <p:cNvSpPr/>
            <p:nvPr/>
          </p:nvSpPr>
          <p:spPr>
            <a:xfrm>
              <a:off x="5547573" y="-583406"/>
              <a:ext cx="2505808" cy="297454"/>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PROMOTION PERIOD</a:t>
              </a:r>
            </a:p>
          </p:txBody>
        </p:sp>
      </p:grpSp>
      <p:pic>
        <p:nvPicPr>
          <p:cNvPr id="2" name="Picture 3" descr="Graphical user interface, website&#10;&#10;Description automatically generated">
            <a:extLst>
              <a:ext uri="{FF2B5EF4-FFF2-40B4-BE49-F238E27FC236}">
                <a16:creationId xmlns:a16="http://schemas.microsoft.com/office/drawing/2014/main" id="{9023439B-4651-4C71-029F-4347A169F1A8}"/>
              </a:ext>
            </a:extLst>
          </p:cNvPr>
          <p:cNvPicPr>
            <a:picLocks noChangeAspect="1"/>
          </p:cNvPicPr>
          <p:nvPr/>
        </p:nvPicPr>
        <p:blipFill>
          <a:blip r:embed="rId4"/>
          <a:stretch>
            <a:fillRect/>
          </a:stretch>
        </p:blipFill>
        <p:spPr>
          <a:xfrm>
            <a:off x="5990968" y="2368142"/>
            <a:ext cx="6089821" cy="3673047"/>
          </a:xfrm>
          <a:prstGeom prst="rect">
            <a:avLst/>
          </a:prstGeom>
        </p:spPr>
      </p:pic>
      <p:sp>
        <p:nvSpPr>
          <p:cNvPr id="20" name="TextBox 19">
            <a:extLst>
              <a:ext uri="{FF2B5EF4-FFF2-40B4-BE49-F238E27FC236}">
                <a16:creationId xmlns:a16="http://schemas.microsoft.com/office/drawing/2014/main" id="{55CC1312-7F16-523D-5714-73EA61BF972B}"/>
              </a:ext>
            </a:extLst>
          </p:cNvPr>
          <p:cNvSpPr txBox="1"/>
          <p:nvPr/>
        </p:nvSpPr>
        <p:spPr>
          <a:xfrm>
            <a:off x="111211" y="2104080"/>
            <a:ext cx="555476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rPr>
              <a:t>What’s it for…</a:t>
            </a:r>
            <a:r>
              <a:rPr kumimoji="0" lang="en-US" sz="1800" b="0"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rPr>
              <a:t>First-Class Mail (Letters, Flats and Postcards) Marketing Mail letters &amp; Flats (</a:t>
            </a:r>
            <a:r>
              <a:rPr kumimoji="0" lang="en-US" sz="1400" b="0"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rPr>
              <a:t>Includes Non-Profit)</a:t>
            </a:r>
            <a:endParaRPr kumimoji="0" lang="en-US" sz="1800" b="0"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BDF7850A-7E89-A281-515F-7E121B5A98FB}"/>
              </a:ext>
            </a:extLst>
          </p:cNvPr>
          <p:cNvSpPr>
            <a:spLocks noGrp="1"/>
          </p:cNvSpPr>
          <p:nvPr>
            <p:ph sz="quarter" idx="14"/>
          </p:nvPr>
        </p:nvSpPr>
        <p:spPr/>
        <p:txBody>
          <a:bodyPr/>
          <a:lstStyle/>
          <a:p>
            <a:r>
              <a:rPr lang="en-US" b="1" dirty="0">
                <a:latin typeface="Arial" panose="020B0604020202020204" pitchFamily="34" charset="0"/>
              </a:rPr>
              <a:t>Informed Delivery </a:t>
            </a:r>
          </a:p>
        </p:txBody>
      </p:sp>
    </p:spTree>
    <p:extLst>
      <p:ext uri="{BB962C8B-B14F-4D97-AF65-F5344CB8AC3E}">
        <p14:creationId xmlns:p14="http://schemas.microsoft.com/office/powerpoint/2010/main" val="2188816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9423311" y="-67815"/>
            <a:ext cx="1902352" cy="2068134"/>
          </a:xfrm>
          <a:prstGeom prst="rect">
            <a:avLst/>
          </a:prstGeom>
        </p:spPr>
      </p:pic>
      <p:sp>
        <p:nvSpPr>
          <p:cNvPr id="12" name="Rectangle 11">
            <a:extLst>
              <a:ext uri="{FF2B5EF4-FFF2-40B4-BE49-F238E27FC236}">
                <a16:creationId xmlns:a16="http://schemas.microsoft.com/office/drawing/2014/main" id="{06B58E65-D84D-AB4F-A5CE-82C1E8852C52}"/>
              </a:ext>
            </a:extLst>
          </p:cNvPr>
          <p:cNvSpPr/>
          <p:nvPr/>
        </p:nvSpPr>
        <p:spPr>
          <a:xfrm>
            <a:off x="313291" y="3022994"/>
            <a:ext cx="2505809" cy="1705107"/>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0022DE93-0374-DC4B-A365-72D886EBD88D}"/>
              </a:ext>
            </a:extLst>
          </p:cNvPr>
          <p:cNvSpPr/>
          <p:nvPr/>
        </p:nvSpPr>
        <p:spPr>
          <a:xfrm>
            <a:off x="3396603" y="2954707"/>
            <a:ext cx="2505809" cy="1705107"/>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873812D4-5095-B640-891A-4D0F72148BC5}"/>
              </a:ext>
            </a:extLst>
          </p:cNvPr>
          <p:cNvSpPr/>
          <p:nvPr/>
        </p:nvSpPr>
        <p:spPr>
          <a:xfrm>
            <a:off x="1987827" y="4473303"/>
            <a:ext cx="2236304" cy="1385969"/>
          </a:xfrm>
          <a:prstGeom prst="rect">
            <a:avLst/>
          </a:prstGeom>
          <a:solidFill>
            <a:schemeClr val="accent2">
              <a:lumMod val="20000"/>
              <a:lumOff val="80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BA426EF2-C256-C549-88C9-50A3FB73F126}"/>
              </a:ext>
            </a:extLst>
          </p:cNvPr>
          <p:cNvSpPr/>
          <p:nvPr/>
        </p:nvSpPr>
        <p:spPr>
          <a:xfrm>
            <a:off x="313292" y="3161617"/>
            <a:ext cx="2493145" cy="297454"/>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DISCOUNT AMOUNT</a:t>
            </a:r>
          </a:p>
        </p:txBody>
      </p:sp>
      <p:sp>
        <p:nvSpPr>
          <p:cNvPr id="17" name="Rectangle 16">
            <a:extLst>
              <a:ext uri="{FF2B5EF4-FFF2-40B4-BE49-F238E27FC236}">
                <a16:creationId xmlns:a16="http://schemas.microsoft.com/office/drawing/2014/main" id="{32069457-9905-F646-9475-C527396B9781}"/>
              </a:ext>
            </a:extLst>
          </p:cNvPr>
          <p:cNvSpPr/>
          <p:nvPr/>
        </p:nvSpPr>
        <p:spPr>
          <a:xfrm>
            <a:off x="3553617" y="3296448"/>
            <a:ext cx="2505811" cy="297454"/>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REGISTRATION PERIOD </a:t>
            </a:r>
          </a:p>
        </p:txBody>
      </p:sp>
      <p:sp>
        <p:nvSpPr>
          <p:cNvPr id="2" name="TextBox 1">
            <a:extLst>
              <a:ext uri="{FF2B5EF4-FFF2-40B4-BE49-F238E27FC236}">
                <a16:creationId xmlns:a16="http://schemas.microsoft.com/office/drawing/2014/main" id="{1E2FC020-0819-BE46-809F-D0676E130C42}"/>
              </a:ext>
            </a:extLst>
          </p:cNvPr>
          <p:cNvSpPr txBox="1"/>
          <p:nvPr/>
        </p:nvSpPr>
        <p:spPr>
          <a:xfrm>
            <a:off x="148246" y="1105592"/>
            <a:ext cx="8212309" cy="707886"/>
          </a:xfrm>
          <a:prstGeom prst="rect">
            <a:avLst/>
          </a:prstGeom>
          <a:noFill/>
        </p:spPr>
        <p:txBody>
          <a:bodyPr wrap="square" lIns="91440" tIns="45720" rIns="91440" bIns="4572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4659D"/>
                </a:solidFill>
                <a:effectLst/>
                <a:uLnTx/>
                <a:uFillTx/>
                <a:latin typeface="Arial" panose="020B0604020202020204" pitchFamily="34" charset="0"/>
                <a:ea typeface="+mn-ea"/>
                <a:cs typeface="Arial" panose="020B0604020202020204" pitchFamily="34" charset="0"/>
              </a:rPr>
              <a:t>Blend mobile technologies with direct mail to create a convenient, efficient online shopping experience for customers.</a:t>
            </a:r>
          </a:p>
        </p:txBody>
      </p:sp>
      <p:sp>
        <p:nvSpPr>
          <p:cNvPr id="20" name="Rectangle 19">
            <a:extLst>
              <a:ext uri="{FF2B5EF4-FFF2-40B4-BE49-F238E27FC236}">
                <a16:creationId xmlns:a16="http://schemas.microsoft.com/office/drawing/2014/main" id="{B513FFE6-0D3D-F042-8FCB-A2CB8415C87F}"/>
              </a:ext>
            </a:extLst>
          </p:cNvPr>
          <p:cNvSpPr/>
          <p:nvPr/>
        </p:nvSpPr>
        <p:spPr>
          <a:xfrm>
            <a:off x="309708" y="3489909"/>
            <a:ext cx="2496729" cy="974754"/>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242852"/>
                </a:solidFill>
                <a:effectLst/>
                <a:uLnTx/>
                <a:uFillTx/>
                <a:latin typeface="Arial" panose="020B0604020202020204" pitchFamily="34" charset="0"/>
                <a:ea typeface="+mn-ea"/>
                <a:cs typeface="Arial" panose="020B0604020202020204" pitchFamily="34" charset="0"/>
              </a:rPr>
              <a:t>2% off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eligible postage</a:t>
            </a:r>
          </a:p>
        </p:txBody>
      </p:sp>
      <p:sp>
        <p:nvSpPr>
          <p:cNvPr id="21" name="Rectangle 20">
            <a:extLst>
              <a:ext uri="{FF2B5EF4-FFF2-40B4-BE49-F238E27FC236}">
                <a16:creationId xmlns:a16="http://schemas.microsoft.com/office/drawing/2014/main" id="{79737175-B036-3D49-833A-985CF5128F0C}"/>
              </a:ext>
            </a:extLst>
          </p:cNvPr>
          <p:cNvSpPr/>
          <p:nvPr/>
        </p:nvSpPr>
        <p:spPr>
          <a:xfrm>
            <a:off x="3442770" y="3642306"/>
            <a:ext cx="2496729" cy="83099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 15, 2022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 31, 2022 </a:t>
            </a:r>
          </a:p>
        </p:txBody>
      </p:sp>
      <p:sp>
        <p:nvSpPr>
          <p:cNvPr id="22" name="Rectangle 21">
            <a:extLst>
              <a:ext uri="{FF2B5EF4-FFF2-40B4-BE49-F238E27FC236}">
                <a16:creationId xmlns:a16="http://schemas.microsoft.com/office/drawing/2014/main" id="{DA17617C-E27A-BF46-9508-C7FC270CA6D3}"/>
              </a:ext>
            </a:extLst>
          </p:cNvPr>
          <p:cNvSpPr/>
          <p:nvPr/>
        </p:nvSpPr>
        <p:spPr>
          <a:xfrm>
            <a:off x="1843428" y="5043842"/>
            <a:ext cx="2496729" cy="83099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Sept 1, 2022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 31, 2022</a:t>
            </a:r>
          </a:p>
        </p:txBody>
      </p:sp>
      <p:sp>
        <p:nvSpPr>
          <p:cNvPr id="26" name="Rounded Rectangle 25">
            <a:extLst>
              <a:ext uri="{FF2B5EF4-FFF2-40B4-BE49-F238E27FC236}">
                <a16:creationId xmlns:a16="http://schemas.microsoft.com/office/drawing/2014/main" id="{EC952F81-A329-014B-A654-20EE0DF58960}"/>
              </a:ext>
            </a:extLst>
          </p:cNvPr>
          <p:cNvSpPr/>
          <p:nvPr/>
        </p:nvSpPr>
        <p:spPr>
          <a:xfrm>
            <a:off x="2089020" y="4511427"/>
            <a:ext cx="2035750" cy="40295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B702FB89-9387-B549-BB1C-242483074F0A}"/>
              </a:ext>
            </a:extLst>
          </p:cNvPr>
          <p:cNvSpPr/>
          <p:nvPr/>
        </p:nvSpPr>
        <p:spPr>
          <a:xfrm>
            <a:off x="1882903" y="4577987"/>
            <a:ext cx="2505808" cy="297454"/>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PROMOTION PERIOD</a:t>
            </a:r>
          </a:p>
        </p:txBody>
      </p:sp>
      <p:pic>
        <p:nvPicPr>
          <p:cNvPr id="3" name="Picture 4">
            <a:extLst>
              <a:ext uri="{FF2B5EF4-FFF2-40B4-BE49-F238E27FC236}">
                <a16:creationId xmlns:a16="http://schemas.microsoft.com/office/drawing/2014/main" id="{E96F046C-798F-73D2-62B5-C7665CB3AB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9589" y="2213808"/>
            <a:ext cx="5708821" cy="3645464"/>
          </a:xfrm>
          <a:prstGeom prst="rect">
            <a:avLst/>
          </a:prstGeom>
        </p:spPr>
      </p:pic>
      <p:sp>
        <p:nvSpPr>
          <p:cNvPr id="23" name="TextBox 22">
            <a:extLst>
              <a:ext uri="{FF2B5EF4-FFF2-40B4-BE49-F238E27FC236}">
                <a16:creationId xmlns:a16="http://schemas.microsoft.com/office/drawing/2014/main" id="{676B3C9A-AF2C-1B53-1630-43D76031C907}"/>
              </a:ext>
            </a:extLst>
          </p:cNvPr>
          <p:cNvSpPr txBox="1"/>
          <p:nvPr/>
        </p:nvSpPr>
        <p:spPr>
          <a:xfrm>
            <a:off x="309708" y="2105504"/>
            <a:ext cx="527970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rPr>
              <a:t>What’s it for…</a:t>
            </a:r>
            <a:r>
              <a:rPr kumimoji="0" lang="en-US" sz="1800" b="0"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rPr>
              <a:t>Marketing Mail letters &amp; Flats (</a:t>
            </a:r>
            <a:r>
              <a:rPr kumimoji="0" lang="en-US" sz="1400" b="0"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rPr>
              <a:t>Includes Non-Profit)</a:t>
            </a:r>
            <a:endParaRPr kumimoji="0" lang="en-US" sz="1800" b="0" i="0" u="none" strike="noStrike" kern="1200" cap="none" spc="0" normalizeH="0" baseline="0" noProof="0" dirty="0">
              <a:ln>
                <a:noFill/>
              </a:ln>
              <a:solidFill>
                <a:srgbClr val="003B64"/>
              </a:solidFill>
              <a:effectLst/>
              <a:uLnTx/>
              <a:uFillTx/>
              <a:latin typeface="Arial" panose="020B0604020202020204" pitchFamily="34" charset="0"/>
              <a:ea typeface="Source Sans Pro" panose="020B0503030403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9A0734D2-67F9-352F-D929-5B86688BEC77}"/>
              </a:ext>
            </a:extLst>
          </p:cNvPr>
          <p:cNvSpPr>
            <a:spLocks noGrp="1"/>
          </p:cNvSpPr>
          <p:nvPr>
            <p:ph sz="quarter" idx="14"/>
          </p:nvPr>
        </p:nvSpPr>
        <p:spPr/>
        <p:txBody>
          <a:bodyPr/>
          <a:lstStyle/>
          <a:p>
            <a:r>
              <a:rPr lang="en-US" b="1" dirty="0">
                <a:latin typeface="Arial" panose="020B0604020202020204" pitchFamily="34" charset="0"/>
              </a:rPr>
              <a:t>Mobile Shopping </a:t>
            </a:r>
          </a:p>
        </p:txBody>
      </p:sp>
    </p:spTree>
    <p:extLst>
      <p:ext uri="{BB962C8B-B14F-4D97-AF65-F5344CB8AC3E}">
        <p14:creationId xmlns:p14="http://schemas.microsoft.com/office/powerpoint/2010/main" val="1699084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CB286E-0A1B-4717-A100-0C3E50107842}"/>
              </a:ext>
            </a:extLst>
          </p:cNvPr>
          <p:cNvSpPr>
            <a:spLocks noGrp="1"/>
          </p:cNvSpPr>
          <p:nvPr>
            <p:ph type="title"/>
          </p:nvPr>
        </p:nvSpPr>
        <p:spPr/>
        <p:txBody>
          <a:bodyPr/>
          <a:lstStyle/>
          <a:p>
            <a:r>
              <a:rPr lang="en-US" dirty="0"/>
              <a:t>2023 </a:t>
            </a:r>
            <a:r>
              <a:rPr lang="en-US" i="1" dirty="0">
                <a:solidFill>
                  <a:srgbClr val="C00000"/>
                </a:solidFill>
              </a:rPr>
              <a:t>PROPOSED</a:t>
            </a:r>
            <a:br>
              <a:rPr lang="en-US" i="1" dirty="0">
                <a:solidFill>
                  <a:srgbClr val="C00000"/>
                </a:solidFill>
              </a:rPr>
            </a:br>
            <a:r>
              <a:rPr lang="en-US" dirty="0"/>
              <a:t>MAILING</a:t>
            </a:r>
            <a:br>
              <a:rPr lang="en-US" dirty="0"/>
            </a:br>
            <a:r>
              <a:rPr lang="en-US" dirty="0"/>
              <a:t>PROMOTIONS</a:t>
            </a:r>
            <a:br>
              <a:rPr lang="en-US" dirty="0"/>
            </a:br>
            <a:r>
              <a:rPr lang="en-US" sz="1200" i="1" dirty="0"/>
              <a:t>Note: Pending Approval</a:t>
            </a:r>
          </a:p>
        </p:txBody>
      </p:sp>
      <p:sp>
        <p:nvSpPr>
          <p:cNvPr id="2" name="Date Placeholder 1">
            <a:extLst>
              <a:ext uri="{FF2B5EF4-FFF2-40B4-BE49-F238E27FC236}">
                <a16:creationId xmlns:a16="http://schemas.microsoft.com/office/drawing/2014/main" id="{24C103A0-6407-465F-AB8B-2CDBF30E8EAD}"/>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62EDF1-7B38-47B1-9811-A7D02F925A0E}"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51426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3">
            <a:extLst>
              <a:ext uri="{FF2B5EF4-FFF2-40B4-BE49-F238E27FC236}">
                <a16:creationId xmlns:a16="http://schemas.microsoft.com/office/drawing/2014/main" id="{4105F81E-5ED3-DF84-AC97-0A3F8E0034BE}"/>
              </a:ext>
            </a:extLst>
          </p:cNvPr>
          <p:cNvPicPr/>
          <p:nvPr/>
        </p:nvPicPr>
        <p:blipFill>
          <a:blip r:embed="rId3" cstate="screen">
            <a:extLst>
              <a:ext uri="{28A0092B-C50C-407E-A947-70E740481C1C}">
                <a14:useLocalDpi xmlns:a14="http://schemas.microsoft.com/office/drawing/2010/main"/>
              </a:ext>
            </a:extLst>
          </a:blip>
          <a:stretch>
            <a:fillRect/>
          </a:stretch>
        </p:blipFill>
        <p:spPr>
          <a:xfrm>
            <a:off x="2029" y="748"/>
            <a:ext cx="12189971" cy="6280782"/>
          </a:xfrm>
          <a:prstGeom prst="rect">
            <a:avLst/>
          </a:prstGeom>
        </p:spPr>
      </p:pic>
      <p:sp>
        <p:nvSpPr>
          <p:cNvPr id="9" name="TextBox 8">
            <a:extLst>
              <a:ext uri="{FF2B5EF4-FFF2-40B4-BE49-F238E27FC236}">
                <a16:creationId xmlns:a16="http://schemas.microsoft.com/office/drawing/2014/main" id="{B466ED82-9B97-6FA0-C9A7-19A8F220FA20}"/>
              </a:ext>
            </a:extLst>
          </p:cNvPr>
          <p:cNvSpPr txBox="1"/>
          <p:nvPr/>
        </p:nvSpPr>
        <p:spPr>
          <a:xfrm>
            <a:off x="412124" y="997743"/>
            <a:ext cx="114330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We must consider mail's value in the context of how people consume information in a digitally driven world, while recognizing that it offers unique benefits to businesses and consumers. </a:t>
            </a:r>
          </a:p>
        </p:txBody>
      </p:sp>
      <p:sp>
        <p:nvSpPr>
          <p:cNvPr id="10" name="TextBox 9">
            <a:extLst>
              <a:ext uri="{FF2B5EF4-FFF2-40B4-BE49-F238E27FC236}">
                <a16:creationId xmlns:a16="http://schemas.microsoft.com/office/drawing/2014/main" id="{FA3CE393-A56F-47AB-EFE3-096115006D0B}"/>
              </a:ext>
            </a:extLst>
          </p:cNvPr>
          <p:cNvSpPr txBox="1"/>
          <p:nvPr/>
        </p:nvSpPr>
        <p:spPr>
          <a:xfrm>
            <a:off x="407877" y="5522438"/>
            <a:ext cx="835104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Arial"/>
                <a:ea typeface="+mn-ea"/>
                <a:cs typeface="+mn-cs"/>
              </a:rPr>
              <a:t>1. SG360's 2021 Future of Direct Mail report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Arial"/>
                <a:ea typeface="+mn-ea"/>
                <a:cs typeface="+mn-cs"/>
              </a:rPr>
              <a:t>2. SG360's 2022 Future of Direct Mail presentation, 2022 National Postal Forum </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Arial"/>
                <a:ea typeface="+mn-ea"/>
                <a:cs typeface="Arial"/>
              </a:rPr>
              <a:t>3. Winterberry Group's 2022 Outlook for Advertising, Marketing and Data report</a:t>
            </a:r>
          </a:p>
        </p:txBody>
      </p:sp>
      <p:sp>
        <p:nvSpPr>
          <p:cNvPr id="6" name="Title 1">
            <a:extLst>
              <a:ext uri="{FF2B5EF4-FFF2-40B4-BE49-F238E27FC236}">
                <a16:creationId xmlns:a16="http://schemas.microsoft.com/office/drawing/2014/main" id="{77571D0A-73FA-A68F-A9C1-310C33EDD5E7}"/>
              </a:ext>
            </a:extLst>
          </p:cNvPr>
          <p:cNvSpPr txBox="1">
            <a:spLocks/>
          </p:cNvSpPr>
          <p:nvPr/>
        </p:nvSpPr>
        <p:spPr>
          <a:xfrm>
            <a:off x="407877" y="298683"/>
            <a:ext cx="11577233" cy="978808"/>
          </a:xfrm>
          <a:prstGeom prst="rect">
            <a:avLst/>
          </a:prstGeom>
        </p:spPr>
        <p:txBody>
          <a:bodyPr lIns="91440" tIns="45720" rIns="91440" bIns="45720" anchor="t"/>
          <a:lstStyle>
            <a:lvl1pPr algn="l" defTabSz="1219170" rtl="0" eaLnBrk="1" latinLnBrk="0" hangingPunct="1">
              <a:lnSpc>
                <a:spcPct val="90000"/>
              </a:lnSpc>
              <a:spcBef>
                <a:spcPct val="0"/>
              </a:spcBef>
              <a:buNone/>
              <a:defRPr sz="3467" b="1" i="1"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3450" b="1" i="0" u="none" strike="noStrike" kern="1200" cap="none" spc="0" normalizeH="0" baseline="0" noProof="0" dirty="0">
                <a:ln>
                  <a:noFill/>
                </a:ln>
                <a:solidFill>
                  <a:srgbClr val="FFFFFF"/>
                </a:solidFill>
                <a:effectLst/>
                <a:uLnTx/>
                <a:uFillTx/>
                <a:latin typeface="Arial"/>
                <a:ea typeface="+mj-ea"/>
                <a:cs typeface="+mj-cs"/>
              </a:rPr>
              <a:t>THE ENDURING VALUE OF MAIL</a:t>
            </a:r>
            <a:endParaRPr kumimoji="0" lang="en-US" sz="3467" b="1" i="1" u="none" strike="noStrike" kern="1200" cap="none" spc="0" normalizeH="0" baseline="0" noProof="0" dirty="0">
              <a:ln>
                <a:noFill/>
              </a:ln>
              <a:solidFill>
                <a:srgbClr val="FFFFFF"/>
              </a:solidFill>
              <a:effectLst/>
              <a:uLnTx/>
              <a:uFillTx/>
              <a:latin typeface="Arial"/>
              <a:ea typeface="+mj-ea"/>
              <a:cs typeface="+mj-cs"/>
            </a:endParaRPr>
          </a:p>
        </p:txBody>
      </p:sp>
      <p:sp>
        <p:nvSpPr>
          <p:cNvPr id="12" name="Rectangle 11">
            <a:extLst>
              <a:ext uri="{FF2B5EF4-FFF2-40B4-BE49-F238E27FC236}">
                <a16:creationId xmlns:a16="http://schemas.microsoft.com/office/drawing/2014/main" id="{EEDEE26E-0757-36C5-09FD-624A8264BC22}"/>
              </a:ext>
            </a:extLst>
          </p:cNvPr>
          <p:cNvSpPr/>
          <p:nvPr/>
        </p:nvSpPr>
        <p:spPr>
          <a:xfrm>
            <a:off x="5458697" y="1912381"/>
            <a:ext cx="2241513" cy="205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87302370-8D22-4326-03E5-C2713CE740C0}"/>
              </a:ext>
            </a:extLst>
          </p:cNvPr>
          <p:cNvSpPr/>
          <p:nvPr/>
        </p:nvSpPr>
        <p:spPr>
          <a:xfrm>
            <a:off x="547520" y="1912383"/>
            <a:ext cx="4716683" cy="662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EFE8B86C-D6FC-B9FF-F00B-D9B0A8A20D2B}"/>
              </a:ext>
            </a:extLst>
          </p:cNvPr>
          <p:cNvSpPr/>
          <p:nvPr/>
        </p:nvSpPr>
        <p:spPr>
          <a:xfrm>
            <a:off x="547520" y="4186320"/>
            <a:ext cx="11037540" cy="869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83FB87DB-8210-2F68-4430-086A20219F4B}"/>
              </a:ext>
            </a:extLst>
          </p:cNvPr>
          <p:cNvSpPr/>
          <p:nvPr/>
        </p:nvSpPr>
        <p:spPr>
          <a:xfrm>
            <a:off x="1157109" y="1959214"/>
            <a:ext cx="3540265" cy="61555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Black" panose="020B0604020202020204" pitchFamily="34" charset="0"/>
              </a:rPr>
              <a:t>3X BETTER RESPONSE 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2469"/>
                </a:solidFill>
                <a:effectLst/>
                <a:uLnTx/>
                <a:uFillTx/>
                <a:latin typeface="Arial"/>
                <a:ea typeface="Calibri" panose="020F0502020204030204" pitchFamily="34" charset="0"/>
                <a:cs typeface="Arial" panose="020B0604020202020204" pitchFamily="34" charset="0"/>
              </a:rPr>
              <a:t>FOR DIRECT MAIL</a:t>
            </a:r>
          </a:p>
        </p:txBody>
      </p:sp>
      <p:sp>
        <p:nvSpPr>
          <p:cNvPr id="16" name="Rectangle 15">
            <a:extLst>
              <a:ext uri="{FF2B5EF4-FFF2-40B4-BE49-F238E27FC236}">
                <a16:creationId xmlns:a16="http://schemas.microsoft.com/office/drawing/2014/main" id="{AA7538F3-4BA7-1856-A2C4-F6B3D40C6B6D}"/>
              </a:ext>
            </a:extLst>
          </p:cNvPr>
          <p:cNvSpPr/>
          <p:nvPr/>
        </p:nvSpPr>
        <p:spPr>
          <a:xfrm>
            <a:off x="7884288" y="1912383"/>
            <a:ext cx="3700772" cy="2040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625CDC68-59D3-E0DA-7655-3ECD2EFEF6DF}"/>
              </a:ext>
            </a:extLst>
          </p:cNvPr>
          <p:cNvSpPr/>
          <p:nvPr/>
        </p:nvSpPr>
        <p:spPr>
          <a:xfrm>
            <a:off x="557937" y="2772518"/>
            <a:ext cx="4716683" cy="1198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B0A81CFE-4C58-F201-A50D-11D83AC3CE2F}"/>
              </a:ext>
            </a:extLst>
          </p:cNvPr>
          <p:cNvSpPr/>
          <p:nvPr/>
        </p:nvSpPr>
        <p:spPr>
          <a:xfrm>
            <a:off x="959186" y="2867009"/>
            <a:ext cx="4066178" cy="707886"/>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Black" panose="020B0604020202020204" pitchFamily="34" charset="0"/>
              </a:rPr>
              <a:t>61% OF ALL CONSUMERS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2469"/>
                </a:solidFill>
                <a:effectLst/>
                <a:uLnTx/>
                <a:uFillTx/>
                <a:latin typeface="Arial"/>
                <a:ea typeface="Calibri" panose="020F0502020204030204" pitchFamily="34" charset="0"/>
                <a:cs typeface="Arial"/>
              </a:rPr>
              <a:t>FEEL </a:t>
            </a:r>
            <a:r>
              <a:rPr kumimoji="0" lang="en-US" sz="1600" b="1" i="0" u="none" strike="noStrike" kern="1200" cap="none" spc="0" normalizeH="0" baseline="0" noProof="0" dirty="0">
                <a:ln>
                  <a:noFill/>
                </a:ln>
                <a:solidFill>
                  <a:srgbClr val="262469"/>
                </a:solidFill>
                <a:effectLst/>
                <a:uLnTx/>
                <a:uFillTx/>
                <a:latin typeface="Arial"/>
                <a:ea typeface="Calibri" panose="020F0502020204030204" pitchFamily="34" charset="0"/>
                <a:cs typeface="Arial"/>
              </a:rPr>
              <a:t>POSITIVE</a:t>
            </a:r>
            <a:r>
              <a:rPr kumimoji="0" lang="en-US" sz="1600" b="0" i="0" u="none" strike="noStrike" kern="1200" cap="none" spc="0" normalizeH="0" baseline="0" noProof="0" dirty="0">
                <a:ln>
                  <a:noFill/>
                </a:ln>
                <a:solidFill>
                  <a:srgbClr val="262469"/>
                </a:solidFill>
                <a:effectLst/>
                <a:uLnTx/>
                <a:uFillTx/>
                <a:latin typeface="Arial"/>
                <a:ea typeface="Calibri" panose="020F0502020204030204" pitchFamily="34" charset="0"/>
                <a:cs typeface="Arial"/>
              </a:rPr>
              <a:t> ABOUT DIRECT MAIL</a:t>
            </a:r>
          </a:p>
        </p:txBody>
      </p:sp>
      <p:sp>
        <p:nvSpPr>
          <p:cNvPr id="19" name="Rectangle 18">
            <a:extLst>
              <a:ext uri="{FF2B5EF4-FFF2-40B4-BE49-F238E27FC236}">
                <a16:creationId xmlns:a16="http://schemas.microsoft.com/office/drawing/2014/main" id="{77BE89BA-23DF-7661-13CB-7F1C6535FC8B}"/>
              </a:ext>
            </a:extLst>
          </p:cNvPr>
          <p:cNvSpPr/>
          <p:nvPr/>
        </p:nvSpPr>
        <p:spPr>
          <a:xfrm>
            <a:off x="887085" y="3596378"/>
            <a:ext cx="4080311" cy="276999"/>
          </a:xfrm>
          <a:prstGeom prst="rect">
            <a:avLst/>
          </a:prstGeom>
          <a:solidFill>
            <a:srgbClr val="186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3644164B-890E-9F57-E847-6B09D683EA93}"/>
              </a:ext>
            </a:extLst>
          </p:cNvPr>
          <p:cNvSpPr txBox="1"/>
          <p:nvPr/>
        </p:nvSpPr>
        <p:spPr>
          <a:xfrm>
            <a:off x="865705" y="3605470"/>
            <a:ext cx="40803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lt"/>
                <a:cs typeface="Arial"/>
              </a:rPr>
              <a:t>MORE PERSONALIZED  |  ENJOY OPENING MAIL</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3" name="Chart 2">
            <a:extLst>
              <a:ext uri="{FF2B5EF4-FFF2-40B4-BE49-F238E27FC236}">
                <a16:creationId xmlns:a16="http://schemas.microsoft.com/office/drawing/2014/main" id="{C9463B12-ED1C-6399-851C-5B61B9C7DA8E}"/>
              </a:ext>
            </a:extLst>
          </p:cNvPr>
          <p:cNvGraphicFramePr/>
          <p:nvPr/>
        </p:nvGraphicFramePr>
        <p:xfrm>
          <a:off x="5096583" y="1841334"/>
          <a:ext cx="2885009" cy="1899528"/>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19">
            <a:extLst>
              <a:ext uri="{FF2B5EF4-FFF2-40B4-BE49-F238E27FC236}">
                <a16:creationId xmlns:a16="http://schemas.microsoft.com/office/drawing/2014/main" id="{205CFFA5-D9E1-E8EA-4ACD-11C15EDCBEB8}"/>
              </a:ext>
            </a:extLst>
          </p:cNvPr>
          <p:cNvSpPr/>
          <p:nvPr/>
        </p:nvSpPr>
        <p:spPr>
          <a:xfrm>
            <a:off x="5295525" y="2390476"/>
            <a:ext cx="2535651" cy="553998"/>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Black" panose="020B0604020202020204" pitchFamily="34" charset="0"/>
              </a:rPr>
              <a:t>75%</a:t>
            </a:r>
            <a:endParaRPr kumimoji="0" lang="en-US" sz="10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4B50304-4ACA-4C6B-6EF4-A0A48496EB27}"/>
              </a:ext>
            </a:extLst>
          </p:cNvPr>
          <p:cNvSpPr/>
          <p:nvPr/>
        </p:nvSpPr>
        <p:spPr>
          <a:xfrm>
            <a:off x="5609424" y="3627661"/>
            <a:ext cx="1937775" cy="276999"/>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469"/>
                </a:solidFill>
                <a:effectLst/>
                <a:uLnTx/>
                <a:uFillTx/>
                <a:latin typeface="Arial"/>
                <a:ea typeface="+mn-ea"/>
                <a:cs typeface="Arial"/>
              </a:rPr>
              <a:t>HAVE </a:t>
            </a:r>
            <a:r>
              <a:rPr kumimoji="0" lang="en-US" sz="1200" b="1" i="0" u="none" strike="noStrike" kern="1200" cap="none" spc="0" normalizeH="0" baseline="0" noProof="0" dirty="0">
                <a:ln>
                  <a:noFill/>
                </a:ln>
                <a:solidFill>
                  <a:srgbClr val="262469"/>
                </a:solidFill>
                <a:effectLst/>
                <a:uLnTx/>
                <a:uFillTx/>
                <a:latin typeface="Arial"/>
                <a:ea typeface="+mn-ea"/>
                <a:cs typeface="Arial"/>
              </a:rPr>
              <a:t>DIGITAL FATIGUE</a:t>
            </a:r>
            <a:endParaRPr kumimoji="0" lang="en-US" sz="1800" b="1" i="0" u="none" strike="noStrike" kern="1200" cap="none" spc="0" normalizeH="0" baseline="0" noProof="0" dirty="0">
              <a:ln>
                <a:noFill/>
              </a:ln>
              <a:solidFill>
                <a:srgbClr val="262469"/>
              </a:solidFill>
              <a:effectLst/>
              <a:uLnTx/>
              <a:uFillTx/>
              <a:latin typeface="Arial"/>
              <a:ea typeface="+mn-ea"/>
              <a:cs typeface="Arial"/>
            </a:endParaRPr>
          </a:p>
        </p:txBody>
      </p:sp>
      <p:sp>
        <p:nvSpPr>
          <p:cNvPr id="22" name="Rectangle 21">
            <a:extLst>
              <a:ext uri="{FF2B5EF4-FFF2-40B4-BE49-F238E27FC236}">
                <a16:creationId xmlns:a16="http://schemas.microsoft.com/office/drawing/2014/main" id="{9C05CB9E-0DEA-A29F-27F9-7D7EB9ED31D9}"/>
              </a:ext>
            </a:extLst>
          </p:cNvPr>
          <p:cNvSpPr/>
          <p:nvPr/>
        </p:nvSpPr>
        <p:spPr>
          <a:xfrm>
            <a:off x="8882744" y="2128160"/>
            <a:ext cx="270231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Black" panose="020B0604020202020204" pitchFamily="34" charset="0"/>
              </a:rPr>
              <a:t>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Black" panose="020B0604020202020204" pitchFamily="34" charset="0"/>
              </a:rPr>
              <a:t>PROJECTED INCREASE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2469"/>
                </a:solidFill>
                <a:effectLst/>
                <a:uLnTx/>
                <a:uFillTx/>
                <a:latin typeface="Arial"/>
                <a:ea typeface="Calibri" panose="020F0502020204030204" pitchFamily="34" charset="0"/>
                <a:cs typeface="Arial" panose="020B0604020202020204" pitchFamily="34" charset="0"/>
              </a:rPr>
              <a:t>IN DIRECT MAIL MARKETING SPENDING</a:t>
            </a:r>
          </a:p>
        </p:txBody>
      </p:sp>
      <p:sp>
        <p:nvSpPr>
          <p:cNvPr id="23" name="Rectangle 22">
            <a:extLst>
              <a:ext uri="{FF2B5EF4-FFF2-40B4-BE49-F238E27FC236}">
                <a16:creationId xmlns:a16="http://schemas.microsoft.com/office/drawing/2014/main" id="{006136A0-653B-8491-EDEE-C3BC76DD5811}"/>
              </a:ext>
            </a:extLst>
          </p:cNvPr>
          <p:cNvSpPr/>
          <p:nvPr/>
        </p:nvSpPr>
        <p:spPr>
          <a:xfrm>
            <a:off x="760809" y="4390323"/>
            <a:ext cx="4373313" cy="461665"/>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2469"/>
                </a:solidFill>
                <a:effectLst/>
                <a:uLnTx/>
                <a:uFillTx/>
                <a:latin typeface="Arial"/>
                <a:ea typeface="Calibri" panose="020F0502020204030204" pitchFamily="34" charset="0"/>
                <a:cs typeface="Arial" panose="020B0604020202020204" pitchFamily="34" charset="0"/>
              </a:rPr>
              <a:t>BECAUSE OF DIRECT MAIL:</a:t>
            </a:r>
            <a:endParaRPr kumimoji="0" lang="en-US" sz="2400" b="1"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endParaRPr>
          </a:p>
        </p:txBody>
      </p:sp>
      <p:sp>
        <p:nvSpPr>
          <p:cNvPr id="24" name="Rectangle 23">
            <a:extLst>
              <a:ext uri="{FF2B5EF4-FFF2-40B4-BE49-F238E27FC236}">
                <a16:creationId xmlns:a16="http://schemas.microsoft.com/office/drawing/2014/main" id="{18DA0AB6-9E7E-5E76-F72C-9C9ADEFF3DF5}"/>
              </a:ext>
            </a:extLst>
          </p:cNvPr>
          <p:cNvSpPr/>
          <p:nvPr/>
        </p:nvSpPr>
        <p:spPr>
          <a:xfrm>
            <a:off x="5781145" y="4233323"/>
            <a:ext cx="3265533" cy="73866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Black" panose="020B0604020202020204" pitchFamily="34" charset="0"/>
              </a:rPr>
              <a:t>66%</a:t>
            </a:r>
            <a:endParaRPr kumimoji="0" lang="en-US" sz="16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Black"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469"/>
                </a:solidFill>
                <a:effectLst/>
                <a:uLnTx/>
                <a:uFillTx/>
                <a:latin typeface="Arial"/>
                <a:ea typeface="Calibri" panose="020F0502020204030204" pitchFamily="34" charset="0"/>
                <a:cs typeface="Arial"/>
              </a:rPr>
              <a:t>ENGAGED WITH / ACTED ON MESSAGE</a:t>
            </a:r>
            <a:endParaRPr kumimoji="0" lang="en-US" sz="1200" b="0" i="0" u="none" strike="noStrike" kern="1200" cap="none" spc="0" normalizeH="0" baseline="0" noProof="0" dirty="0">
              <a:ln>
                <a:noFill/>
              </a:ln>
              <a:solidFill>
                <a:srgbClr val="262469"/>
              </a:solidFill>
              <a:effectLst/>
              <a:uLnTx/>
              <a:uFillTx/>
              <a:latin typeface="Arial"/>
              <a:ea typeface="Calibri" panose="020F050202020403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6B01BDCD-9F40-E0B0-F9E3-CD5F964BF4F6}"/>
              </a:ext>
            </a:extLst>
          </p:cNvPr>
          <p:cNvSpPr/>
          <p:nvPr/>
        </p:nvSpPr>
        <p:spPr>
          <a:xfrm>
            <a:off x="9150068" y="4223520"/>
            <a:ext cx="3654956" cy="73866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Black" panose="020B0604020202020204" pitchFamily="34" charset="0"/>
              </a:rPr>
              <a:t>36%</a:t>
            </a:r>
            <a:endParaRPr kumimoji="0" lang="en-US" sz="16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Black"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469"/>
                </a:solidFill>
                <a:effectLst/>
                <a:uLnTx/>
                <a:uFillTx/>
                <a:latin typeface="Arial"/>
                <a:ea typeface="Calibri" panose="020F0502020204030204" pitchFamily="34" charset="0"/>
                <a:cs typeface="Arial"/>
              </a:rPr>
              <a:t>MADE A PURCHASE</a:t>
            </a:r>
            <a:endParaRPr kumimoji="0" lang="en-US" sz="1200" b="0" i="0" u="none" strike="noStrike" kern="1200" cap="none" spc="0" normalizeH="0" baseline="0" noProof="0" dirty="0">
              <a:ln>
                <a:noFill/>
              </a:ln>
              <a:solidFill>
                <a:srgbClr val="262469"/>
              </a:solidFill>
              <a:effectLst/>
              <a:uLnTx/>
              <a:uFillTx/>
              <a:latin typeface="Arial"/>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C10D15B-65FA-731B-C44A-A4A9A9EB716A}"/>
              </a:ext>
            </a:extLst>
          </p:cNvPr>
          <p:cNvSpPr/>
          <p:nvPr/>
        </p:nvSpPr>
        <p:spPr>
          <a:xfrm>
            <a:off x="5723222" y="4367564"/>
            <a:ext cx="53383" cy="563888"/>
          </a:xfrm>
          <a:prstGeom prst="rect">
            <a:avLst/>
          </a:prstGeom>
          <a:solidFill>
            <a:srgbClr val="186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B247584C-5CE6-4607-7401-5049DCB3BF13}"/>
              </a:ext>
            </a:extLst>
          </p:cNvPr>
          <p:cNvSpPr/>
          <p:nvPr/>
        </p:nvSpPr>
        <p:spPr>
          <a:xfrm>
            <a:off x="9066912" y="4367564"/>
            <a:ext cx="53383" cy="563888"/>
          </a:xfrm>
          <a:prstGeom prst="rect">
            <a:avLst/>
          </a:prstGeom>
          <a:solidFill>
            <a:srgbClr val="186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Striped Right Arrow 4">
            <a:extLst>
              <a:ext uri="{FF2B5EF4-FFF2-40B4-BE49-F238E27FC236}">
                <a16:creationId xmlns:a16="http://schemas.microsoft.com/office/drawing/2014/main" id="{5AE131B5-E40F-4335-E136-0628A620E7B4}"/>
              </a:ext>
            </a:extLst>
          </p:cNvPr>
          <p:cNvSpPr/>
          <p:nvPr/>
        </p:nvSpPr>
        <p:spPr>
          <a:xfrm rot="16200000">
            <a:off x="7853870" y="2614750"/>
            <a:ext cx="1261196" cy="624705"/>
          </a:xfrm>
          <a:prstGeom prst="stripedRightArrow">
            <a:avLst/>
          </a:prstGeom>
          <a:solidFill>
            <a:srgbClr val="186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C3C67622-8D09-3C74-855B-486FC297C820}"/>
              </a:ext>
            </a:extLst>
          </p:cNvPr>
          <p:cNvSpPr/>
          <p:nvPr/>
        </p:nvSpPr>
        <p:spPr>
          <a:xfrm>
            <a:off x="5986089" y="2842912"/>
            <a:ext cx="1142620" cy="400110"/>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Black" panose="020B0604020202020204" pitchFamily="34" charset="0"/>
              </a:rPr>
              <a:t>OF CONSUMERS</a:t>
            </a:r>
            <a:endParaRPr kumimoji="0" lang="en-US" sz="1000" b="0" i="0" u="none" strike="noStrike" kern="1200" cap="none" spc="0" normalizeH="0" baseline="0" noProof="0" dirty="0">
              <a:ln>
                <a:noFill/>
              </a:ln>
              <a:solidFill>
                <a:srgbClr val="262469"/>
              </a:solidFill>
              <a:effectLst/>
              <a:uLnTx/>
              <a:uFillTx/>
              <a:latin typeface="Aria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24621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A0734D2-67F9-352F-D929-5B86688BEC77}"/>
              </a:ext>
            </a:extLst>
          </p:cNvPr>
          <p:cNvSpPr>
            <a:spLocks noGrp="1"/>
          </p:cNvSpPr>
          <p:nvPr>
            <p:ph sz="quarter" idx="14"/>
          </p:nvPr>
        </p:nvSpPr>
        <p:spPr>
          <a:xfrm>
            <a:off x="148246" y="319278"/>
            <a:ext cx="9005379" cy="671322"/>
          </a:xfrm>
        </p:spPr>
        <p:txBody>
          <a:bodyPr/>
          <a:lstStyle/>
          <a:p>
            <a:r>
              <a:rPr lang="en-US" b="1" dirty="0">
                <a:latin typeface="Arial" panose="020B0604020202020204" pitchFamily="34" charset="0"/>
              </a:rPr>
              <a:t>FY23 Proposed Promotions – What’s New</a:t>
            </a:r>
          </a:p>
        </p:txBody>
      </p:sp>
      <p:pic>
        <p:nvPicPr>
          <p:cNvPr id="6" name="Picture 5">
            <a:extLst>
              <a:ext uri="{FF2B5EF4-FFF2-40B4-BE49-F238E27FC236}">
                <a16:creationId xmlns:a16="http://schemas.microsoft.com/office/drawing/2014/main" id="{130100FF-6739-4EC7-9AE9-2B720D4B829B}"/>
              </a:ext>
            </a:extLst>
          </p:cNvPr>
          <p:cNvPicPr>
            <a:picLocks noChangeAspect="1"/>
          </p:cNvPicPr>
          <p:nvPr/>
        </p:nvPicPr>
        <p:blipFill>
          <a:blip r:embed="rId3"/>
          <a:stretch>
            <a:fillRect/>
          </a:stretch>
        </p:blipFill>
        <p:spPr>
          <a:xfrm>
            <a:off x="992107" y="1269111"/>
            <a:ext cx="10207786" cy="4716918"/>
          </a:xfrm>
          <a:prstGeom prst="rect">
            <a:avLst/>
          </a:prstGeom>
        </p:spPr>
      </p:pic>
    </p:spTree>
    <p:extLst>
      <p:ext uri="{BB962C8B-B14F-4D97-AF65-F5344CB8AC3E}">
        <p14:creationId xmlns:p14="http://schemas.microsoft.com/office/powerpoint/2010/main" val="2089231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bg object 28">
            <a:extLst>
              <a:ext uri="{FF2B5EF4-FFF2-40B4-BE49-F238E27FC236}">
                <a16:creationId xmlns:a16="http://schemas.microsoft.com/office/drawing/2014/main" id="{F5ED7CE2-B62E-4B2F-BD0B-727AC30D9900}"/>
              </a:ext>
            </a:extLst>
          </p:cNvPr>
          <p:cNvSpPr/>
          <p:nvPr/>
        </p:nvSpPr>
        <p:spPr>
          <a:xfrm>
            <a:off x="524159" y="5082801"/>
            <a:ext cx="11203901" cy="788997"/>
          </a:xfrm>
          <a:custGeom>
            <a:avLst/>
            <a:gdLst/>
            <a:ahLst/>
            <a:cxnLst/>
            <a:rect l="l" t="t" r="r" b="b"/>
            <a:pathLst>
              <a:path w="15037435" h="1301115">
                <a:moveTo>
                  <a:pt x="15037228" y="0"/>
                </a:moveTo>
                <a:lnTo>
                  <a:pt x="0" y="0"/>
                </a:lnTo>
                <a:lnTo>
                  <a:pt x="0" y="1300766"/>
                </a:lnTo>
                <a:lnTo>
                  <a:pt x="15037228" y="1300766"/>
                </a:lnTo>
                <a:lnTo>
                  <a:pt x="15037228" y="0"/>
                </a:lnTo>
                <a:close/>
              </a:path>
            </a:pathLst>
          </a:custGeom>
          <a:solidFill>
            <a:srgbClr val="CCCCCC">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5" name="bg object 27">
            <a:extLst>
              <a:ext uri="{FF2B5EF4-FFF2-40B4-BE49-F238E27FC236}">
                <a16:creationId xmlns:a16="http://schemas.microsoft.com/office/drawing/2014/main" id="{98603A8E-9E60-4EC7-81AB-F76639FF6C98}"/>
              </a:ext>
            </a:extLst>
          </p:cNvPr>
          <p:cNvSpPr/>
          <p:nvPr/>
        </p:nvSpPr>
        <p:spPr>
          <a:xfrm>
            <a:off x="463576" y="3700543"/>
            <a:ext cx="11264485" cy="618605"/>
          </a:xfrm>
          <a:custGeom>
            <a:avLst/>
            <a:gdLst/>
            <a:ahLst/>
            <a:cxnLst/>
            <a:rect l="l" t="t" r="r" b="b"/>
            <a:pathLst>
              <a:path w="15037435" h="1301115">
                <a:moveTo>
                  <a:pt x="15037228" y="0"/>
                </a:moveTo>
                <a:lnTo>
                  <a:pt x="0" y="0"/>
                </a:lnTo>
                <a:lnTo>
                  <a:pt x="0" y="1300766"/>
                </a:lnTo>
                <a:lnTo>
                  <a:pt x="15037228" y="1300766"/>
                </a:lnTo>
                <a:lnTo>
                  <a:pt x="15037228" y="0"/>
                </a:lnTo>
                <a:close/>
              </a:path>
            </a:pathLst>
          </a:custGeom>
          <a:solidFill>
            <a:srgbClr val="CCCCCC">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2" name="bg object 27">
            <a:extLst>
              <a:ext uri="{FF2B5EF4-FFF2-40B4-BE49-F238E27FC236}">
                <a16:creationId xmlns:a16="http://schemas.microsoft.com/office/drawing/2014/main" id="{85C0C004-4887-452F-A392-293F4B49DB64}"/>
              </a:ext>
            </a:extLst>
          </p:cNvPr>
          <p:cNvSpPr/>
          <p:nvPr/>
        </p:nvSpPr>
        <p:spPr>
          <a:xfrm>
            <a:off x="535096" y="1937786"/>
            <a:ext cx="11264485" cy="788997"/>
          </a:xfrm>
          <a:custGeom>
            <a:avLst/>
            <a:gdLst/>
            <a:ahLst/>
            <a:cxnLst/>
            <a:rect l="l" t="t" r="r" b="b"/>
            <a:pathLst>
              <a:path w="15037435" h="1301115">
                <a:moveTo>
                  <a:pt x="15037228" y="0"/>
                </a:moveTo>
                <a:lnTo>
                  <a:pt x="0" y="0"/>
                </a:lnTo>
                <a:lnTo>
                  <a:pt x="0" y="1300766"/>
                </a:lnTo>
                <a:lnTo>
                  <a:pt x="15037228" y="1300766"/>
                </a:lnTo>
                <a:lnTo>
                  <a:pt x="15037228" y="0"/>
                </a:lnTo>
                <a:close/>
              </a:path>
            </a:pathLst>
          </a:custGeom>
          <a:solidFill>
            <a:srgbClr val="CCCCCC">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4" name="object 4">
            <a:extLst>
              <a:ext uri="{FF2B5EF4-FFF2-40B4-BE49-F238E27FC236}">
                <a16:creationId xmlns:a16="http://schemas.microsoft.com/office/drawing/2014/main" id="{5CD4A47C-A1A7-F24C-B096-A8B5E9928DD1}"/>
              </a:ext>
            </a:extLst>
          </p:cNvPr>
          <p:cNvGrpSpPr/>
          <p:nvPr/>
        </p:nvGrpSpPr>
        <p:grpSpPr>
          <a:xfrm>
            <a:off x="2673023" y="1089296"/>
            <a:ext cx="8391025" cy="4782502"/>
            <a:chOff x="4450051" y="1711933"/>
            <a:chExt cx="13837421" cy="7886700"/>
          </a:xfrm>
        </p:grpSpPr>
        <p:sp>
          <p:nvSpPr>
            <p:cNvPr id="6" name="object 6">
              <a:extLst>
                <a:ext uri="{FF2B5EF4-FFF2-40B4-BE49-F238E27FC236}">
                  <a16:creationId xmlns:a16="http://schemas.microsoft.com/office/drawing/2014/main" id="{15C9C330-CF41-3841-B136-2BF97F7B96E8}"/>
                </a:ext>
              </a:extLst>
            </p:cNvPr>
            <p:cNvSpPr/>
            <p:nvPr/>
          </p:nvSpPr>
          <p:spPr>
            <a:xfrm>
              <a:off x="5088774" y="1711933"/>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object 7">
              <a:extLst>
                <a:ext uri="{FF2B5EF4-FFF2-40B4-BE49-F238E27FC236}">
                  <a16:creationId xmlns:a16="http://schemas.microsoft.com/office/drawing/2014/main" id="{761E01EE-DF23-1A48-8160-87AEEF3DA0D9}"/>
                </a:ext>
              </a:extLst>
            </p:cNvPr>
            <p:cNvSpPr/>
            <p:nvPr/>
          </p:nvSpPr>
          <p:spPr>
            <a:xfrm>
              <a:off x="4450051" y="1711933"/>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object 8">
              <a:extLst>
                <a:ext uri="{FF2B5EF4-FFF2-40B4-BE49-F238E27FC236}">
                  <a16:creationId xmlns:a16="http://schemas.microsoft.com/office/drawing/2014/main" id="{D7D5DEF4-3D0E-F24D-969A-DF316312250C}"/>
                </a:ext>
              </a:extLst>
            </p:cNvPr>
            <p:cNvSpPr/>
            <p:nvPr/>
          </p:nvSpPr>
          <p:spPr>
            <a:xfrm>
              <a:off x="6288656" y="1711933"/>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object 9">
              <a:extLst>
                <a:ext uri="{FF2B5EF4-FFF2-40B4-BE49-F238E27FC236}">
                  <a16:creationId xmlns:a16="http://schemas.microsoft.com/office/drawing/2014/main" id="{C4C5E98D-166A-8147-8639-3B6C7F1EF8A2}"/>
                </a:ext>
              </a:extLst>
            </p:cNvPr>
            <p:cNvSpPr/>
            <p:nvPr/>
          </p:nvSpPr>
          <p:spPr>
            <a:xfrm>
              <a:off x="7488537" y="1711933"/>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object 10">
              <a:extLst>
                <a:ext uri="{FF2B5EF4-FFF2-40B4-BE49-F238E27FC236}">
                  <a16:creationId xmlns:a16="http://schemas.microsoft.com/office/drawing/2014/main" id="{E05140F5-4DF5-E94C-B722-D65738702811}"/>
                </a:ext>
              </a:extLst>
            </p:cNvPr>
            <p:cNvSpPr/>
            <p:nvPr/>
          </p:nvSpPr>
          <p:spPr>
            <a:xfrm>
              <a:off x="8688419" y="1711933"/>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object 11">
              <a:extLst>
                <a:ext uri="{FF2B5EF4-FFF2-40B4-BE49-F238E27FC236}">
                  <a16:creationId xmlns:a16="http://schemas.microsoft.com/office/drawing/2014/main" id="{74CB5797-8612-9048-8559-8F3FA7F1F3CC}"/>
                </a:ext>
              </a:extLst>
            </p:cNvPr>
            <p:cNvSpPr/>
            <p:nvPr/>
          </p:nvSpPr>
          <p:spPr>
            <a:xfrm>
              <a:off x="9888301" y="1711933"/>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object 12">
              <a:extLst>
                <a:ext uri="{FF2B5EF4-FFF2-40B4-BE49-F238E27FC236}">
                  <a16:creationId xmlns:a16="http://schemas.microsoft.com/office/drawing/2014/main" id="{D885420B-E43C-6541-A1FE-50AF1B02B136}"/>
                </a:ext>
              </a:extLst>
            </p:cNvPr>
            <p:cNvSpPr/>
            <p:nvPr/>
          </p:nvSpPr>
          <p:spPr>
            <a:xfrm>
              <a:off x="11088181" y="1711933"/>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object 13">
              <a:extLst>
                <a:ext uri="{FF2B5EF4-FFF2-40B4-BE49-F238E27FC236}">
                  <a16:creationId xmlns:a16="http://schemas.microsoft.com/office/drawing/2014/main" id="{0588769E-E35B-DA45-9081-486AB3F866F4}"/>
                </a:ext>
              </a:extLst>
            </p:cNvPr>
            <p:cNvSpPr/>
            <p:nvPr/>
          </p:nvSpPr>
          <p:spPr>
            <a:xfrm>
              <a:off x="12288063" y="1711933"/>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0E5C930D-3273-A240-BB28-87B34C8B598B}"/>
                </a:ext>
              </a:extLst>
            </p:cNvPr>
            <p:cNvSpPr/>
            <p:nvPr/>
          </p:nvSpPr>
          <p:spPr>
            <a:xfrm>
              <a:off x="13487944" y="1711933"/>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object 15">
              <a:extLst>
                <a:ext uri="{FF2B5EF4-FFF2-40B4-BE49-F238E27FC236}">
                  <a16:creationId xmlns:a16="http://schemas.microsoft.com/office/drawing/2014/main" id="{BB2C11D8-C76D-544D-9C95-6986AD860B57}"/>
                </a:ext>
              </a:extLst>
            </p:cNvPr>
            <p:cNvSpPr/>
            <p:nvPr/>
          </p:nvSpPr>
          <p:spPr>
            <a:xfrm>
              <a:off x="14687826" y="1711933"/>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object 16">
              <a:extLst>
                <a:ext uri="{FF2B5EF4-FFF2-40B4-BE49-F238E27FC236}">
                  <a16:creationId xmlns:a16="http://schemas.microsoft.com/office/drawing/2014/main" id="{9FE90E32-7BD1-684E-91C4-78C5013980AB}"/>
                </a:ext>
              </a:extLst>
            </p:cNvPr>
            <p:cNvSpPr/>
            <p:nvPr/>
          </p:nvSpPr>
          <p:spPr>
            <a:xfrm>
              <a:off x="15887708" y="1711933"/>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object 17">
              <a:extLst>
                <a:ext uri="{FF2B5EF4-FFF2-40B4-BE49-F238E27FC236}">
                  <a16:creationId xmlns:a16="http://schemas.microsoft.com/office/drawing/2014/main" id="{A5B5D40C-CC28-634E-9008-613752F8C0B3}"/>
                </a:ext>
              </a:extLst>
            </p:cNvPr>
            <p:cNvSpPr/>
            <p:nvPr/>
          </p:nvSpPr>
          <p:spPr>
            <a:xfrm>
              <a:off x="17087590" y="1711933"/>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object 18">
              <a:extLst>
                <a:ext uri="{FF2B5EF4-FFF2-40B4-BE49-F238E27FC236}">
                  <a16:creationId xmlns:a16="http://schemas.microsoft.com/office/drawing/2014/main" id="{672D2CFA-BFA3-1049-B622-C45E21D8C77B}"/>
                </a:ext>
              </a:extLst>
            </p:cNvPr>
            <p:cNvSpPr/>
            <p:nvPr/>
          </p:nvSpPr>
          <p:spPr>
            <a:xfrm>
              <a:off x="18287472" y="1711933"/>
              <a:ext cx="0" cy="7886700"/>
            </a:xfrm>
            <a:custGeom>
              <a:avLst/>
              <a:gdLst/>
              <a:ahLst/>
              <a:cxnLst/>
              <a:rect l="l" t="t" r="r" b="b"/>
              <a:pathLst>
                <a:path h="7886700">
                  <a:moveTo>
                    <a:pt x="0" y="0"/>
                  </a:moveTo>
                  <a:lnTo>
                    <a:pt x="0" y="7886189"/>
                  </a:lnTo>
                </a:path>
              </a:pathLst>
            </a:custGeom>
            <a:ln w="5235">
              <a:solidFill>
                <a:srgbClr val="B3B3B3"/>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68" name="object 68">
            <a:extLst>
              <a:ext uri="{FF2B5EF4-FFF2-40B4-BE49-F238E27FC236}">
                <a16:creationId xmlns:a16="http://schemas.microsoft.com/office/drawing/2014/main" id="{8D6D2CB2-B69C-B742-86C9-001C4636B9F4}"/>
              </a:ext>
            </a:extLst>
          </p:cNvPr>
          <p:cNvSpPr txBox="1"/>
          <p:nvPr/>
        </p:nvSpPr>
        <p:spPr>
          <a:xfrm>
            <a:off x="1050812" y="1334729"/>
            <a:ext cx="1615155" cy="329783"/>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01600"/>
              </a:lnSpc>
              <a:spcBef>
                <a:spcPts val="58"/>
              </a:spcBef>
              <a:spcAft>
                <a:spcPts val="0"/>
              </a:spcAft>
              <a:buClrTx/>
              <a:buSzTx/>
              <a:buFontTx/>
              <a:buNone/>
              <a:tabLst/>
              <a:defRPr/>
            </a:pPr>
            <a:r>
              <a:rPr kumimoji="0" sz="1061" b="0" i="0" u="none" strike="noStrike" kern="1200" cap="none" spc="9" normalizeH="0" baseline="0" noProof="0" dirty="0">
                <a:ln>
                  <a:noFill/>
                </a:ln>
                <a:solidFill>
                  <a:srgbClr val="005E9E"/>
                </a:solidFill>
                <a:effectLst/>
                <a:uLnTx/>
                <a:uFillTx/>
                <a:latin typeface="Arial" panose="020B0604020202020204"/>
                <a:ea typeface="+mn-ea"/>
                <a:cs typeface="Helvetica-Heavy"/>
              </a:rPr>
              <a:t>TACTILE,</a:t>
            </a:r>
            <a:r>
              <a:rPr kumimoji="0" sz="1061" b="0" i="0" u="none" strike="noStrike" kern="1200" cap="none" spc="-30" normalizeH="0" baseline="0" noProof="0" dirty="0">
                <a:ln>
                  <a:noFill/>
                </a:ln>
                <a:solidFill>
                  <a:srgbClr val="005E9E"/>
                </a:solidFill>
                <a:effectLst/>
                <a:uLnTx/>
                <a:uFillTx/>
                <a:latin typeface="Arial" panose="020B0604020202020204"/>
                <a:ea typeface="+mn-ea"/>
                <a:cs typeface="Helvetica-Heavy"/>
              </a:rPr>
              <a:t> </a:t>
            </a:r>
            <a:r>
              <a:rPr kumimoji="0" sz="1061" b="0" i="0" u="none" strike="noStrike" kern="1200" cap="none" spc="9" normalizeH="0" baseline="0" noProof="0" dirty="0">
                <a:ln>
                  <a:noFill/>
                </a:ln>
                <a:solidFill>
                  <a:srgbClr val="005E9E"/>
                </a:solidFill>
                <a:effectLst/>
                <a:uLnTx/>
                <a:uFillTx/>
                <a:latin typeface="Arial" panose="020B0604020202020204"/>
                <a:ea typeface="+mn-ea"/>
                <a:cs typeface="Helvetica-Heavy"/>
              </a:rPr>
              <a:t>SENSORY </a:t>
            </a:r>
            <a:r>
              <a:rPr kumimoji="0" sz="1061" b="0" i="0" u="none" strike="noStrike" kern="1200" cap="none" spc="-288" normalizeH="0" baseline="0" noProof="0" dirty="0">
                <a:ln>
                  <a:noFill/>
                </a:ln>
                <a:solidFill>
                  <a:srgbClr val="005E9E"/>
                </a:solidFill>
                <a:effectLst/>
                <a:uLnTx/>
                <a:uFillTx/>
                <a:latin typeface="Arial" panose="020B0604020202020204"/>
                <a:ea typeface="+mn-ea"/>
                <a:cs typeface="Helvetica-Heavy"/>
              </a:rPr>
              <a:t> </a:t>
            </a:r>
            <a:r>
              <a:rPr kumimoji="0" sz="1061" b="0" i="0" u="none" strike="noStrike" kern="1200" cap="none" spc="12" normalizeH="0" baseline="0" noProof="0" dirty="0">
                <a:ln>
                  <a:noFill/>
                </a:ln>
                <a:solidFill>
                  <a:srgbClr val="005E9E"/>
                </a:solidFill>
                <a:effectLst/>
                <a:uLnTx/>
                <a:uFillTx/>
                <a:latin typeface="Arial" panose="020B0604020202020204"/>
                <a:ea typeface="+mn-ea"/>
                <a:cs typeface="Helvetica-Heavy"/>
              </a:rPr>
              <a:t>AND</a:t>
            </a:r>
            <a:r>
              <a:rPr kumimoji="0" sz="1061" b="0" i="0" u="none" strike="noStrike" kern="1200" cap="none" spc="-12" normalizeH="0" baseline="0" noProof="0" dirty="0">
                <a:ln>
                  <a:noFill/>
                </a:ln>
                <a:solidFill>
                  <a:srgbClr val="005E9E"/>
                </a:solidFill>
                <a:effectLst/>
                <a:uLnTx/>
                <a:uFillTx/>
                <a:latin typeface="Arial" panose="020B0604020202020204"/>
                <a:ea typeface="+mn-ea"/>
                <a:cs typeface="Helvetica-Heavy"/>
              </a:rPr>
              <a:t> </a:t>
            </a:r>
            <a:r>
              <a:rPr kumimoji="0" sz="1061" b="0" i="0" u="none" strike="noStrike" kern="1200" cap="none" spc="9" normalizeH="0" baseline="0" noProof="0" dirty="0">
                <a:ln>
                  <a:noFill/>
                </a:ln>
                <a:solidFill>
                  <a:srgbClr val="005E9E"/>
                </a:solidFill>
                <a:effectLst/>
                <a:uLnTx/>
                <a:uFillTx/>
                <a:latin typeface="Arial" panose="020B0604020202020204"/>
                <a:ea typeface="+mn-ea"/>
                <a:cs typeface="Helvetica-Heavy"/>
              </a:rPr>
              <a:t>INTERACTIVE</a:t>
            </a:r>
            <a:endParaRPr kumimoji="0" sz="1061"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128" name="object 128">
            <a:extLst>
              <a:ext uri="{FF2B5EF4-FFF2-40B4-BE49-F238E27FC236}">
                <a16:creationId xmlns:a16="http://schemas.microsoft.com/office/drawing/2014/main" id="{30892DB6-B7E2-6B4B-BD70-DD7CF94D8BF7}"/>
              </a:ext>
            </a:extLst>
          </p:cNvPr>
          <p:cNvSpPr txBox="1"/>
          <p:nvPr/>
        </p:nvSpPr>
        <p:spPr>
          <a:xfrm>
            <a:off x="1050812" y="4607271"/>
            <a:ext cx="1624726" cy="172971"/>
          </a:xfrm>
          <a:prstGeom prst="rect">
            <a:avLst/>
          </a:prstGeom>
        </p:spPr>
        <p:txBody>
          <a:bodyPr vert="horz" wrap="square" lIns="0" tIns="9627" rIns="0" bIns="0" rtlCol="0">
            <a:spAutoFit/>
          </a:bodyPr>
          <a:lstStyle/>
          <a:p>
            <a:pPr marL="7701" marR="0" lvl="0" indent="0" algn="l" defTabSz="914400" rtl="0" eaLnBrk="1" fontAlgn="auto" latinLnBrk="0" hangingPunct="1">
              <a:lnSpc>
                <a:spcPct val="100000"/>
              </a:lnSpc>
              <a:spcBef>
                <a:spcPts val="76"/>
              </a:spcBef>
              <a:spcAft>
                <a:spcPts val="0"/>
              </a:spcAft>
              <a:buClrTx/>
              <a:buSzTx/>
              <a:buFontTx/>
              <a:buNone/>
              <a:tabLst/>
              <a:defRPr/>
            </a:pPr>
            <a:r>
              <a:rPr kumimoji="0" sz="1061" b="0" i="0" u="none" strike="noStrike" kern="1200" cap="none" spc="9" normalizeH="0" baseline="0" noProof="0" dirty="0">
                <a:ln>
                  <a:noFill/>
                </a:ln>
                <a:solidFill>
                  <a:srgbClr val="1C9CC5"/>
                </a:solidFill>
                <a:effectLst/>
                <a:uLnTx/>
                <a:uFillTx/>
                <a:latin typeface="Arial" panose="020B0604020202020204"/>
                <a:ea typeface="+mn-ea"/>
                <a:cs typeface="Helvetica-Heavy"/>
              </a:rPr>
              <a:t>INFORMED</a:t>
            </a:r>
            <a:r>
              <a:rPr kumimoji="0" lang="en-US" sz="1061" b="0" i="0" u="none" strike="noStrike" kern="1200" cap="none" spc="9" normalizeH="0" baseline="0" noProof="0" dirty="0">
                <a:ln>
                  <a:noFill/>
                </a:ln>
                <a:solidFill>
                  <a:srgbClr val="1C9CC5"/>
                </a:solidFill>
                <a:effectLst/>
                <a:uLnTx/>
                <a:uFillTx/>
                <a:latin typeface="Arial" panose="020B0604020202020204"/>
                <a:ea typeface="+mn-ea"/>
                <a:cs typeface="Helvetica-Heavy"/>
              </a:rPr>
              <a:t> DELIVERY </a:t>
            </a:r>
            <a:endParaRPr kumimoji="0" sz="1061" b="0" i="0" u="none" strike="noStrike" kern="1200" cap="none" spc="0" normalizeH="0" baseline="0" noProof="0" dirty="0">
              <a:ln>
                <a:noFill/>
              </a:ln>
              <a:solidFill>
                <a:srgbClr val="1C9CC5"/>
              </a:solidFill>
              <a:effectLst/>
              <a:uLnTx/>
              <a:uFillTx/>
              <a:latin typeface="Arial" panose="020B0604020202020204"/>
              <a:ea typeface="+mn-ea"/>
              <a:cs typeface="Helvetica-Heavy"/>
            </a:endParaRPr>
          </a:p>
        </p:txBody>
      </p:sp>
      <p:sp>
        <p:nvSpPr>
          <p:cNvPr id="203" name="object 203">
            <a:extLst>
              <a:ext uri="{FF2B5EF4-FFF2-40B4-BE49-F238E27FC236}">
                <a16:creationId xmlns:a16="http://schemas.microsoft.com/office/drawing/2014/main" id="{2F784316-50A3-BF47-8C3D-8E24D0E4A521}"/>
              </a:ext>
            </a:extLst>
          </p:cNvPr>
          <p:cNvSpPr/>
          <p:nvPr/>
        </p:nvSpPr>
        <p:spPr>
          <a:xfrm>
            <a:off x="393993" y="1080029"/>
            <a:ext cx="130537" cy="850993"/>
          </a:xfrm>
          <a:custGeom>
            <a:avLst/>
            <a:gdLst/>
            <a:ahLst/>
            <a:cxnLst/>
            <a:rect l="l" t="t" r="r" b="b"/>
            <a:pathLst>
              <a:path w="215265" h="1403350">
                <a:moveTo>
                  <a:pt x="214653" y="0"/>
                </a:moveTo>
                <a:lnTo>
                  <a:pt x="0" y="0"/>
                </a:lnTo>
                <a:lnTo>
                  <a:pt x="0" y="1403098"/>
                </a:lnTo>
                <a:lnTo>
                  <a:pt x="214653" y="1403098"/>
                </a:lnTo>
                <a:lnTo>
                  <a:pt x="214653" y="0"/>
                </a:lnTo>
                <a:close/>
              </a:path>
            </a:pathLst>
          </a:custGeom>
          <a:solidFill>
            <a:srgbClr val="1C9C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4" name="object 204">
            <a:extLst>
              <a:ext uri="{FF2B5EF4-FFF2-40B4-BE49-F238E27FC236}">
                <a16:creationId xmlns:a16="http://schemas.microsoft.com/office/drawing/2014/main" id="{CCC26086-A9C4-1242-85A4-0D84648900DB}"/>
              </a:ext>
            </a:extLst>
          </p:cNvPr>
          <p:cNvSpPr/>
          <p:nvPr/>
        </p:nvSpPr>
        <p:spPr>
          <a:xfrm>
            <a:off x="393993" y="1080029"/>
            <a:ext cx="130537" cy="850993"/>
          </a:xfrm>
          <a:custGeom>
            <a:avLst/>
            <a:gdLst/>
            <a:ahLst/>
            <a:cxnLst/>
            <a:rect l="l" t="t" r="r" b="b"/>
            <a:pathLst>
              <a:path w="215265" h="1403350">
                <a:moveTo>
                  <a:pt x="214653" y="1403098"/>
                </a:moveTo>
                <a:lnTo>
                  <a:pt x="0" y="1403098"/>
                </a:lnTo>
                <a:lnTo>
                  <a:pt x="0" y="0"/>
                </a:lnTo>
                <a:lnTo>
                  <a:pt x="214653" y="0"/>
                </a:lnTo>
                <a:lnTo>
                  <a:pt x="214653" y="1403098"/>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5" name="object 205">
            <a:extLst>
              <a:ext uri="{FF2B5EF4-FFF2-40B4-BE49-F238E27FC236}">
                <a16:creationId xmlns:a16="http://schemas.microsoft.com/office/drawing/2014/main" id="{14D95588-E8AA-0946-93AB-00ED25D1FA18}"/>
              </a:ext>
            </a:extLst>
          </p:cNvPr>
          <p:cNvSpPr/>
          <p:nvPr/>
        </p:nvSpPr>
        <p:spPr>
          <a:xfrm>
            <a:off x="393993" y="1934044"/>
            <a:ext cx="130537" cy="781296"/>
          </a:xfrm>
          <a:custGeom>
            <a:avLst/>
            <a:gdLst/>
            <a:ahLst/>
            <a:cxnLst/>
            <a:rect l="l" t="t" r="r" b="b"/>
            <a:pathLst>
              <a:path w="215265" h="1288414">
                <a:moveTo>
                  <a:pt x="214653" y="0"/>
                </a:moveTo>
                <a:lnTo>
                  <a:pt x="0" y="0"/>
                </a:lnTo>
                <a:lnTo>
                  <a:pt x="0" y="1287918"/>
                </a:lnTo>
                <a:lnTo>
                  <a:pt x="214653" y="1287918"/>
                </a:lnTo>
                <a:lnTo>
                  <a:pt x="214653" y="0"/>
                </a:lnTo>
                <a:close/>
              </a:path>
            </a:pathLst>
          </a:custGeom>
          <a:solidFill>
            <a:srgbClr val="1835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 name="object 206">
            <a:extLst>
              <a:ext uri="{FF2B5EF4-FFF2-40B4-BE49-F238E27FC236}">
                <a16:creationId xmlns:a16="http://schemas.microsoft.com/office/drawing/2014/main" id="{232C746B-5B30-2A4D-9833-39F000ED5249}"/>
              </a:ext>
            </a:extLst>
          </p:cNvPr>
          <p:cNvSpPr/>
          <p:nvPr/>
        </p:nvSpPr>
        <p:spPr>
          <a:xfrm>
            <a:off x="393993" y="1934044"/>
            <a:ext cx="130537" cy="781296"/>
          </a:xfrm>
          <a:custGeom>
            <a:avLst/>
            <a:gdLst/>
            <a:ahLst/>
            <a:cxnLst/>
            <a:rect l="l" t="t" r="r" b="b"/>
            <a:pathLst>
              <a:path w="215265" h="1288414">
                <a:moveTo>
                  <a:pt x="214653" y="1287918"/>
                </a:moveTo>
                <a:lnTo>
                  <a:pt x="0" y="1287918"/>
                </a:lnTo>
                <a:lnTo>
                  <a:pt x="0" y="0"/>
                </a:lnTo>
                <a:lnTo>
                  <a:pt x="214653" y="0"/>
                </a:lnTo>
                <a:lnTo>
                  <a:pt x="214653" y="1287918"/>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7" name="object 207">
            <a:extLst>
              <a:ext uri="{FF2B5EF4-FFF2-40B4-BE49-F238E27FC236}">
                <a16:creationId xmlns:a16="http://schemas.microsoft.com/office/drawing/2014/main" id="{4201ACD8-AD8F-BA42-8F8F-DC9738968267}"/>
              </a:ext>
            </a:extLst>
          </p:cNvPr>
          <p:cNvSpPr/>
          <p:nvPr/>
        </p:nvSpPr>
        <p:spPr>
          <a:xfrm>
            <a:off x="393993" y="2721388"/>
            <a:ext cx="130537" cy="942638"/>
          </a:xfrm>
          <a:custGeom>
            <a:avLst/>
            <a:gdLst/>
            <a:ahLst/>
            <a:cxnLst/>
            <a:rect l="l" t="t" r="r" b="b"/>
            <a:pathLst>
              <a:path w="215265" h="1288414">
                <a:moveTo>
                  <a:pt x="214653" y="0"/>
                </a:moveTo>
                <a:lnTo>
                  <a:pt x="0" y="0"/>
                </a:lnTo>
                <a:lnTo>
                  <a:pt x="0" y="1287918"/>
                </a:lnTo>
                <a:lnTo>
                  <a:pt x="214653" y="1287918"/>
                </a:lnTo>
                <a:lnTo>
                  <a:pt x="214653" y="0"/>
                </a:lnTo>
                <a:close/>
              </a:path>
            </a:pathLst>
          </a:custGeom>
          <a:solidFill>
            <a:srgbClr val="1C9C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9" name="object 209">
            <a:extLst>
              <a:ext uri="{FF2B5EF4-FFF2-40B4-BE49-F238E27FC236}">
                <a16:creationId xmlns:a16="http://schemas.microsoft.com/office/drawing/2014/main" id="{CC52F073-714B-F04E-9EB3-D6256234927A}"/>
              </a:ext>
            </a:extLst>
          </p:cNvPr>
          <p:cNvSpPr/>
          <p:nvPr/>
        </p:nvSpPr>
        <p:spPr>
          <a:xfrm>
            <a:off x="393993" y="4296078"/>
            <a:ext cx="130537" cy="781296"/>
          </a:xfrm>
          <a:custGeom>
            <a:avLst/>
            <a:gdLst/>
            <a:ahLst/>
            <a:cxnLst/>
            <a:rect l="l" t="t" r="r" b="b"/>
            <a:pathLst>
              <a:path w="215265" h="1288415">
                <a:moveTo>
                  <a:pt x="214653" y="0"/>
                </a:moveTo>
                <a:lnTo>
                  <a:pt x="0" y="0"/>
                </a:lnTo>
                <a:lnTo>
                  <a:pt x="0" y="1287918"/>
                </a:lnTo>
                <a:lnTo>
                  <a:pt x="214653" y="1287918"/>
                </a:lnTo>
                <a:lnTo>
                  <a:pt x="214653" y="0"/>
                </a:lnTo>
                <a:close/>
              </a:path>
            </a:pathLst>
          </a:custGeom>
          <a:solidFill>
            <a:srgbClr val="1C9C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0" name="object 210">
            <a:extLst>
              <a:ext uri="{FF2B5EF4-FFF2-40B4-BE49-F238E27FC236}">
                <a16:creationId xmlns:a16="http://schemas.microsoft.com/office/drawing/2014/main" id="{2DA23FFC-4465-8742-9F80-9BF96EE6CCC3}"/>
              </a:ext>
            </a:extLst>
          </p:cNvPr>
          <p:cNvSpPr/>
          <p:nvPr/>
        </p:nvSpPr>
        <p:spPr>
          <a:xfrm>
            <a:off x="393993" y="5083423"/>
            <a:ext cx="130537" cy="781296"/>
          </a:xfrm>
          <a:custGeom>
            <a:avLst/>
            <a:gdLst/>
            <a:ahLst/>
            <a:cxnLst/>
            <a:rect l="l" t="t" r="r" b="b"/>
            <a:pathLst>
              <a:path w="215265" h="1288415">
                <a:moveTo>
                  <a:pt x="214653" y="0"/>
                </a:moveTo>
                <a:lnTo>
                  <a:pt x="0" y="0"/>
                </a:lnTo>
                <a:lnTo>
                  <a:pt x="0" y="1287918"/>
                </a:lnTo>
                <a:lnTo>
                  <a:pt x="214653" y="1287918"/>
                </a:lnTo>
                <a:lnTo>
                  <a:pt x="214653" y="0"/>
                </a:lnTo>
                <a:close/>
              </a:path>
            </a:pathLst>
          </a:custGeom>
          <a:solidFill>
            <a:srgbClr val="1835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27" name="Group 226">
            <a:extLst>
              <a:ext uri="{FF2B5EF4-FFF2-40B4-BE49-F238E27FC236}">
                <a16:creationId xmlns:a16="http://schemas.microsoft.com/office/drawing/2014/main" id="{CC3C7210-B55B-49B9-855D-665CC8684DA4}"/>
              </a:ext>
            </a:extLst>
          </p:cNvPr>
          <p:cNvGrpSpPr/>
          <p:nvPr/>
        </p:nvGrpSpPr>
        <p:grpSpPr>
          <a:xfrm>
            <a:off x="2797561" y="1313365"/>
            <a:ext cx="5298922" cy="238362"/>
            <a:chOff x="4612425" y="1403927"/>
            <a:chExt cx="8738315" cy="393076"/>
          </a:xfrm>
        </p:grpSpPr>
        <p:sp>
          <p:nvSpPr>
            <p:cNvPr id="228" name="object 79">
              <a:extLst>
                <a:ext uri="{FF2B5EF4-FFF2-40B4-BE49-F238E27FC236}">
                  <a16:creationId xmlns:a16="http://schemas.microsoft.com/office/drawing/2014/main" id="{55271E22-2A01-4F74-AC88-6505251E3C95}"/>
                </a:ext>
              </a:extLst>
            </p:cNvPr>
            <p:cNvSpPr/>
            <p:nvPr/>
          </p:nvSpPr>
          <p:spPr>
            <a:xfrm>
              <a:off x="4633366" y="1403938"/>
              <a:ext cx="8707120" cy="393065"/>
            </a:xfrm>
            <a:custGeom>
              <a:avLst/>
              <a:gdLst/>
              <a:ahLst/>
              <a:cxnLst/>
              <a:rect l="l" t="t" r="r" b="b"/>
              <a:pathLst>
                <a:path w="8707119" h="393064">
                  <a:moveTo>
                    <a:pt x="1513039" y="0"/>
                  </a:moveTo>
                  <a:lnTo>
                    <a:pt x="0" y="0"/>
                  </a:lnTo>
                  <a:lnTo>
                    <a:pt x="0" y="392658"/>
                  </a:lnTo>
                  <a:lnTo>
                    <a:pt x="1513039" y="392658"/>
                  </a:lnTo>
                  <a:lnTo>
                    <a:pt x="1513039" y="0"/>
                  </a:lnTo>
                  <a:close/>
                </a:path>
                <a:path w="8707119" h="393064">
                  <a:moveTo>
                    <a:pt x="8706536" y="0"/>
                  </a:moveTo>
                  <a:lnTo>
                    <a:pt x="8685593" y="0"/>
                  </a:lnTo>
                  <a:lnTo>
                    <a:pt x="8685593" y="392658"/>
                  </a:lnTo>
                  <a:lnTo>
                    <a:pt x="8706536" y="392658"/>
                  </a:lnTo>
                  <a:lnTo>
                    <a:pt x="8706536" y="0"/>
                  </a:lnTo>
                  <a:close/>
                </a:path>
              </a:pathLst>
            </a:custGeom>
            <a:solidFill>
              <a:srgbClr val="1C9CC5">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9" name="object 80">
              <a:extLst>
                <a:ext uri="{FF2B5EF4-FFF2-40B4-BE49-F238E27FC236}">
                  <a16:creationId xmlns:a16="http://schemas.microsoft.com/office/drawing/2014/main" id="{BDF3498F-0C90-4E18-80F9-5528054B4DF8}"/>
                </a:ext>
              </a:extLst>
            </p:cNvPr>
            <p:cNvSpPr/>
            <p:nvPr/>
          </p:nvSpPr>
          <p:spPr>
            <a:xfrm>
              <a:off x="4612425" y="1403927"/>
              <a:ext cx="36830" cy="393065"/>
            </a:xfrm>
            <a:custGeom>
              <a:avLst/>
              <a:gdLst/>
              <a:ahLst/>
              <a:cxnLst/>
              <a:rect l="l" t="t" r="r" b="b"/>
              <a:pathLst>
                <a:path w="36829" h="393064">
                  <a:moveTo>
                    <a:pt x="36648" y="0"/>
                  </a:moveTo>
                  <a:lnTo>
                    <a:pt x="0" y="0"/>
                  </a:lnTo>
                  <a:lnTo>
                    <a:pt x="0" y="392658"/>
                  </a:lnTo>
                  <a:lnTo>
                    <a:pt x="36648" y="392658"/>
                  </a:lnTo>
                  <a:lnTo>
                    <a:pt x="36648"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0" name="object 81">
              <a:extLst>
                <a:ext uri="{FF2B5EF4-FFF2-40B4-BE49-F238E27FC236}">
                  <a16:creationId xmlns:a16="http://schemas.microsoft.com/office/drawing/2014/main" id="{6E490D62-6E13-408E-8B68-88AF0E9D32AB}"/>
                </a:ext>
              </a:extLst>
            </p:cNvPr>
            <p:cNvSpPr/>
            <p:nvPr/>
          </p:nvSpPr>
          <p:spPr>
            <a:xfrm>
              <a:off x="6146409" y="1405916"/>
              <a:ext cx="7172959" cy="389255"/>
            </a:xfrm>
            <a:custGeom>
              <a:avLst/>
              <a:gdLst/>
              <a:ahLst/>
              <a:cxnLst/>
              <a:rect l="l" t="t" r="r" b="b"/>
              <a:pathLst>
                <a:path w="7172959" h="389255">
                  <a:moveTo>
                    <a:pt x="7172556" y="0"/>
                  </a:moveTo>
                  <a:lnTo>
                    <a:pt x="0" y="0"/>
                  </a:lnTo>
                  <a:lnTo>
                    <a:pt x="0" y="388689"/>
                  </a:lnTo>
                  <a:lnTo>
                    <a:pt x="7172556" y="388689"/>
                  </a:lnTo>
                  <a:lnTo>
                    <a:pt x="7172556" y="0"/>
                  </a:lnTo>
                  <a:close/>
                </a:path>
              </a:pathLst>
            </a:custGeom>
            <a:solidFill>
              <a:srgbClr val="1C9C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1" name="object 82">
              <a:extLst>
                <a:ext uri="{FF2B5EF4-FFF2-40B4-BE49-F238E27FC236}">
                  <a16:creationId xmlns:a16="http://schemas.microsoft.com/office/drawing/2014/main" id="{5BF4E9EB-E288-4053-92A0-ED3E2FDC0E83}"/>
                </a:ext>
              </a:extLst>
            </p:cNvPr>
            <p:cNvSpPr txBox="1"/>
            <p:nvPr/>
          </p:nvSpPr>
          <p:spPr>
            <a:xfrm>
              <a:off x="6578952" y="1467809"/>
              <a:ext cx="612774"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FE</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B</a:t>
              </a:r>
              <a:r>
                <a:rPr kumimoji="0" sz="849" b="0" i="0" u="none" strike="noStrike" kern="1200" cap="none" spc="-39" normalizeH="0" baseline="0" noProof="0" dirty="0">
                  <a:ln>
                    <a:noFill/>
                  </a:ln>
                  <a:solidFill>
                    <a:srgbClr val="FFFFFF"/>
                  </a:solidFill>
                  <a:effectLst/>
                  <a:uLnTx/>
                  <a:uFillTx/>
                  <a:latin typeface="Arial" panose="020B0604020202020204"/>
                  <a:ea typeface="+mn-ea"/>
                  <a:cs typeface="Helvetica-Heavy"/>
                </a:rPr>
                <a:t> </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1</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232" name="object 83">
              <a:extLst>
                <a:ext uri="{FF2B5EF4-FFF2-40B4-BE49-F238E27FC236}">
                  <a16:creationId xmlns:a16="http://schemas.microsoft.com/office/drawing/2014/main" id="{C0FE58D1-790A-4ED1-B49F-086D012165FB}"/>
                </a:ext>
              </a:extLst>
            </p:cNvPr>
            <p:cNvSpPr txBox="1"/>
            <p:nvPr/>
          </p:nvSpPr>
          <p:spPr>
            <a:xfrm>
              <a:off x="12448912" y="1467809"/>
              <a:ext cx="719455"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JU</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L</a:t>
              </a:r>
              <a:r>
                <a:rPr kumimoji="0" sz="849" b="0" i="0" u="none" strike="noStrike" kern="1200" cap="none" spc="-39" normalizeH="0" baseline="0" noProof="0" dirty="0">
                  <a:ln>
                    <a:noFill/>
                  </a:ln>
                  <a:solidFill>
                    <a:srgbClr val="FFFFFF"/>
                  </a:solidFill>
                  <a:effectLst/>
                  <a:uLnTx/>
                  <a:uFillTx/>
                  <a:latin typeface="Arial" panose="020B0604020202020204"/>
                  <a:ea typeface="+mn-ea"/>
                  <a:cs typeface="Helvetica-Heavy"/>
                </a:rPr>
                <a:t> </a:t>
              </a: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31</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233" name="object 84">
              <a:extLst>
                <a:ext uri="{FF2B5EF4-FFF2-40B4-BE49-F238E27FC236}">
                  <a16:creationId xmlns:a16="http://schemas.microsoft.com/office/drawing/2014/main" id="{BC1B6FA2-9467-4131-B808-C1EC2FB9132C}"/>
                </a:ext>
              </a:extLst>
            </p:cNvPr>
            <p:cNvSpPr txBox="1"/>
            <p:nvPr/>
          </p:nvSpPr>
          <p:spPr>
            <a:xfrm>
              <a:off x="5051257" y="1469092"/>
              <a:ext cx="669925" cy="228319"/>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849" b="0" i="0" u="none" strike="noStrike" kern="1200" cap="none" spc="-18" normalizeH="0" baseline="0" noProof="0" dirty="0">
                  <a:ln>
                    <a:noFill/>
                  </a:ln>
                  <a:solidFill>
                    <a:srgbClr val="40525C"/>
                  </a:solidFill>
                  <a:effectLst/>
                  <a:uLnTx/>
                  <a:uFillTx/>
                  <a:latin typeface="Arial" panose="020B0604020202020204"/>
                  <a:ea typeface="+mn-ea"/>
                  <a:cs typeface="Helvetica-Heavy"/>
                </a:rPr>
                <a:t>DE</a:t>
              </a:r>
              <a:r>
                <a:rPr kumimoji="0" sz="849" b="0" i="0" u="none" strike="noStrike" kern="1200" cap="none" spc="0" normalizeH="0" baseline="0" noProof="0" dirty="0">
                  <a:ln>
                    <a:noFill/>
                  </a:ln>
                  <a:solidFill>
                    <a:srgbClr val="40525C"/>
                  </a:solidFill>
                  <a:effectLst/>
                  <a:uLnTx/>
                  <a:uFillTx/>
                  <a:latin typeface="Arial" panose="020B0604020202020204"/>
                  <a:ea typeface="+mn-ea"/>
                  <a:cs typeface="Helvetica-Heavy"/>
                </a:rPr>
                <a:t>C</a:t>
              </a:r>
              <a:r>
                <a:rPr kumimoji="0" sz="849" b="0" i="0" u="none" strike="noStrike" kern="1200" cap="none" spc="-36" normalizeH="0" baseline="0" noProof="0" dirty="0">
                  <a:ln>
                    <a:noFill/>
                  </a:ln>
                  <a:solidFill>
                    <a:srgbClr val="40525C"/>
                  </a:solidFill>
                  <a:effectLst/>
                  <a:uLnTx/>
                  <a:uFillTx/>
                  <a:latin typeface="Arial" panose="020B0604020202020204"/>
                  <a:ea typeface="+mn-ea"/>
                  <a:cs typeface="Helvetica-Heavy"/>
                </a:rPr>
                <a:t> </a:t>
              </a:r>
              <a:r>
                <a:rPr kumimoji="0" sz="849" b="0" i="0" u="none" strike="noStrike" kern="1200" cap="none" spc="-18" normalizeH="0" baseline="0" noProof="0" dirty="0">
                  <a:ln>
                    <a:noFill/>
                  </a:ln>
                  <a:solidFill>
                    <a:srgbClr val="40525C"/>
                  </a:solidFill>
                  <a:effectLst/>
                  <a:uLnTx/>
                  <a:uFillTx/>
                  <a:latin typeface="Arial" panose="020B0604020202020204"/>
                  <a:ea typeface="+mn-ea"/>
                  <a:cs typeface="Helvetica-Heavy"/>
                </a:rPr>
                <a:t>15</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grpSp>
          <p:nvGrpSpPr>
            <p:cNvPr id="234" name="object 85">
              <a:extLst>
                <a:ext uri="{FF2B5EF4-FFF2-40B4-BE49-F238E27FC236}">
                  <a16:creationId xmlns:a16="http://schemas.microsoft.com/office/drawing/2014/main" id="{BD46B271-8FE9-4E75-A152-453ED285DB65}"/>
                </a:ext>
              </a:extLst>
            </p:cNvPr>
            <p:cNvGrpSpPr/>
            <p:nvPr/>
          </p:nvGrpSpPr>
          <p:grpSpPr>
            <a:xfrm>
              <a:off x="4728710" y="1403927"/>
              <a:ext cx="8622030" cy="393065"/>
              <a:chOff x="4728710" y="2226508"/>
              <a:chExt cx="8622030" cy="393065"/>
            </a:xfrm>
          </p:grpSpPr>
          <p:pic>
            <p:nvPicPr>
              <p:cNvPr id="235" name="object 86">
                <a:extLst>
                  <a:ext uri="{FF2B5EF4-FFF2-40B4-BE49-F238E27FC236}">
                    <a16:creationId xmlns:a16="http://schemas.microsoft.com/office/drawing/2014/main" id="{1A3E843A-2489-4C7A-B24F-A9E73B9A1050}"/>
                  </a:ext>
                </a:extLst>
              </p:cNvPr>
              <p:cNvPicPr/>
              <p:nvPr/>
            </p:nvPicPr>
            <p:blipFill>
              <a:blip r:embed="rId3" cstate="print"/>
              <a:stretch>
                <a:fillRect/>
              </a:stretch>
            </p:blipFill>
            <p:spPr>
              <a:xfrm>
                <a:off x="4728710" y="2295134"/>
                <a:ext cx="255560" cy="244893"/>
              </a:xfrm>
              <a:prstGeom prst="rect">
                <a:avLst/>
              </a:prstGeom>
            </p:spPr>
          </p:pic>
          <p:pic>
            <p:nvPicPr>
              <p:cNvPr id="236" name="object 87">
                <a:extLst>
                  <a:ext uri="{FF2B5EF4-FFF2-40B4-BE49-F238E27FC236}">
                    <a16:creationId xmlns:a16="http://schemas.microsoft.com/office/drawing/2014/main" id="{1B0ACB1D-04A3-4215-97C2-31C22CE0A9A0}"/>
                  </a:ext>
                </a:extLst>
              </p:cNvPr>
              <p:cNvPicPr/>
              <p:nvPr/>
            </p:nvPicPr>
            <p:blipFill>
              <a:blip r:embed="rId4" cstate="print"/>
              <a:stretch>
                <a:fillRect/>
              </a:stretch>
            </p:blipFill>
            <p:spPr>
              <a:xfrm>
                <a:off x="6252438" y="2308575"/>
                <a:ext cx="218569" cy="218569"/>
              </a:xfrm>
              <a:prstGeom prst="rect">
                <a:avLst/>
              </a:prstGeom>
            </p:spPr>
          </p:pic>
          <p:sp>
            <p:nvSpPr>
              <p:cNvPr id="237" name="object 88">
                <a:extLst>
                  <a:ext uri="{FF2B5EF4-FFF2-40B4-BE49-F238E27FC236}">
                    <a16:creationId xmlns:a16="http://schemas.microsoft.com/office/drawing/2014/main" id="{1EA9A876-E71E-410E-9FC7-5AEA0F818363}"/>
                  </a:ext>
                </a:extLst>
              </p:cNvPr>
              <p:cNvSpPr/>
              <p:nvPr/>
            </p:nvSpPr>
            <p:spPr>
              <a:xfrm>
                <a:off x="6120232" y="2226508"/>
                <a:ext cx="36830" cy="393065"/>
              </a:xfrm>
              <a:custGeom>
                <a:avLst/>
                <a:gdLst/>
                <a:ahLst/>
                <a:cxnLst/>
                <a:rect l="l" t="t" r="r" b="b"/>
                <a:pathLst>
                  <a:path w="36829" h="393064">
                    <a:moveTo>
                      <a:pt x="36648" y="0"/>
                    </a:moveTo>
                    <a:lnTo>
                      <a:pt x="0" y="0"/>
                    </a:lnTo>
                    <a:lnTo>
                      <a:pt x="0" y="392658"/>
                    </a:lnTo>
                    <a:lnTo>
                      <a:pt x="36648" y="392658"/>
                    </a:lnTo>
                    <a:lnTo>
                      <a:pt x="36648" y="0"/>
                    </a:lnTo>
                    <a:close/>
                  </a:path>
                </a:pathLst>
              </a:custGeom>
              <a:solidFill>
                <a:srgbClr val="40525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8" name="object 89">
                <a:extLst>
                  <a:ext uri="{FF2B5EF4-FFF2-40B4-BE49-F238E27FC236}">
                    <a16:creationId xmlns:a16="http://schemas.microsoft.com/office/drawing/2014/main" id="{3E9B31EE-A362-4A45-9E71-C4B1E35F3E5A}"/>
                  </a:ext>
                </a:extLst>
              </p:cNvPr>
              <p:cNvSpPr/>
              <p:nvPr/>
            </p:nvSpPr>
            <p:spPr>
              <a:xfrm>
                <a:off x="13313730" y="2226508"/>
                <a:ext cx="36830" cy="393065"/>
              </a:xfrm>
              <a:custGeom>
                <a:avLst/>
                <a:gdLst/>
                <a:ahLst/>
                <a:cxnLst/>
                <a:rect l="l" t="t" r="r" b="b"/>
                <a:pathLst>
                  <a:path w="36830" h="393064">
                    <a:moveTo>
                      <a:pt x="36648" y="0"/>
                    </a:moveTo>
                    <a:lnTo>
                      <a:pt x="0" y="0"/>
                    </a:lnTo>
                    <a:lnTo>
                      <a:pt x="0" y="392658"/>
                    </a:lnTo>
                    <a:lnTo>
                      <a:pt x="36648" y="392658"/>
                    </a:lnTo>
                    <a:lnTo>
                      <a:pt x="36648"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nvGrpSpPr>
          <p:cNvPr id="259" name="Group 258">
            <a:extLst>
              <a:ext uri="{FF2B5EF4-FFF2-40B4-BE49-F238E27FC236}">
                <a16:creationId xmlns:a16="http://schemas.microsoft.com/office/drawing/2014/main" id="{445267D2-73F9-40EC-8AD8-7E9E031F575D}"/>
              </a:ext>
            </a:extLst>
          </p:cNvPr>
          <p:cNvGrpSpPr/>
          <p:nvPr/>
        </p:nvGrpSpPr>
        <p:grpSpPr>
          <a:xfrm>
            <a:off x="6245212" y="3942054"/>
            <a:ext cx="5483212" cy="238355"/>
            <a:chOff x="10298112" y="5372396"/>
            <a:chExt cx="9042222" cy="393065"/>
          </a:xfrm>
        </p:grpSpPr>
        <p:grpSp>
          <p:nvGrpSpPr>
            <p:cNvPr id="260" name="Group 259">
              <a:extLst>
                <a:ext uri="{FF2B5EF4-FFF2-40B4-BE49-F238E27FC236}">
                  <a16:creationId xmlns:a16="http://schemas.microsoft.com/office/drawing/2014/main" id="{37C6D85D-3365-45C4-815F-D30F78DCD843}"/>
                </a:ext>
              </a:extLst>
            </p:cNvPr>
            <p:cNvGrpSpPr/>
            <p:nvPr/>
          </p:nvGrpSpPr>
          <p:grpSpPr>
            <a:xfrm>
              <a:off x="10313809" y="5372396"/>
              <a:ext cx="9026525" cy="393065"/>
              <a:chOff x="10313809" y="5372396"/>
              <a:chExt cx="9026525" cy="393065"/>
            </a:xfrm>
          </p:grpSpPr>
          <p:sp>
            <p:nvSpPr>
              <p:cNvPr id="264" name="object 52">
                <a:extLst>
                  <a:ext uri="{FF2B5EF4-FFF2-40B4-BE49-F238E27FC236}">
                    <a16:creationId xmlns:a16="http://schemas.microsoft.com/office/drawing/2014/main" id="{2EEB96B6-9FDC-4417-B256-163314EB32A4}"/>
                  </a:ext>
                </a:extLst>
              </p:cNvPr>
              <p:cNvSpPr/>
              <p:nvPr/>
            </p:nvSpPr>
            <p:spPr>
              <a:xfrm>
                <a:off x="10313809" y="5372396"/>
                <a:ext cx="9026525" cy="393065"/>
              </a:xfrm>
              <a:custGeom>
                <a:avLst/>
                <a:gdLst/>
                <a:ahLst/>
                <a:cxnLst/>
                <a:rect l="l" t="t" r="r" b="b"/>
                <a:pathLst>
                  <a:path w="9026525" h="393065">
                    <a:moveTo>
                      <a:pt x="1821942" y="0"/>
                    </a:moveTo>
                    <a:lnTo>
                      <a:pt x="0" y="0"/>
                    </a:lnTo>
                    <a:lnTo>
                      <a:pt x="0" y="392658"/>
                    </a:lnTo>
                    <a:lnTo>
                      <a:pt x="1821942" y="392658"/>
                    </a:lnTo>
                    <a:lnTo>
                      <a:pt x="1821942" y="0"/>
                    </a:lnTo>
                    <a:close/>
                  </a:path>
                  <a:path w="9026525" h="393065">
                    <a:moveTo>
                      <a:pt x="9025915" y="0"/>
                    </a:moveTo>
                    <a:lnTo>
                      <a:pt x="8994496" y="0"/>
                    </a:lnTo>
                    <a:lnTo>
                      <a:pt x="8994496" y="392658"/>
                    </a:lnTo>
                    <a:lnTo>
                      <a:pt x="9025915" y="392658"/>
                    </a:lnTo>
                    <a:lnTo>
                      <a:pt x="9025915" y="0"/>
                    </a:lnTo>
                    <a:close/>
                  </a:path>
                </a:pathLst>
              </a:custGeom>
              <a:solidFill>
                <a:srgbClr val="18355F">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5" name="object 53">
                <a:extLst>
                  <a:ext uri="{FF2B5EF4-FFF2-40B4-BE49-F238E27FC236}">
                    <a16:creationId xmlns:a16="http://schemas.microsoft.com/office/drawing/2014/main" id="{B281FC23-6F6F-4266-A479-2D0E1C110FB3}"/>
                  </a:ext>
                </a:extLst>
              </p:cNvPr>
              <p:cNvSpPr/>
              <p:nvPr/>
            </p:nvSpPr>
            <p:spPr>
              <a:xfrm>
                <a:off x="12135756" y="5374382"/>
                <a:ext cx="7172959" cy="389255"/>
              </a:xfrm>
              <a:custGeom>
                <a:avLst/>
                <a:gdLst/>
                <a:ahLst/>
                <a:cxnLst/>
                <a:rect l="l" t="t" r="r" b="b"/>
                <a:pathLst>
                  <a:path w="7172959" h="389254">
                    <a:moveTo>
                      <a:pt x="7172556" y="0"/>
                    </a:moveTo>
                    <a:lnTo>
                      <a:pt x="0" y="0"/>
                    </a:lnTo>
                    <a:lnTo>
                      <a:pt x="0" y="388689"/>
                    </a:lnTo>
                    <a:lnTo>
                      <a:pt x="7172556" y="388689"/>
                    </a:lnTo>
                    <a:lnTo>
                      <a:pt x="7172556" y="0"/>
                    </a:lnTo>
                    <a:close/>
                  </a:path>
                </a:pathLst>
              </a:custGeom>
              <a:solidFill>
                <a:srgbClr val="1835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6" name="object 54">
                <a:extLst>
                  <a:ext uri="{FF2B5EF4-FFF2-40B4-BE49-F238E27FC236}">
                    <a16:creationId xmlns:a16="http://schemas.microsoft.com/office/drawing/2014/main" id="{65D9B523-6D22-46E9-9B87-77B5589BEECB}"/>
                  </a:ext>
                </a:extLst>
              </p:cNvPr>
              <p:cNvSpPr txBox="1"/>
              <p:nvPr/>
            </p:nvSpPr>
            <p:spPr>
              <a:xfrm>
                <a:off x="12538062" y="5436263"/>
                <a:ext cx="589280"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JU</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L</a:t>
                </a:r>
                <a:r>
                  <a:rPr kumimoji="0" sz="849" b="0" i="0" u="none" strike="noStrike" kern="1200" cap="none" spc="-39" normalizeH="0" baseline="0" noProof="0" dirty="0">
                    <a:ln>
                      <a:noFill/>
                    </a:ln>
                    <a:solidFill>
                      <a:srgbClr val="FFFFFF"/>
                    </a:solidFill>
                    <a:effectLst/>
                    <a:uLnTx/>
                    <a:uFillTx/>
                    <a:latin typeface="Arial" panose="020B0604020202020204"/>
                    <a:ea typeface="+mn-ea"/>
                    <a:cs typeface="Helvetica-Heavy"/>
                  </a:rPr>
                  <a:t> </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1</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267" name="object 55">
                <a:extLst>
                  <a:ext uri="{FF2B5EF4-FFF2-40B4-BE49-F238E27FC236}">
                    <a16:creationId xmlns:a16="http://schemas.microsoft.com/office/drawing/2014/main" id="{0660A355-82F6-441C-9845-4404CAC77809}"/>
                  </a:ext>
                </a:extLst>
              </p:cNvPr>
              <p:cNvSpPr txBox="1"/>
              <p:nvPr/>
            </p:nvSpPr>
            <p:spPr>
              <a:xfrm>
                <a:off x="18352427" y="5436263"/>
                <a:ext cx="765175"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DE</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C</a:t>
                </a:r>
                <a:r>
                  <a:rPr kumimoji="0" sz="849" b="0" i="0" u="none" strike="noStrike" kern="1200" cap="none" spc="-39" normalizeH="0" baseline="0" noProof="0" dirty="0">
                    <a:ln>
                      <a:noFill/>
                    </a:ln>
                    <a:solidFill>
                      <a:srgbClr val="FFFFFF"/>
                    </a:solidFill>
                    <a:effectLst/>
                    <a:uLnTx/>
                    <a:uFillTx/>
                    <a:latin typeface="Arial" panose="020B0604020202020204"/>
                    <a:ea typeface="+mn-ea"/>
                    <a:cs typeface="Helvetica-Heavy"/>
                  </a:rPr>
                  <a:t> </a:t>
                </a: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31</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268" name="object 56">
                <a:extLst>
                  <a:ext uri="{FF2B5EF4-FFF2-40B4-BE49-F238E27FC236}">
                    <a16:creationId xmlns:a16="http://schemas.microsoft.com/office/drawing/2014/main" id="{3189EAC7-1FBF-404F-8B2C-0DAA3359343F}"/>
                  </a:ext>
                </a:extLst>
              </p:cNvPr>
              <p:cNvSpPr txBox="1"/>
              <p:nvPr/>
            </p:nvSpPr>
            <p:spPr>
              <a:xfrm>
                <a:off x="10764318" y="5437544"/>
                <a:ext cx="683259" cy="228319"/>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849" b="0" i="0" u="none" strike="noStrike" kern="1200" cap="none" spc="-18" normalizeH="0" baseline="0" noProof="0" dirty="0">
                    <a:ln>
                      <a:noFill/>
                    </a:ln>
                    <a:solidFill>
                      <a:srgbClr val="40525C"/>
                    </a:solidFill>
                    <a:effectLst/>
                    <a:uLnTx/>
                    <a:uFillTx/>
                    <a:latin typeface="Arial" panose="020B0604020202020204"/>
                    <a:ea typeface="+mn-ea"/>
                    <a:cs typeface="Helvetica-Heavy"/>
                  </a:rPr>
                  <a:t>MA</a:t>
                </a:r>
                <a:r>
                  <a:rPr kumimoji="0" sz="849" b="0" i="0" u="none" strike="noStrike" kern="1200" cap="none" spc="0" normalizeH="0" baseline="0" noProof="0" dirty="0">
                    <a:ln>
                      <a:noFill/>
                    </a:ln>
                    <a:solidFill>
                      <a:srgbClr val="40525C"/>
                    </a:solidFill>
                    <a:effectLst/>
                    <a:uLnTx/>
                    <a:uFillTx/>
                    <a:latin typeface="Arial" panose="020B0604020202020204"/>
                    <a:ea typeface="+mn-ea"/>
                    <a:cs typeface="Helvetica-Heavy"/>
                  </a:rPr>
                  <a:t>Y</a:t>
                </a:r>
                <a:r>
                  <a:rPr kumimoji="0" sz="849" b="0" i="0" u="none" strike="noStrike" kern="1200" cap="none" spc="-36" normalizeH="0" baseline="0" noProof="0" dirty="0">
                    <a:ln>
                      <a:noFill/>
                    </a:ln>
                    <a:solidFill>
                      <a:srgbClr val="40525C"/>
                    </a:solidFill>
                    <a:effectLst/>
                    <a:uLnTx/>
                    <a:uFillTx/>
                    <a:latin typeface="Arial" panose="020B0604020202020204"/>
                    <a:ea typeface="+mn-ea"/>
                    <a:cs typeface="Helvetica-Heavy"/>
                  </a:rPr>
                  <a:t> </a:t>
                </a:r>
                <a:r>
                  <a:rPr kumimoji="0" sz="849" b="0" i="0" u="none" strike="noStrike" kern="1200" cap="none" spc="-18" normalizeH="0" baseline="0" noProof="0" dirty="0">
                    <a:ln>
                      <a:noFill/>
                    </a:ln>
                    <a:solidFill>
                      <a:srgbClr val="40525C"/>
                    </a:solidFill>
                    <a:effectLst/>
                    <a:uLnTx/>
                    <a:uFillTx/>
                    <a:latin typeface="Arial" panose="020B0604020202020204"/>
                    <a:ea typeface="+mn-ea"/>
                    <a:cs typeface="Helvetica-Heavy"/>
                  </a:rPr>
                  <a:t>15</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grpSp>
        <p:pic>
          <p:nvPicPr>
            <p:cNvPr id="261" name="object 58">
              <a:extLst>
                <a:ext uri="{FF2B5EF4-FFF2-40B4-BE49-F238E27FC236}">
                  <a16:creationId xmlns:a16="http://schemas.microsoft.com/office/drawing/2014/main" id="{08647624-8D14-4116-9282-8D2DED029BCF}"/>
                </a:ext>
              </a:extLst>
            </p:cNvPr>
            <p:cNvPicPr/>
            <p:nvPr/>
          </p:nvPicPr>
          <p:blipFill>
            <a:blip r:embed="rId5" cstate="print"/>
            <a:stretch>
              <a:fillRect/>
            </a:stretch>
          </p:blipFill>
          <p:spPr>
            <a:xfrm>
              <a:off x="10425486" y="5441018"/>
              <a:ext cx="255559" cy="244892"/>
            </a:xfrm>
            <a:prstGeom prst="rect">
              <a:avLst/>
            </a:prstGeom>
          </p:spPr>
        </p:pic>
        <p:pic>
          <p:nvPicPr>
            <p:cNvPr id="262" name="object 59">
              <a:extLst>
                <a:ext uri="{FF2B5EF4-FFF2-40B4-BE49-F238E27FC236}">
                  <a16:creationId xmlns:a16="http://schemas.microsoft.com/office/drawing/2014/main" id="{9A6089BD-6262-41D0-94BB-02C21DE62FB0}"/>
                </a:ext>
              </a:extLst>
            </p:cNvPr>
            <p:cNvPicPr/>
            <p:nvPr/>
          </p:nvPicPr>
          <p:blipFill>
            <a:blip r:embed="rId6" cstate="print"/>
            <a:stretch>
              <a:fillRect/>
            </a:stretch>
          </p:blipFill>
          <p:spPr>
            <a:xfrm>
              <a:off x="12199900" y="5454460"/>
              <a:ext cx="218569" cy="218569"/>
            </a:xfrm>
            <a:prstGeom prst="rect">
              <a:avLst/>
            </a:prstGeom>
          </p:spPr>
        </p:pic>
        <p:sp>
          <p:nvSpPr>
            <p:cNvPr id="263" name="object 60">
              <a:extLst>
                <a:ext uri="{FF2B5EF4-FFF2-40B4-BE49-F238E27FC236}">
                  <a16:creationId xmlns:a16="http://schemas.microsoft.com/office/drawing/2014/main" id="{50586B6A-435D-45F5-87B8-57D81A0307D1}"/>
                </a:ext>
              </a:extLst>
            </p:cNvPr>
            <p:cNvSpPr/>
            <p:nvPr/>
          </p:nvSpPr>
          <p:spPr>
            <a:xfrm>
              <a:off x="10298112" y="5372396"/>
              <a:ext cx="9041765" cy="393065"/>
            </a:xfrm>
            <a:custGeom>
              <a:avLst/>
              <a:gdLst/>
              <a:ahLst/>
              <a:cxnLst/>
              <a:rect l="l" t="t" r="r" b="b"/>
              <a:pathLst>
                <a:path w="9041765" h="393065">
                  <a:moveTo>
                    <a:pt x="36639" y="0"/>
                  </a:moveTo>
                  <a:lnTo>
                    <a:pt x="0" y="0"/>
                  </a:lnTo>
                  <a:lnTo>
                    <a:pt x="0" y="392658"/>
                  </a:lnTo>
                  <a:lnTo>
                    <a:pt x="36639" y="392658"/>
                  </a:lnTo>
                  <a:lnTo>
                    <a:pt x="36639" y="0"/>
                  </a:lnTo>
                  <a:close/>
                </a:path>
                <a:path w="9041765" h="393065">
                  <a:moveTo>
                    <a:pt x="9041613" y="0"/>
                  </a:moveTo>
                  <a:lnTo>
                    <a:pt x="9004960" y="0"/>
                  </a:lnTo>
                  <a:lnTo>
                    <a:pt x="9004960" y="392658"/>
                  </a:lnTo>
                  <a:lnTo>
                    <a:pt x="9041613" y="392658"/>
                  </a:lnTo>
                  <a:lnTo>
                    <a:pt x="9041613"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69" name="Group 268">
            <a:extLst>
              <a:ext uri="{FF2B5EF4-FFF2-40B4-BE49-F238E27FC236}">
                <a16:creationId xmlns:a16="http://schemas.microsoft.com/office/drawing/2014/main" id="{158C9A5C-20A4-4410-B99D-EDE30E995B60}"/>
              </a:ext>
            </a:extLst>
          </p:cNvPr>
          <p:cNvGrpSpPr/>
          <p:nvPr/>
        </p:nvGrpSpPr>
        <p:grpSpPr>
          <a:xfrm>
            <a:off x="6981756" y="4578679"/>
            <a:ext cx="4746591" cy="238355"/>
            <a:chOff x="11512728" y="6670793"/>
            <a:chExt cx="7827480" cy="393065"/>
          </a:xfrm>
        </p:grpSpPr>
        <p:grpSp>
          <p:nvGrpSpPr>
            <p:cNvPr id="270" name="Group 269">
              <a:extLst>
                <a:ext uri="{FF2B5EF4-FFF2-40B4-BE49-F238E27FC236}">
                  <a16:creationId xmlns:a16="http://schemas.microsoft.com/office/drawing/2014/main" id="{F2B49DF4-EB79-4BA7-B8BC-2E776B048434}"/>
                </a:ext>
              </a:extLst>
            </p:cNvPr>
            <p:cNvGrpSpPr/>
            <p:nvPr/>
          </p:nvGrpSpPr>
          <p:grpSpPr>
            <a:xfrm>
              <a:off x="11528438" y="6670793"/>
              <a:ext cx="7811770" cy="393065"/>
              <a:chOff x="11528438" y="6670793"/>
              <a:chExt cx="7811770" cy="393065"/>
            </a:xfrm>
          </p:grpSpPr>
          <p:sp>
            <p:nvSpPr>
              <p:cNvPr id="274" name="object 61">
                <a:extLst>
                  <a:ext uri="{FF2B5EF4-FFF2-40B4-BE49-F238E27FC236}">
                    <a16:creationId xmlns:a16="http://schemas.microsoft.com/office/drawing/2014/main" id="{98B852A3-D988-4C33-825F-E795985EF52D}"/>
                  </a:ext>
                </a:extLst>
              </p:cNvPr>
              <p:cNvSpPr/>
              <p:nvPr/>
            </p:nvSpPr>
            <p:spPr>
              <a:xfrm>
                <a:off x="11528438" y="6670793"/>
                <a:ext cx="7811770" cy="393065"/>
              </a:xfrm>
              <a:custGeom>
                <a:avLst/>
                <a:gdLst/>
                <a:ahLst/>
                <a:cxnLst/>
                <a:rect l="l" t="t" r="r" b="b"/>
                <a:pathLst>
                  <a:path w="7811769" h="393065">
                    <a:moveTo>
                      <a:pt x="1811464" y="0"/>
                    </a:moveTo>
                    <a:lnTo>
                      <a:pt x="0" y="0"/>
                    </a:lnTo>
                    <a:lnTo>
                      <a:pt x="0" y="392658"/>
                    </a:lnTo>
                    <a:lnTo>
                      <a:pt x="1811464" y="392658"/>
                    </a:lnTo>
                    <a:lnTo>
                      <a:pt x="1811464" y="0"/>
                    </a:lnTo>
                    <a:close/>
                  </a:path>
                  <a:path w="7811769" h="393065">
                    <a:moveTo>
                      <a:pt x="7811287" y="0"/>
                    </a:moveTo>
                    <a:lnTo>
                      <a:pt x="7790345" y="0"/>
                    </a:lnTo>
                    <a:lnTo>
                      <a:pt x="7790345" y="392658"/>
                    </a:lnTo>
                    <a:lnTo>
                      <a:pt x="7811287" y="392658"/>
                    </a:lnTo>
                    <a:lnTo>
                      <a:pt x="7811287" y="0"/>
                    </a:lnTo>
                    <a:close/>
                  </a:path>
                </a:pathLst>
              </a:custGeom>
              <a:solidFill>
                <a:srgbClr val="1C9CC5">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5" name="object 62">
                <a:extLst>
                  <a:ext uri="{FF2B5EF4-FFF2-40B4-BE49-F238E27FC236}">
                    <a16:creationId xmlns:a16="http://schemas.microsoft.com/office/drawing/2014/main" id="{A133DF39-25A5-41CD-8AEE-421F16A2D018}"/>
                  </a:ext>
                </a:extLst>
              </p:cNvPr>
              <p:cNvSpPr/>
              <p:nvPr/>
            </p:nvSpPr>
            <p:spPr>
              <a:xfrm>
                <a:off x="13339907" y="6672772"/>
                <a:ext cx="5979160" cy="389255"/>
              </a:xfrm>
              <a:custGeom>
                <a:avLst/>
                <a:gdLst/>
                <a:ahLst/>
                <a:cxnLst/>
                <a:rect l="l" t="t" r="r" b="b"/>
                <a:pathLst>
                  <a:path w="5979159" h="389254">
                    <a:moveTo>
                      <a:pt x="5978875" y="0"/>
                    </a:moveTo>
                    <a:lnTo>
                      <a:pt x="0" y="0"/>
                    </a:lnTo>
                    <a:lnTo>
                      <a:pt x="0" y="388689"/>
                    </a:lnTo>
                    <a:lnTo>
                      <a:pt x="5978875" y="388689"/>
                    </a:lnTo>
                    <a:lnTo>
                      <a:pt x="5978875" y="0"/>
                    </a:lnTo>
                    <a:close/>
                  </a:path>
                </a:pathLst>
              </a:custGeom>
              <a:solidFill>
                <a:srgbClr val="1C9C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object 63">
                <a:extLst>
                  <a:ext uri="{FF2B5EF4-FFF2-40B4-BE49-F238E27FC236}">
                    <a16:creationId xmlns:a16="http://schemas.microsoft.com/office/drawing/2014/main" id="{751BAE4B-5F8D-4F3B-AEB9-74714CBA318B}"/>
                  </a:ext>
                </a:extLst>
              </p:cNvPr>
              <p:cNvSpPr txBox="1"/>
              <p:nvPr/>
            </p:nvSpPr>
            <p:spPr>
              <a:xfrm>
                <a:off x="13767384" y="6734653"/>
                <a:ext cx="643889"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AU</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G</a:t>
                </a:r>
                <a:r>
                  <a:rPr kumimoji="0" sz="849" b="0" i="0" u="none" strike="noStrike" kern="1200" cap="none" spc="-39" normalizeH="0" baseline="0" noProof="0" dirty="0">
                    <a:ln>
                      <a:noFill/>
                    </a:ln>
                    <a:solidFill>
                      <a:srgbClr val="FFFFFF"/>
                    </a:solidFill>
                    <a:effectLst/>
                    <a:uLnTx/>
                    <a:uFillTx/>
                    <a:latin typeface="Arial" panose="020B0604020202020204"/>
                    <a:ea typeface="+mn-ea"/>
                    <a:cs typeface="Helvetica-Heavy"/>
                  </a:rPr>
                  <a:t> </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1</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277" name="object 64">
                <a:extLst>
                  <a:ext uri="{FF2B5EF4-FFF2-40B4-BE49-F238E27FC236}">
                    <a16:creationId xmlns:a16="http://schemas.microsoft.com/office/drawing/2014/main" id="{21403639-3803-4AA2-A865-78A3809BC26B}"/>
                  </a:ext>
                </a:extLst>
              </p:cNvPr>
              <p:cNvSpPr txBox="1"/>
              <p:nvPr/>
            </p:nvSpPr>
            <p:spPr>
              <a:xfrm>
                <a:off x="18352281" y="6734653"/>
                <a:ext cx="765175"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DE</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C</a:t>
                </a:r>
                <a:r>
                  <a:rPr kumimoji="0" sz="849" b="0" i="0" u="none" strike="noStrike" kern="1200" cap="none" spc="-39" normalizeH="0" baseline="0" noProof="0" dirty="0">
                    <a:ln>
                      <a:noFill/>
                    </a:ln>
                    <a:solidFill>
                      <a:srgbClr val="FFFFFF"/>
                    </a:solidFill>
                    <a:effectLst/>
                    <a:uLnTx/>
                    <a:uFillTx/>
                    <a:latin typeface="Arial" panose="020B0604020202020204"/>
                    <a:ea typeface="+mn-ea"/>
                    <a:cs typeface="Helvetica-Heavy"/>
                  </a:rPr>
                  <a:t> </a:t>
                </a: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31</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278" name="object 65">
                <a:extLst>
                  <a:ext uri="{FF2B5EF4-FFF2-40B4-BE49-F238E27FC236}">
                    <a16:creationId xmlns:a16="http://schemas.microsoft.com/office/drawing/2014/main" id="{57DCD860-517F-4B18-9B57-5031EA8CAF37}"/>
                  </a:ext>
                </a:extLst>
              </p:cNvPr>
              <p:cNvSpPr txBox="1"/>
              <p:nvPr/>
            </p:nvSpPr>
            <p:spPr>
              <a:xfrm>
                <a:off x="11979265" y="6735935"/>
                <a:ext cx="657225" cy="228319"/>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849" b="0" i="0" u="none" strike="noStrike" kern="1200" cap="none" spc="-18" normalizeH="0" baseline="0" noProof="0" dirty="0">
                    <a:ln>
                      <a:noFill/>
                    </a:ln>
                    <a:solidFill>
                      <a:srgbClr val="40525C"/>
                    </a:solidFill>
                    <a:effectLst/>
                    <a:uLnTx/>
                    <a:uFillTx/>
                    <a:latin typeface="Arial" panose="020B0604020202020204"/>
                    <a:ea typeface="+mn-ea"/>
                    <a:cs typeface="Helvetica-Heavy"/>
                  </a:rPr>
                  <a:t>JU</a:t>
                </a:r>
                <a:r>
                  <a:rPr kumimoji="0" sz="849" b="0" i="0" u="none" strike="noStrike" kern="1200" cap="none" spc="0" normalizeH="0" baseline="0" noProof="0" dirty="0">
                    <a:ln>
                      <a:noFill/>
                    </a:ln>
                    <a:solidFill>
                      <a:srgbClr val="40525C"/>
                    </a:solidFill>
                    <a:effectLst/>
                    <a:uLnTx/>
                    <a:uFillTx/>
                    <a:latin typeface="Arial" panose="020B0604020202020204"/>
                    <a:ea typeface="+mn-ea"/>
                    <a:cs typeface="Helvetica-Heavy"/>
                  </a:rPr>
                  <a:t>N</a:t>
                </a:r>
                <a:r>
                  <a:rPr kumimoji="0" sz="849" b="0" i="0" u="none" strike="noStrike" kern="1200" cap="none" spc="-36" normalizeH="0" baseline="0" noProof="0" dirty="0">
                    <a:ln>
                      <a:noFill/>
                    </a:ln>
                    <a:solidFill>
                      <a:srgbClr val="40525C"/>
                    </a:solidFill>
                    <a:effectLst/>
                    <a:uLnTx/>
                    <a:uFillTx/>
                    <a:latin typeface="Arial" panose="020B0604020202020204"/>
                    <a:ea typeface="+mn-ea"/>
                    <a:cs typeface="Helvetica-Heavy"/>
                  </a:rPr>
                  <a:t> </a:t>
                </a:r>
                <a:r>
                  <a:rPr kumimoji="0" sz="849" b="0" i="0" u="none" strike="noStrike" kern="1200" cap="none" spc="-18" normalizeH="0" baseline="0" noProof="0" dirty="0">
                    <a:ln>
                      <a:noFill/>
                    </a:ln>
                    <a:solidFill>
                      <a:srgbClr val="40525C"/>
                    </a:solidFill>
                    <a:effectLst/>
                    <a:uLnTx/>
                    <a:uFillTx/>
                    <a:latin typeface="Arial" panose="020B0604020202020204"/>
                    <a:ea typeface="+mn-ea"/>
                    <a:cs typeface="Helvetica-Heavy"/>
                  </a:rPr>
                  <a:t>15</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grpSp>
        <p:pic>
          <p:nvPicPr>
            <p:cNvPr id="271" name="object 67">
              <a:extLst>
                <a:ext uri="{FF2B5EF4-FFF2-40B4-BE49-F238E27FC236}">
                  <a16:creationId xmlns:a16="http://schemas.microsoft.com/office/drawing/2014/main" id="{54BDC3E9-D863-45F9-9CD4-7FC21CFEE7B7}"/>
                </a:ext>
              </a:extLst>
            </p:cNvPr>
            <p:cNvPicPr/>
            <p:nvPr/>
          </p:nvPicPr>
          <p:blipFill>
            <a:blip r:embed="rId7" cstate="print"/>
            <a:stretch>
              <a:fillRect/>
            </a:stretch>
          </p:blipFill>
          <p:spPr>
            <a:xfrm>
              <a:off x="11650580" y="6739408"/>
              <a:ext cx="255559" cy="244892"/>
            </a:xfrm>
            <a:prstGeom prst="rect">
              <a:avLst/>
            </a:prstGeom>
          </p:spPr>
        </p:pic>
        <p:pic>
          <p:nvPicPr>
            <p:cNvPr id="272" name="object 68">
              <a:extLst>
                <a:ext uri="{FF2B5EF4-FFF2-40B4-BE49-F238E27FC236}">
                  <a16:creationId xmlns:a16="http://schemas.microsoft.com/office/drawing/2014/main" id="{AB84E7E9-81EA-4BEF-B676-508C4FF16DCF}"/>
                </a:ext>
              </a:extLst>
            </p:cNvPr>
            <p:cNvPicPr/>
            <p:nvPr/>
          </p:nvPicPr>
          <p:blipFill>
            <a:blip r:embed="rId4" cstate="print"/>
            <a:stretch>
              <a:fillRect/>
            </a:stretch>
          </p:blipFill>
          <p:spPr>
            <a:xfrm>
              <a:off x="13456406" y="6752850"/>
              <a:ext cx="218569" cy="218569"/>
            </a:xfrm>
            <a:prstGeom prst="rect">
              <a:avLst/>
            </a:prstGeom>
          </p:spPr>
        </p:pic>
        <p:sp>
          <p:nvSpPr>
            <p:cNvPr id="273" name="object 69">
              <a:extLst>
                <a:ext uri="{FF2B5EF4-FFF2-40B4-BE49-F238E27FC236}">
                  <a16:creationId xmlns:a16="http://schemas.microsoft.com/office/drawing/2014/main" id="{71F27BE2-12E8-4AAD-9E21-7DBDFD380990}"/>
                </a:ext>
              </a:extLst>
            </p:cNvPr>
            <p:cNvSpPr/>
            <p:nvPr/>
          </p:nvSpPr>
          <p:spPr>
            <a:xfrm>
              <a:off x="11512728" y="6670793"/>
              <a:ext cx="7827009" cy="393065"/>
            </a:xfrm>
            <a:custGeom>
              <a:avLst/>
              <a:gdLst/>
              <a:ahLst/>
              <a:cxnLst/>
              <a:rect l="l" t="t" r="r" b="b"/>
              <a:pathLst>
                <a:path w="7827009" h="393065">
                  <a:moveTo>
                    <a:pt x="36652" y="0"/>
                  </a:moveTo>
                  <a:lnTo>
                    <a:pt x="0" y="0"/>
                  </a:lnTo>
                  <a:lnTo>
                    <a:pt x="0" y="392658"/>
                  </a:lnTo>
                  <a:lnTo>
                    <a:pt x="36652" y="392658"/>
                  </a:lnTo>
                  <a:lnTo>
                    <a:pt x="36652" y="0"/>
                  </a:lnTo>
                  <a:close/>
                </a:path>
                <a:path w="7827009" h="393065">
                  <a:moveTo>
                    <a:pt x="7826997" y="0"/>
                  </a:moveTo>
                  <a:lnTo>
                    <a:pt x="7790345" y="0"/>
                  </a:lnTo>
                  <a:lnTo>
                    <a:pt x="7790345" y="392658"/>
                  </a:lnTo>
                  <a:lnTo>
                    <a:pt x="7826997" y="392658"/>
                  </a:lnTo>
                  <a:lnTo>
                    <a:pt x="7826997"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79" name="Group 278">
            <a:extLst>
              <a:ext uri="{FF2B5EF4-FFF2-40B4-BE49-F238E27FC236}">
                <a16:creationId xmlns:a16="http://schemas.microsoft.com/office/drawing/2014/main" id="{3E59BCD1-6D7F-4961-AE6F-40A36922D0BD}"/>
              </a:ext>
            </a:extLst>
          </p:cNvPr>
          <p:cNvGrpSpPr/>
          <p:nvPr/>
        </p:nvGrpSpPr>
        <p:grpSpPr>
          <a:xfrm>
            <a:off x="7711955" y="5378720"/>
            <a:ext cx="3292586" cy="238355"/>
            <a:chOff x="12716879" y="7990120"/>
            <a:chExt cx="5429719" cy="393065"/>
          </a:xfrm>
        </p:grpSpPr>
        <p:sp>
          <p:nvSpPr>
            <p:cNvPr id="280" name="object 70">
              <a:extLst>
                <a:ext uri="{FF2B5EF4-FFF2-40B4-BE49-F238E27FC236}">
                  <a16:creationId xmlns:a16="http://schemas.microsoft.com/office/drawing/2014/main" id="{87209D91-331F-45ED-9918-D8166718A82E}"/>
                </a:ext>
              </a:extLst>
            </p:cNvPr>
            <p:cNvSpPr/>
            <p:nvPr/>
          </p:nvSpPr>
          <p:spPr>
            <a:xfrm>
              <a:off x="12732588" y="7990120"/>
              <a:ext cx="5414010" cy="393065"/>
            </a:xfrm>
            <a:custGeom>
              <a:avLst/>
              <a:gdLst/>
              <a:ahLst/>
              <a:cxnLst/>
              <a:rect l="l" t="t" r="r" b="b"/>
              <a:pathLst>
                <a:path w="5414009" h="393065">
                  <a:moveTo>
                    <a:pt x="1811464" y="0"/>
                  </a:moveTo>
                  <a:lnTo>
                    <a:pt x="0" y="0"/>
                  </a:lnTo>
                  <a:lnTo>
                    <a:pt x="0" y="392658"/>
                  </a:lnTo>
                  <a:lnTo>
                    <a:pt x="1811464" y="392658"/>
                  </a:lnTo>
                  <a:lnTo>
                    <a:pt x="1811464" y="0"/>
                  </a:lnTo>
                  <a:close/>
                </a:path>
                <a:path w="5414009" h="393065">
                  <a:moveTo>
                    <a:pt x="5413451" y="0"/>
                  </a:moveTo>
                  <a:lnTo>
                    <a:pt x="5382031" y="0"/>
                  </a:lnTo>
                  <a:lnTo>
                    <a:pt x="5382031" y="392658"/>
                  </a:lnTo>
                  <a:lnTo>
                    <a:pt x="5413451" y="392658"/>
                  </a:lnTo>
                  <a:lnTo>
                    <a:pt x="5413451" y="0"/>
                  </a:lnTo>
                  <a:close/>
                </a:path>
              </a:pathLst>
            </a:custGeom>
            <a:solidFill>
              <a:srgbClr val="18355F">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1" name="object 71">
              <a:extLst>
                <a:ext uri="{FF2B5EF4-FFF2-40B4-BE49-F238E27FC236}">
                  <a16:creationId xmlns:a16="http://schemas.microsoft.com/office/drawing/2014/main" id="{C09D5F0D-C83C-4BB0-89AC-A11C9E1F1503}"/>
                </a:ext>
              </a:extLst>
            </p:cNvPr>
            <p:cNvSpPr/>
            <p:nvPr/>
          </p:nvSpPr>
          <p:spPr>
            <a:xfrm>
              <a:off x="14544059" y="7992103"/>
              <a:ext cx="3570604" cy="389255"/>
            </a:xfrm>
            <a:custGeom>
              <a:avLst/>
              <a:gdLst/>
              <a:ahLst/>
              <a:cxnLst/>
              <a:rect l="l" t="t" r="r" b="b"/>
              <a:pathLst>
                <a:path w="3570605" h="389254">
                  <a:moveTo>
                    <a:pt x="3570571" y="0"/>
                  </a:moveTo>
                  <a:lnTo>
                    <a:pt x="0" y="0"/>
                  </a:lnTo>
                  <a:lnTo>
                    <a:pt x="0" y="388689"/>
                  </a:lnTo>
                  <a:lnTo>
                    <a:pt x="3570571" y="388689"/>
                  </a:lnTo>
                  <a:lnTo>
                    <a:pt x="3570571" y="0"/>
                  </a:lnTo>
                  <a:close/>
                </a:path>
              </a:pathLst>
            </a:custGeom>
            <a:solidFill>
              <a:srgbClr val="1835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2" name="object 72">
              <a:extLst>
                <a:ext uri="{FF2B5EF4-FFF2-40B4-BE49-F238E27FC236}">
                  <a16:creationId xmlns:a16="http://schemas.microsoft.com/office/drawing/2014/main" id="{6A4364A6-5C7F-4004-AEF2-2C250CDE4A92}"/>
                </a:ext>
              </a:extLst>
            </p:cNvPr>
            <p:cNvSpPr txBox="1"/>
            <p:nvPr/>
          </p:nvSpPr>
          <p:spPr>
            <a:xfrm>
              <a:off x="14958390" y="8053985"/>
              <a:ext cx="732789"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SEP</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T</a:t>
              </a:r>
              <a:r>
                <a:rPr kumimoji="0" sz="849" b="0" i="0" u="none" strike="noStrike" kern="1200" cap="none" spc="-39" normalizeH="0" baseline="0" noProof="0" dirty="0">
                  <a:ln>
                    <a:noFill/>
                  </a:ln>
                  <a:solidFill>
                    <a:srgbClr val="FFFFFF"/>
                  </a:solidFill>
                  <a:effectLst/>
                  <a:uLnTx/>
                  <a:uFillTx/>
                  <a:latin typeface="Arial" panose="020B0604020202020204"/>
                  <a:ea typeface="+mn-ea"/>
                  <a:cs typeface="Helvetica-Heavy"/>
                </a:rPr>
                <a:t> </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1</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283" name="object 73">
              <a:extLst>
                <a:ext uri="{FF2B5EF4-FFF2-40B4-BE49-F238E27FC236}">
                  <a16:creationId xmlns:a16="http://schemas.microsoft.com/office/drawing/2014/main" id="{B2E2A78D-7B75-4A71-8316-D7AC707A3961}"/>
                </a:ext>
              </a:extLst>
            </p:cNvPr>
            <p:cNvSpPr txBox="1"/>
            <p:nvPr/>
          </p:nvSpPr>
          <p:spPr>
            <a:xfrm>
              <a:off x="17127280" y="8053985"/>
              <a:ext cx="826135"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2" normalizeH="0" baseline="0" noProof="0" dirty="0">
                  <a:ln>
                    <a:noFill/>
                  </a:ln>
                  <a:solidFill>
                    <a:srgbClr val="FFFFFF"/>
                  </a:solidFill>
                  <a:effectLst/>
                  <a:uLnTx/>
                  <a:uFillTx/>
                  <a:latin typeface="Arial" panose="020B0604020202020204"/>
                  <a:ea typeface="+mn-ea"/>
                  <a:cs typeface="Helvetica-Heavy"/>
                </a:rPr>
                <a:t>NOV</a:t>
              </a:r>
              <a:r>
                <a:rPr kumimoji="0" sz="849" b="0" i="0" u="none" strike="noStrike" kern="1200" cap="none" spc="194" normalizeH="0" baseline="0" noProof="0" dirty="0">
                  <a:ln>
                    <a:noFill/>
                  </a:ln>
                  <a:solidFill>
                    <a:srgbClr val="FFFFFF"/>
                  </a:solidFill>
                  <a:effectLst/>
                  <a:uLnTx/>
                  <a:uFillTx/>
                  <a:latin typeface="Arial" panose="020B0604020202020204"/>
                  <a:ea typeface="+mn-ea"/>
                  <a:cs typeface="Helvetica-Heavy"/>
                </a:rPr>
                <a:t> </a:t>
              </a: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30</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284" name="object 74">
              <a:extLst>
                <a:ext uri="{FF2B5EF4-FFF2-40B4-BE49-F238E27FC236}">
                  <a16:creationId xmlns:a16="http://schemas.microsoft.com/office/drawing/2014/main" id="{342D0D79-5152-4027-9238-36291E3956FD}"/>
                </a:ext>
              </a:extLst>
            </p:cNvPr>
            <p:cNvSpPr txBox="1"/>
            <p:nvPr/>
          </p:nvSpPr>
          <p:spPr>
            <a:xfrm>
              <a:off x="13197304" y="8055267"/>
              <a:ext cx="629920" cy="228319"/>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849" b="0" i="0" u="none" strike="noStrike" kern="1200" cap="none" spc="-18" normalizeH="0" baseline="0" noProof="0" dirty="0">
                  <a:ln>
                    <a:noFill/>
                  </a:ln>
                  <a:solidFill>
                    <a:srgbClr val="40525C"/>
                  </a:solidFill>
                  <a:effectLst/>
                  <a:uLnTx/>
                  <a:uFillTx/>
                  <a:latin typeface="Arial" panose="020B0604020202020204"/>
                  <a:ea typeface="+mn-ea"/>
                  <a:cs typeface="Helvetica-Heavy"/>
                </a:rPr>
                <a:t>JU</a:t>
              </a:r>
              <a:r>
                <a:rPr kumimoji="0" sz="849" b="0" i="0" u="none" strike="noStrike" kern="1200" cap="none" spc="0" normalizeH="0" baseline="0" noProof="0" dirty="0">
                  <a:ln>
                    <a:noFill/>
                  </a:ln>
                  <a:solidFill>
                    <a:srgbClr val="40525C"/>
                  </a:solidFill>
                  <a:effectLst/>
                  <a:uLnTx/>
                  <a:uFillTx/>
                  <a:latin typeface="Arial" panose="020B0604020202020204"/>
                  <a:ea typeface="+mn-ea"/>
                  <a:cs typeface="Helvetica-Heavy"/>
                </a:rPr>
                <a:t>L</a:t>
              </a:r>
              <a:r>
                <a:rPr kumimoji="0" sz="849" b="0" i="0" u="none" strike="noStrike" kern="1200" cap="none" spc="-36" normalizeH="0" baseline="0" noProof="0" dirty="0">
                  <a:ln>
                    <a:noFill/>
                  </a:ln>
                  <a:solidFill>
                    <a:srgbClr val="40525C"/>
                  </a:solidFill>
                  <a:effectLst/>
                  <a:uLnTx/>
                  <a:uFillTx/>
                  <a:latin typeface="Arial" panose="020B0604020202020204"/>
                  <a:ea typeface="+mn-ea"/>
                  <a:cs typeface="Helvetica-Heavy"/>
                </a:rPr>
                <a:t> </a:t>
              </a:r>
              <a:r>
                <a:rPr kumimoji="0" sz="849" b="0" i="0" u="none" strike="noStrike" kern="1200" cap="none" spc="-18" normalizeH="0" baseline="0" noProof="0" dirty="0">
                  <a:ln>
                    <a:noFill/>
                  </a:ln>
                  <a:solidFill>
                    <a:srgbClr val="40525C"/>
                  </a:solidFill>
                  <a:effectLst/>
                  <a:uLnTx/>
                  <a:uFillTx/>
                  <a:latin typeface="Arial" panose="020B0604020202020204"/>
                  <a:ea typeface="+mn-ea"/>
                  <a:cs typeface="Helvetica-Heavy"/>
                </a:rPr>
                <a:t>15</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pic>
          <p:nvPicPr>
            <p:cNvPr id="285" name="object 76">
              <a:extLst>
                <a:ext uri="{FF2B5EF4-FFF2-40B4-BE49-F238E27FC236}">
                  <a16:creationId xmlns:a16="http://schemas.microsoft.com/office/drawing/2014/main" id="{9AB6F5C5-AC09-4B38-A184-F17B53DE52D2}"/>
                </a:ext>
              </a:extLst>
            </p:cNvPr>
            <p:cNvPicPr/>
            <p:nvPr/>
          </p:nvPicPr>
          <p:blipFill>
            <a:blip r:embed="rId8" cstate="print"/>
            <a:stretch>
              <a:fillRect/>
            </a:stretch>
          </p:blipFill>
          <p:spPr>
            <a:xfrm>
              <a:off x="12854732" y="8058740"/>
              <a:ext cx="255559" cy="244892"/>
            </a:xfrm>
            <a:prstGeom prst="rect">
              <a:avLst/>
            </a:prstGeom>
          </p:spPr>
        </p:pic>
        <p:pic>
          <p:nvPicPr>
            <p:cNvPr id="286" name="object 77">
              <a:extLst>
                <a:ext uri="{FF2B5EF4-FFF2-40B4-BE49-F238E27FC236}">
                  <a16:creationId xmlns:a16="http://schemas.microsoft.com/office/drawing/2014/main" id="{E6E0B16E-ADCA-443B-B6A4-DCAAD6193C3C}"/>
                </a:ext>
              </a:extLst>
            </p:cNvPr>
            <p:cNvPicPr/>
            <p:nvPr/>
          </p:nvPicPr>
          <p:blipFill>
            <a:blip r:embed="rId4" cstate="print"/>
            <a:stretch>
              <a:fillRect/>
            </a:stretch>
          </p:blipFill>
          <p:spPr>
            <a:xfrm>
              <a:off x="14660559" y="8072181"/>
              <a:ext cx="218569" cy="218569"/>
            </a:xfrm>
            <a:prstGeom prst="rect">
              <a:avLst/>
            </a:prstGeom>
          </p:spPr>
        </p:pic>
        <p:sp>
          <p:nvSpPr>
            <p:cNvPr id="287" name="object 78">
              <a:extLst>
                <a:ext uri="{FF2B5EF4-FFF2-40B4-BE49-F238E27FC236}">
                  <a16:creationId xmlns:a16="http://schemas.microsoft.com/office/drawing/2014/main" id="{024073B3-45E8-42D7-B53A-CC5CF8818A1C}"/>
                </a:ext>
              </a:extLst>
            </p:cNvPr>
            <p:cNvSpPr/>
            <p:nvPr/>
          </p:nvSpPr>
          <p:spPr>
            <a:xfrm>
              <a:off x="12716879" y="7990120"/>
              <a:ext cx="5429250" cy="393065"/>
            </a:xfrm>
            <a:custGeom>
              <a:avLst/>
              <a:gdLst/>
              <a:ahLst/>
              <a:cxnLst/>
              <a:rect l="l" t="t" r="r" b="b"/>
              <a:pathLst>
                <a:path w="5429250" h="393065">
                  <a:moveTo>
                    <a:pt x="36652" y="0"/>
                  </a:moveTo>
                  <a:lnTo>
                    <a:pt x="0" y="0"/>
                  </a:lnTo>
                  <a:lnTo>
                    <a:pt x="0" y="392658"/>
                  </a:lnTo>
                  <a:lnTo>
                    <a:pt x="36652" y="392658"/>
                  </a:lnTo>
                  <a:lnTo>
                    <a:pt x="36652" y="0"/>
                  </a:lnTo>
                  <a:close/>
                </a:path>
                <a:path w="5429250" h="393065">
                  <a:moveTo>
                    <a:pt x="5429161" y="0"/>
                  </a:moveTo>
                  <a:lnTo>
                    <a:pt x="5392509" y="0"/>
                  </a:lnTo>
                  <a:lnTo>
                    <a:pt x="5392509" y="392658"/>
                  </a:lnTo>
                  <a:lnTo>
                    <a:pt x="5429161" y="392658"/>
                  </a:lnTo>
                  <a:lnTo>
                    <a:pt x="5429161"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5" name="object 25">
            <a:extLst>
              <a:ext uri="{FF2B5EF4-FFF2-40B4-BE49-F238E27FC236}">
                <a16:creationId xmlns:a16="http://schemas.microsoft.com/office/drawing/2014/main" id="{665EC709-06F8-C243-A866-24EF41FE5545}"/>
              </a:ext>
            </a:extLst>
          </p:cNvPr>
          <p:cNvSpPr/>
          <p:nvPr/>
        </p:nvSpPr>
        <p:spPr>
          <a:xfrm>
            <a:off x="3056558" y="837544"/>
            <a:ext cx="732393" cy="279942"/>
          </a:xfrm>
          <a:custGeom>
            <a:avLst/>
            <a:gdLst/>
            <a:ahLst/>
            <a:cxnLst/>
            <a:rect l="l" t="t" r="r" b="b"/>
            <a:pathLst>
              <a:path w="1207770" h="461644">
                <a:moveTo>
                  <a:pt x="1207450" y="0"/>
                </a:moveTo>
                <a:lnTo>
                  <a:pt x="0" y="0"/>
                </a:lnTo>
                <a:lnTo>
                  <a:pt x="0" y="461211"/>
                </a:lnTo>
                <a:lnTo>
                  <a:pt x="1207450" y="461211"/>
                </a:lnTo>
                <a:lnTo>
                  <a:pt x="1207450"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 name="object 26">
            <a:extLst>
              <a:ext uri="{FF2B5EF4-FFF2-40B4-BE49-F238E27FC236}">
                <a16:creationId xmlns:a16="http://schemas.microsoft.com/office/drawing/2014/main" id="{01EFB053-14E6-E543-BBC3-71BF653DC980}"/>
              </a:ext>
            </a:extLst>
          </p:cNvPr>
          <p:cNvSpPr/>
          <p:nvPr/>
        </p:nvSpPr>
        <p:spPr>
          <a:xfrm>
            <a:off x="3056558" y="837544"/>
            <a:ext cx="732393" cy="279942"/>
          </a:xfrm>
          <a:custGeom>
            <a:avLst/>
            <a:gdLst/>
            <a:ahLst/>
            <a:cxnLst/>
            <a:rect l="l" t="t" r="r" b="b"/>
            <a:pathLst>
              <a:path w="1207770" h="461644">
                <a:moveTo>
                  <a:pt x="1207450" y="461211"/>
                </a:moveTo>
                <a:lnTo>
                  <a:pt x="0" y="461211"/>
                </a:lnTo>
                <a:lnTo>
                  <a:pt x="0" y="0"/>
                </a:lnTo>
                <a:lnTo>
                  <a:pt x="1207450" y="0"/>
                </a:lnTo>
                <a:lnTo>
                  <a:pt x="1207450"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 name="object 27">
            <a:extLst>
              <a:ext uri="{FF2B5EF4-FFF2-40B4-BE49-F238E27FC236}">
                <a16:creationId xmlns:a16="http://schemas.microsoft.com/office/drawing/2014/main" id="{5B3F0F99-A980-BB46-9074-1A83A14F7242}"/>
              </a:ext>
            </a:extLst>
          </p:cNvPr>
          <p:cNvSpPr/>
          <p:nvPr/>
        </p:nvSpPr>
        <p:spPr>
          <a:xfrm>
            <a:off x="3788458" y="837544"/>
            <a:ext cx="732393" cy="279942"/>
          </a:xfrm>
          <a:custGeom>
            <a:avLst/>
            <a:gdLst/>
            <a:ahLst/>
            <a:cxnLst/>
            <a:rect l="l" t="t" r="r" b="b"/>
            <a:pathLst>
              <a:path w="1207770"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object 28">
            <a:extLst>
              <a:ext uri="{FF2B5EF4-FFF2-40B4-BE49-F238E27FC236}">
                <a16:creationId xmlns:a16="http://schemas.microsoft.com/office/drawing/2014/main" id="{8F5A7EC7-631A-AE43-9D46-113370FA6374}"/>
              </a:ext>
            </a:extLst>
          </p:cNvPr>
          <p:cNvSpPr/>
          <p:nvPr/>
        </p:nvSpPr>
        <p:spPr>
          <a:xfrm>
            <a:off x="3788458" y="837544"/>
            <a:ext cx="732393" cy="279942"/>
          </a:xfrm>
          <a:custGeom>
            <a:avLst/>
            <a:gdLst/>
            <a:ahLst/>
            <a:cxnLst/>
            <a:rect l="l" t="t" r="r" b="b"/>
            <a:pathLst>
              <a:path w="1207770"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object 29">
            <a:extLst>
              <a:ext uri="{FF2B5EF4-FFF2-40B4-BE49-F238E27FC236}">
                <a16:creationId xmlns:a16="http://schemas.microsoft.com/office/drawing/2014/main" id="{21A5575F-6C14-7345-8965-6569EA55F409}"/>
              </a:ext>
            </a:extLst>
          </p:cNvPr>
          <p:cNvSpPr/>
          <p:nvPr/>
        </p:nvSpPr>
        <p:spPr>
          <a:xfrm>
            <a:off x="4516155" y="837544"/>
            <a:ext cx="732393" cy="279942"/>
          </a:xfrm>
          <a:custGeom>
            <a:avLst/>
            <a:gdLst/>
            <a:ahLst/>
            <a:cxnLst/>
            <a:rect l="l" t="t" r="r" b="b"/>
            <a:pathLst>
              <a:path w="1207770"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object 30">
            <a:extLst>
              <a:ext uri="{FF2B5EF4-FFF2-40B4-BE49-F238E27FC236}">
                <a16:creationId xmlns:a16="http://schemas.microsoft.com/office/drawing/2014/main" id="{A0824A47-BA38-6447-A5AA-03A7571C1F8D}"/>
              </a:ext>
            </a:extLst>
          </p:cNvPr>
          <p:cNvSpPr/>
          <p:nvPr/>
        </p:nvSpPr>
        <p:spPr>
          <a:xfrm>
            <a:off x="4516155" y="837544"/>
            <a:ext cx="732393" cy="279942"/>
          </a:xfrm>
          <a:custGeom>
            <a:avLst/>
            <a:gdLst/>
            <a:ahLst/>
            <a:cxnLst/>
            <a:rect l="l" t="t" r="r" b="b"/>
            <a:pathLst>
              <a:path w="1207770"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object 31">
            <a:extLst>
              <a:ext uri="{FF2B5EF4-FFF2-40B4-BE49-F238E27FC236}">
                <a16:creationId xmlns:a16="http://schemas.microsoft.com/office/drawing/2014/main" id="{3160DE21-02A3-B64A-982C-C5B4F8179E21}"/>
              </a:ext>
            </a:extLst>
          </p:cNvPr>
          <p:cNvSpPr/>
          <p:nvPr/>
        </p:nvSpPr>
        <p:spPr>
          <a:xfrm>
            <a:off x="5243846" y="837544"/>
            <a:ext cx="732393" cy="279942"/>
          </a:xfrm>
          <a:custGeom>
            <a:avLst/>
            <a:gdLst/>
            <a:ahLst/>
            <a:cxnLst/>
            <a:rect l="l" t="t" r="r" b="b"/>
            <a:pathLst>
              <a:path w="1207770"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object 32">
            <a:extLst>
              <a:ext uri="{FF2B5EF4-FFF2-40B4-BE49-F238E27FC236}">
                <a16:creationId xmlns:a16="http://schemas.microsoft.com/office/drawing/2014/main" id="{36BEA88C-A23B-1F4F-B339-5620DF159D12}"/>
              </a:ext>
            </a:extLst>
          </p:cNvPr>
          <p:cNvSpPr/>
          <p:nvPr/>
        </p:nvSpPr>
        <p:spPr>
          <a:xfrm>
            <a:off x="5243846" y="837544"/>
            <a:ext cx="732393" cy="279942"/>
          </a:xfrm>
          <a:custGeom>
            <a:avLst/>
            <a:gdLst/>
            <a:ahLst/>
            <a:cxnLst/>
            <a:rect l="l" t="t" r="r" b="b"/>
            <a:pathLst>
              <a:path w="1207770"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object 33">
            <a:extLst>
              <a:ext uri="{FF2B5EF4-FFF2-40B4-BE49-F238E27FC236}">
                <a16:creationId xmlns:a16="http://schemas.microsoft.com/office/drawing/2014/main" id="{F75F96E2-DA71-DC4B-BAEB-BB37026837F5}"/>
              </a:ext>
            </a:extLst>
          </p:cNvPr>
          <p:cNvSpPr/>
          <p:nvPr/>
        </p:nvSpPr>
        <p:spPr>
          <a:xfrm>
            <a:off x="5971543" y="837544"/>
            <a:ext cx="732393" cy="279942"/>
          </a:xfrm>
          <a:custGeom>
            <a:avLst/>
            <a:gdLst/>
            <a:ahLst/>
            <a:cxnLst/>
            <a:rect l="l" t="t" r="r" b="b"/>
            <a:pathLst>
              <a:path w="1207770"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object 34">
            <a:extLst>
              <a:ext uri="{FF2B5EF4-FFF2-40B4-BE49-F238E27FC236}">
                <a16:creationId xmlns:a16="http://schemas.microsoft.com/office/drawing/2014/main" id="{68653624-D66F-504A-9194-2A679FF54CE9}"/>
              </a:ext>
            </a:extLst>
          </p:cNvPr>
          <p:cNvSpPr/>
          <p:nvPr/>
        </p:nvSpPr>
        <p:spPr>
          <a:xfrm>
            <a:off x="5971543" y="837544"/>
            <a:ext cx="732393" cy="279942"/>
          </a:xfrm>
          <a:custGeom>
            <a:avLst/>
            <a:gdLst/>
            <a:ahLst/>
            <a:cxnLst/>
            <a:rect l="l" t="t" r="r" b="b"/>
            <a:pathLst>
              <a:path w="1207770"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 name="object 35">
            <a:extLst>
              <a:ext uri="{FF2B5EF4-FFF2-40B4-BE49-F238E27FC236}">
                <a16:creationId xmlns:a16="http://schemas.microsoft.com/office/drawing/2014/main" id="{D557EC24-3DA2-064A-AA67-043C6F68E621}"/>
              </a:ext>
            </a:extLst>
          </p:cNvPr>
          <p:cNvSpPr/>
          <p:nvPr/>
        </p:nvSpPr>
        <p:spPr>
          <a:xfrm>
            <a:off x="6699240" y="837544"/>
            <a:ext cx="732393" cy="279942"/>
          </a:xfrm>
          <a:custGeom>
            <a:avLst/>
            <a:gdLst/>
            <a:ahLst/>
            <a:cxnLst/>
            <a:rect l="l" t="t" r="r" b="b"/>
            <a:pathLst>
              <a:path w="1207770"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 name="object 36">
            <a:extLst>
              <a:ext uri="{FF2B5EF4-FFF2-40B4-BE49-F238E27FC236}">
                <a16:creationId xmlns:a16="http://schemas.microsoft.com/office/drawing/2014/main" id="{06E3F91A-474A-904B-94E2-0D3A16C4BE1D}"/>
              </a:ext>
            </a:extLst>
          </p:cNvPr>
          <p:cNvSpPr/>
          <p:nvPr/>
        </p:nvSpPr>
        <p:spPr>
          <a:xfrm>
            <a:off x="6699240" y="837544"/>
            <a:ext cx="732393" cy="279942"/>
          </a:xfrm>
          <a:custGeom>
            <a:avLst/>
            <a:gdLst/>
            <a:ahLst/>
            <a:cxnLst/>
            <a:rect l="l" t="t" r="r" b="b"/>
            <a:pathLst>
              <a:path w="1207770"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 name="object 37">
            <a:extLst>
              <a:ext uri="{FF2B5EF4-FFF2-40B4-BE49-F238E27FC236}">
                <a16:creationId xmlns:a16="http://schemas.microsoft.com/office/drawing/2014/main" id="{E1EFB1F7-62C6-7B41-8DEF-E55B8CA142C2}"/>
              </a:ext>
            </a:extLst>
          </p:cNvPr>
          <p:cNvSpPr/>
          <p:nvPr/>
        </p:nvSpPr>
        <p:spPr>
          <a:xfrm>
            <a:off x="7426937" y="837544"/>
            <a:ext cx="732393" cy="279942"/>
          </a:xfrm>
          <a:custGeom>
            <a:avLst/>
            <a:gdLst/>
            <a:ahLst/>
            <a:cxnLst/>
            <a:rect l="l" t="t" r="r" b="b"/>
            <a:pathLst>
              <a:path w="1207769"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 name="object 38">
            <a:extLst>
              <a:ext uri="{FF2B5EF4-FFF2-40B4-BE49-F238E27FC236}">
                <a16:creationId xmlns:a16="http://schemas.microsoft.com/office/drawing/2014/main" id="{2526E3AA-CFDE-8947-B441-12DCCB45732D}"/>
              </a:ext>
            </a:extLst>
          </p:cNvPr>
          <p:cNvSpPr/>
          <p:nvPr/>
        </p:nvSpPr>
        <p:spPr>
          <a:xfrm>
            <a:off x="7426937" y="837544"/>
            <a:ext cx="732393" cy="279942"/>
          </a:xfrm>
          <a:custGeom>
            <a:avLst/>
            <a:gdLst/>
            <a:ahLst/>
            <a:cxnLst/>
            <a:rect l="l" t="t" r="r" b="b"/>
            <a:pathLst>
              <a:path w="1207769"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 name="object 39">
            <a:extLst>
              <a:ext uri="{FF2B5EF4-FFF2-40B4-BE49-F238E27FC236}">
                <a16:creationId xmlns:a16="http://schemas.microsoft.com/office/drawing/2014/main" id="{897EBC7A-A76B-BF4C-B9F0-7333755D232C}"/>
              </a:ext>
            </a:extLst>
          </p:cNvPr>
          <p:cNvSpPr/>
          <p:nvPr/>
        </p:nvSpPr>
        <p:spPr>
          <a:xfrm>
            <a:off x="8154634" y="837544"/>
            <a:ext cx="732393" cy="279942"/>
          </a:xfrm>
          <a:custGeom>
            <a:avLst/>
            <a:gdLst/>
            <a:ahLst/>
            <a:cxnLst/>
            <a:rect l="l" t="t" r="r" b="b"/>
            <a:pathLst>
              <a:path w="1207769"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object 40">
            <a:extLst>
              <a:ext uri="{FF2B5EF4-FFF2-40B4-BE49-F238E27FC236}">
                <a16:creationId xmlns:a16="http://schemas.microsoft.com/office/drawing/2014/main" id="{2127BAE3-4578-284B-A7DC-D72C35FDC970}"/>
              </a:ext>
            </a:extLst>
          </p:cNvPr>
          <p:cNvSpPr/>
          <p:nvPr/>
        </p:nvSpPr>
        <p:spPr>
          <a:xfrm>
            <a:off x="8154634" y="837544"/>
            <a:ext cx="732393" cy="279942"/>
          </a:xfrm>
          <a:custGeom>
            <a:avLst/>
            <a:gdLst/>
            <a:ahLst/>
            <a:cxnLst/>
            <a:rect l="l" t="t" r="r" b="b"/>
            <a:pathLst>
              <a:path w="1207769"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 name="object 41">
            <a:extLst>
              <a:ext uri="{FF2B5EF4-FFF2-40B4-BE49-F238E27FC236}">
                <a16:creationId xmlns:a16="http://schemas.microsoft.com/office/drawing/2014/main" id="{777065D6-14F4-D847-ACB7-5917714DB64A}"/>
              </a:ext>
            </a:extLst>
          </p:cNvPr>
          <p:cNvSpPr/>
          <p:nvPr/>
        </p:nvSpPr>
        <p:spPr>
          <a:xfrm>
            <a:off x="8882325" y="837544"/>
            <a:ext cx="732393" cy="279942"/>
          </a:xfrm>
          <a:custGeom>
            <a:avLst/>
            <a:gdLst/>
            <a:ahLst/>
            <a:cxnLst/>
            <a:rect l="l" t="t" r="r" b="b"/>
            <a:pathLst>
              <a:path w="1207769"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 name="object 42">
            <a:extLst>
              <a:ext uri="{FF2B5EF4-FFF2-40B4-BE49-F238E27FC236}">
                <a16:creationId xmlns:a16="http://schemas.microsoft.com/office/drawing/2014/main" id="{2A9F0408-D366-334A-B57D-A8D95858273C}"/>
              </a:ext>
            </a:extLst>
          </p:cNvPr>
          <p:cNvSpPr/>
          <p:nvPr/>
        </p:nvSpPr>
        <p:spPr>
          <a:xfrm>
            <a:off x="8882325" y="837544"/>
            <a:ext cx="732393" cy="279942"/>
          </a:xfrm>
          <a:custGeom>
            <a:avLst/>
            <a:gdLst/>
            <a:ahLst/>
            <a:cxnLst/>
            <a:rect l="l" t="t" r="r" b="b"/>
            <a:pathLst>
              <a:path w="1207769"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 name="object 43">
            <a:extLst>
              <a:ext uri="{FF2B5EF4-FFF2-40B4-BE49-F238E27FC236}">
                <a16:creationId xmlns:a16="http://schemas.microsoft.com/office/drawing/2014/main" id="{2D09AD70-A0F9-B948-821A-8060425FEE1E}"/>
              </a:ext>
            </a:extLst>
          </p:cNvPr>
          <p:cNvSpPr/>
          <p:nvPr/>
        </p:nvSpPr>
        <p:spPr>
          <a:xfrm>
            <a:off x="9610022" y="837544"/>
            <a:ext cx="732393" cy="279942"/>
          </a:xfrm>
          <a:custGeom>
            <a:avLst/>
            <a:gdLst/>
            <a:ahLst/>
            <a:cxnLst/>
            <a:rect l="l" t="t" r="r" b="b"/>
            <a:pathLst>
              <a:path w="1207769"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 name="object 44">
            <a:extLst>
              <a:ext uri="{FF2B5EF4-FFF2-40B4-BE49-F238E27FC236}">
                <a16:creationId xmlns:a16="http://schemas.microsoft.com/office/drawing/2014/main" id="{B2620990-4490-504B-B36A-E65D945B5C50}"/>
              </a:ext>
            </a:extLst>
          </p:cNvPr>
          <p:cNvSpPr/>
          <p:nvPr/>
        </p:nvSpPr>
        <p:spPr>
          <a:xfrm>
            <a:off x="9610022" y="837544"/>
            <a:ext cx="732393" cy="279942"/>
          </a:xfrm>
          <a:custGeom>
            <a:avLst/>
            <a:gdLst/>
            <a:ahLst/>
            <a:cxnLst/>
            <a:rect l="l" t="t" r="r" b="b"/>
            <a:pathLst>
              <a:path w="1207769"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 name="object 45">
            <a:extLst>
              <a:ext uri="{FF2B5EF4-FFF2-40B4-BE49-F238E27FC236}">
                <a16:creationId xmlns:a16="http://schemas.microsoft.com/office/drawing/2014/main" id="{25ED0D33-F50C-E849-9A40-58FF53737205}"/>
              </a:ext>
            </a:extLst>
          </p:cNvPr>
          <p:cNvSpPr/>
          <p:nvPr/>
        </p:nvSpPr>
        <p:spPr>
          <a:xfrm>
            <a:off x="10337719" y="837544"/>
            <a:ext cx="732393" cy="279942"/>
          </a:xfrm>
          <a:custGeom>
            <a:avLst/>
            <a:gdLst/>
            <a:ahLst/>
            <a:cxnLst/>
            <a:rect l="l" t="t" r="r" b="b"/>
            <a:pathLst>
              <a:path w="1207769"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object 46">
            <a:extLst>
              <a:ext uri="{FF2B5EF4-FFF2-40B4-BE49-F238E27FC236}">
                <a16:creationId xmlns:a16="http://schemas.microsoft.com/office/drawing/2014/main" id="{40FF8271-AA8C-B34E-A1A4-CDBC385B874E}"/>
              </a:ext>
            </a:extLst>
          </p:cNvPr>
          <p:cNvSpPr/>
          <p:nvPr/>
        </p:nvSpPr>
        <p:spPr>
          <a:xfrm>
            <a:off x="10337719" y="837544"/>
            <a:ext cx="732393" cy="279942"/>
          </a:xfrm>
          <a:custGeom>
            <a:avLst/>
            <a:gdLst/>
            <a:ahLst/>
            <a:cxnLst/>
            <a:rect l="l" t="t" r="r" b="b"/>
            <a:pathLst>
              <a:path w="1207769"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object 47">
            <a:extLst>
              <a:ext uri="{FF2B5EF4-FFF2-40B4-BE49-F238E27FC236}">
                <a16:creationId xmlns:a16="http://schemas.microsoft.com/office/drawing/2014/main" id="{FCFEDE5D-0C34-E945-95EA-DA89DC93AE4C}"/>
              </a:ext>
            </a:extLst>
          </p:cNvPr>
          <p:cNvSpPr/>
          <p:nvPr/>
        </p:nvSpPr>
        <p:spPr>
          <a:xfrm>
            <a:off x="11065416" y="837544"/>
            <a:ext cx="732393" cy="279942"/>
          </a:xfrm>
          <a:custGeom>
            <a:avLst/>
            <a:gdLst/>
            <a:ahLst/>
            <a:cxnLst/>
            <a:rect l="l" t="t" r="r" b="b"/>
            <a:pathLst>
              <a:path w="1207769" h="461644">
                <a:moveTo>
                  <a:pt x="1207743" y="0"/>
                </a:moveTo>
                <a:lnTo>
                  <a:pt x="0" y="0"/>
                </a:lnTo>
                <a:lnTo>
                  <a:pt x="0" y="461211"/>
                </a:lnTo>
                <a:lnTo>
                  <a:pt x="1207743" y="461211"/>
                </a:lnTo>
                <a:lnTo>
                  <a:pt x="1207743"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object 48">
            <a:extLst>
              <a:ext uri="{FF2B5EF4-FFF2-40B4-BE49-F238E27FC236}">
                <a16:creationId xmlns:a16="http://schemas.microsoft.com/office/drawing/2014/main" id="{498ED9D9-6EB9-2242-99CD-6D5141552FDE}"/>
              </a:ext>
            </a:extLst>
          </p:cNvPr>
          <p:cNvSpPr/>
          <p:nvPr/>
        </p:nvSpPr>
        <p:spPr>
          <a:xfrm>
            <a:off x="11065416" y="837544"/>
            <a:ext cx="732393" cy="279942"/>
          </a:xfrm>
          <a:custGeom>
            <a:avLst/>
            <a:gdLst/>
            <a:ahLst/>
            <a:cxnLst/>
            <a:rect l="l" t="t" r="r" b="b"/>
            <a:pathLst>
              <a:path w="1207769" h="461644">
                <a:moveTo>
                  <a:pt x="1207743" y="461211"/>
                </a:moveTo>
                <a:lnTo>
                  <a:pt x="0" y="461211"/>
                </a:lnTo>
                <a:lnTo>
                  <a:pt x="0" y="0"/>
                </a:lnTo>
                <a:lnTo>
                  <a:pt x="1207743" y="0"/>
                </a:lnTo>
                <a:lnTo>
                  <a:pt x="1207743"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object 49">
            <a:extLst>
              <a:ext uri="{FF2B5EF4-FFF2-40B4-BE49-F238E27FC236}">
                <a16:creationId xmlns:a16="http://schemas.microsoft.com/office/drawing/2014/main" id="{7E4DC0B4-3F47-CF4B-8B61-1F0762A5EF96}"/>
              </a:ext>
            </a:extLst>
          </p:cNvPr>
          <p:cNvSpPr txBox="1"/>
          <p:nvPr/>
        </p:nvSpPr>
        <p:spPr>
          <a:xfrm>
            <a:off x="3313049" y="885708"/>
            <a:ext cx="227188" cy="136170"/>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JAN</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grpSp>
        <p:nvGrpSpPr>
          <p:cNvPr id="50" name="object 50">
            <a:extLst>
              <a:ext uri="{FF2B5EF4-FFF2-40B4-BE49-F238E27FC236}">
                <a16:creationId xmlns:a16="http://schemas.microsoft.com/office/drawing/2014/main" id="{A7ED4C7F-FA78-4E41-A634-727FF43D27D2}"/>
              </a:ext>
            </a:extLst>
          </p:cNvPr>
          <p:cNvGrpSpPr/>
          <p:nvPr/>
        </p:nvGrpSpPr>
        <p:grpSpPr>
          <a:xfrm>
            <a:off x="2667134" y="834368"/>
            <a:ext cx="407398" cy="286103"/>
            <a:chOff x="4439655" y="1227596"/>
            <a:chExt cx="671830" cy="471805"/>
          </a:xfrm>
        </p:grpSpPr>
        <p:sp>
          <p:nvSpPr>
            <p:cNvPr id="51" name="object 51">
              <a:extLst>
                <a:ext uri="{FF2B5EF4-FFF2-40B4-BE49-F238E27FC236}">
                  <a16:creationId xmlns:a16="http://schemas.microsoft.com/office/drawing/2014/main" id="{33C091AF-484A-F249-A2FC-D1681EB956DB}"/>
                </a:ext>
              </a:extLst>
            </p:cNvPr>
            <p:cNvSpPr/>
            <p:nvPr/>
          </p:nvSpPr>
          <p:spPr>
            <a:xfrm>
              <a:off x="4444890" y="1232831"/>
              <a:ext cx="661670" cy="461645"/>
            </a:xfrm>
            <a:custGeom>
              <a:avLst/>
              <a:gdLst/>
              <a:ahLst/>
              <a:cxnLst/>
              <a:rect l="l" t="t" r="r" b="b"/>
              <a:pathLst>
                <a:path w="661670" h="461644">
                  <a:moveTo>
                    <a:pt x="661194" y="0"/>
                  </a:moveTo>
                  <a:lnTo>
                    <a:pt x="0" y="0"/>
                  </a:lnTo>
                  <a:lnTo>
                    <a:pt x="0" y="461211"/>
                  </a:lnTo>
                  <a:lnTo>
                    <a:pt x="661194" y="461211"/>
                  </a:lnTo>
                  <a:lnTo>
                    <a:pt x="661194" y="0"/>
                  </a:lnTo>
                  <a:close/>
                </a:path>
              </a:pathLst>
            </a:custGeom>
            <a:solidFill>
              <a:srgbClr val="2D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 name="object 52">
              <a:extLst>
                <a:ext uri="{FF2B5EF4-FFF2-40B4-BE49-F238E27FC236}">
                  <a16:creationId xmlns:a16="http://schemas.microsoft.com/office/drawing/2014/main" id="{740D1819-84C4-4849-844B-B03A6B9FE9F6}"/>
                </a:ext>
              </a:extLst>
            </p:cNvPr>
            <p:cNvSpPr/>
            <p:nvPr/>
          </p:nvSpPr>
          <p:spPr>
            <a:xfrm>
              <a:off x="4444890" y="1232831"/>
              <a:ext cx="661670" cy="461645"/>
            </a:xfrm>
            <a:custGeom>
              <a:avLst/>
              <a:gdLst/>
              <a:ahLst/>
              <a:cxnLst/>
              <a:rect l="l" t="t" r="r" b="b"/>
              <a:pathLst>
                <a:path w="661670" h="461644">
                  <a:moveTo>
                    <a:pt x="661194" y="461211"/>
                  </a:moveTo>
                  <a:lnTo>
                    <a:pt x="0" y="461211"/>
                  </a:lnTo>
                  <a:lnTo>
                    <a:pt x="0" y="0"/>
                  </a:lnTo>
                  <a:lnTo>
                    <a:pt x="661194" y="0"/>
                  </a:lnTo>
                  <a:lnTo>
                    <a:pt x="661194" y="461211"/>
                  </a:lnTo>
                  <a:close/>
                </a:path>
              </a:pathLst>
            </a:custGeom>
            <a:ln w="1047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53" name="object 53">
            <a:extLst>
              <a:ext uri="{FF2B5EF4-FFF2-40B4-BE49-F238E27FC236}">
                <a16:creationId xmlns:a16="http://schemas.microsoft.com/office/drawing/2014/main" id="{AEBEEB51-015D-FF4A-90F7-3370F46412F9}"/>
              </a:ext>
            </a:extLst>
          </p:cNvPr>
          <p:cNvSpPr txBox="1"/>
          <p:nvPr/>
        </p:nvSpPr>
        <p:spPr>
          <a:xfrm>
            <a:off x="2754030" y="885708"/>
            <a:ext cx="240280" cy="136170"/>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DEC</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54" name="object 54">
            <a:extLst>
              <a:ext uri="{FF2B5EF4-FFF2-40B4-BE49-F238E27FC236}">
                <a16:creationId xmlns:a16="http://schemas.microsoft.com/office/drawing/2014/main" id="{3DA75365-7498-6A4E-B4D3-CD7EBE52D266}"/>
              </a:ext>
            </a:extLst>
          </p:cNvPr>
          <p:cNvSpPr txBox="1"/>
          <p:nvPr/>
        </p:nvSpPr>
        <p:spPr>
          <a:xfrm>
            <a:off x="4045134" y="885708"/>
            <a:ext cx="228728" cy="136170"/>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FEB</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55" name="object 55">
            <a:extLst>
              <a:ext uri="{FF2B5EF4-FFF2-40B4-BE49-F238E27FC236}">
                <a16:creationId xmlns:a16="http://schemas.microsoft.com/office/drawing/2014/main" id="{D3C88A96-E77A-B146-9AC8-828EB3DC0927}"/>
              </a:ext>
            </a:extLst>
          </p:cNvPr>
          <p:cNvSpPr txBox="1"/>
          <p:nvPr/>
        </p:nvSpPr>
        <p:spPr>
          <a:xfrm>
            <a:off x="4754079" y="885708"/>
            <a:ext cx="252602" cy="136170"/>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MAR</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56" name="object 56">
            <a:extLst>
              <a:ext uri="{FF2B5EF4-FFF2-40B4-BE49-F238E27FC236}">
                <a16:creationId xmlns:a16="http://schemas.microsoft.com/office/drawing/2014/main" id="{4C1B861A-88A9-BD42-88B7-03A8ABDC72CC}"/>
              </a:ext>
            </a:extLst>
          </p:cNvPr>
          <p:cNvSpPr txBox="1"/>
          <p:nvPr/>
        </p:nvSpPr>
        <p:spPr>
          <a:xfrm>
            <a:off x="5495734" y="885708"/>
            <a:ext cx="233734" cy="136170"/>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APR</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57" name="object 57">
            <a:extLst>
              <a:ext uri="{FF2B5EF4-FFF2-40B4-BE49-F238E27FC236}">
                <a16:creationId xmlns:a16="http://schemas.microsoft.com/office/drawing/2014/main" id="{F675E058-457A-C841-AE45-E1CDE126F305}"/>
              </a:ext>
            </a:extLst>
          </p:cNvPr>
          <p:cNvSpPr txBox="1"/>
          <p:nvPr/>
        </p:nvSpPr>
        <p:spPr>
          <a:xfrm>
            <a:off x="6209474" y="885708"/>
            <a:ext cx="248367" cy="136170"/>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MAY</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58" name="object 58">
            <a:extLst>
              <a:ext uri="{FF2B5EF4-FFF2-40B4-BE49-F238E27FC236}">
                <a16:creationId xmlns:a16="http://schemas.microsoft.com/office/drawing/2014/main" id="{AB2B50ED-173A-B443-B5E0-F6E99DBA1576}"/>
              </a:ext>
            </a:extLst>
          </p:cNvPr>
          <p:cNvSpPr txBox="1"/>
          <p:nvPr/>
        </p:nvSpPr>
        <p:spPr>
          <a:xfrm>
            <a:off x="6938023" y="885708"/>
            <a:ext cx="232964" cy="136170"/>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JUN</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59" name="object 59">
            <a:extLst>
              <a:ext uri="{FF2B5EF4-FFF2-40B4-BE49-F238E27FC236}">
                <a16:creationId xmlns:a16="http://schemas.microsoft.com/office/drawing/2014/main" id="{BD886BC4-CCDC-F148-B076-5B3742BACCF0}"/>
              </a:ext>
            </a:extLst>
          </p:cNvPr>
          <p:cNvSpPr txBox="1"/>
          <p:nvPr/>
        </p:nvSpPr>
        <p:spPr>
          <a:xfrm>
            <a:off x="7690119" y="885708"/>
            <a:ext cx="216406" cy="136170"/>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JUL</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60" name="object 60">
            <a:extLst>
              <a:ext uri="{FF2B5EF4-FFF2-40B4-BE49-F238E27FC236}">
                <a16:creationId xmlns:a16="http://schemas.microsoft.com/office/drawing/2014/main" id="{35BEF6C8-909D-1F4A-81C9-95A6659F60E9}"/>
              </a:ext>
            </a:extLst>
          </p:cNvPr>
          <p:cNvSpPr txBox="1"/>
          <p:nvPr/>
        </p:nvSpPr>
        <p:spPr>
          <a:xfrm>
            <a:off x="8396933" y="885708"/>
            <a:ext cx="244901" cy="136170"/>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AUG</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61" name="object 61">
            <a:extLst>
              <a:ext uri="{FF2B5EF4-FFF2-40B4-BE49-F238E27FC236}">
                <a16:creationId xmlns:a16="http://schemas.microsoft.com/office/drawing/2014/main" id="{301B1893-DABC-084E-BE14-A1B580B33BC4}"/>
              </a:ext>
            </a:extLst>
          </p:cNvPr>
          <p:cNvSpPr txBox="1"/>
          <p:nvPr/>
        </p:nvSpPr>
        <p:spPr>
          <a:xfrm>
            <a:off x="9105026" y="885708"/>
            <a:ext cx="293419" cy="136170"/>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SEPT</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62" name="object 62">
            <a:extLst>
              <a:ext uri="{FF2B5EF4-FFF2-40B4-BE49-F238E27FC236}">
                <a16:creationId xmlns:a16="http://schemas.microsoft.com/office/drawing/2014/main" id="{B5C5C7C8-D07F-AD45-838A-7A85E3AC7E3D}"/>
              </a:ext>
            </a:extLst>
          </p:cNvPr>
          <p:cNvSpPr txBox="1"/>
          <p:nvPr/>
        </p:nvSpPr>
        <p:spPr>
          <a:xfrm>
            <a:off x="9855098" y="885708"/>
            <a:ext cx="235274" cy="136170"/>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OCT</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63" name="object 63">
            <a:extLst>
              <a:ext uri="{FF2B5EF4-FFF2-40B4-BE49-F238E27FC236}">
                <a16:creationId xmlns:a16="http://schemas.microsoft.com/office/drawing/2014/main" id="{CC5D74C8-3016-9C48-B33F-CDA807260A74}"/>
              </a:ext>
            </a:extLst>
          </p:cNvPr>
          <p:cNvSpPr txBox="1"/>
          <p:nvPr/>
        </p:nvSpPr>
        <p:spPr>
          <a:xfrm>
            <a:off x="10568945" y="885708"/>
            <a:ext cx="241435" cy="136170"/>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NOV</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64" name="object 64">
            <a:extLst>
              <a:ext uri="{FF2B5EF4-FFF2-40B4-BE49-F238E27FC236}">
                <a16:creationId xmlns:a16="http://schemas.microsoft.com/office/drawing/2014/main" id="{3D62A428-F80D-E54A-9AE5-BBFFC27220A7}"/>
              </a:ext>
            </a:extLst>
          </p:cNvPr>
          <p:cNvSpPr txBox="1"/>
          <p:nvPr/>
        </p:nvSpPr>
        <p:spPr>
          <a:xfrm>
            <a:off x="11317205" y="885708"/>
            <a:ext cx="240280" cy="136170"/>
          </a:xfrm>
          <a:prstGeom prst="rect">
            <a:avLst/>
          </a:prstGeom>
        </p:spPr>
        <p:txBody>
          <a:bodyPr vert="horz" wrap="square" lIns="0" tIns="10012" rIns="0" bIns="0" rtlCol="0">
            <a:spAutoFit/>
          </a:bodyPr>
          <a:lstStyle/>
          <a:p>
            <a:pPr marL="7701" marR="0" lvl="0" indent="0" algn="l" defTabSz="914400" rtl="0" eaLnBrk="1" fontAlgn="auto" latinLnBrk="0" hangingPunct="1">
              <a:lnSpc>
                <a:spcPct val="100000"/>
              </a:lnSpc>
              <a:spcBef>
                <a:spcPts val="79"/>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DEC</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66" name="object 66">
            <a:extLst>
              <a:ext uri="{FF2B5EF4-FFF2-40B4-BE49-F238E27FC236}">
                <a16:creationId xmlns:a16="http://schemas.microsoft.com/office/drawing/2014/main" id="{D2DCB396-CE54-7B4F-9C08-F8180319668C}"/>
              </a:ext>
            </a:extLst>
          </p:cNvPr>
          <p:cNvSpPr txBox="1"/>
          <p:nvPr/>
        </p:nvSpPr>
        <p:spPr>
          <a:xfrm>
            <a:off x="524159" y="847808"/>
            <a:ext cx="2146350" cy="197215"/>
          </a:xfrm>
          <a:prstGeom prst="rect">
            <a:avLst/>
          </a:prstGeom>
          <a:solidFill>
            <a:srgbClr val="000000"/>
          </a:solidFill>
        </p:spPr>
        <p:txBody>
          <a:bodyPr vert="horz" wrap="square" lIns="0" tIns="70467" rIns="0" bIns="0" rtlCol="0">
            <a:spAutoFit/>
          </a:bodyPr>
          <a:lstStyle/>
          <a:p>
            <a:pPr marL="689265" marR="0" lvl="0" indent="0" algn="l" defTabSz="914400" rtl="0" eaLnBrk="1" fontAlgn="auto" latinLnBrk="0" hangingPunct="1">
              <a:lnSpc>
                <a:spcPct val="100000"/>
              </a:lnSpc>
              <a:spcBef>
                <a:spcPts val="555"/>
              </a:spcBef>
              <a:spcAft>
                <a:spcPts val="0"/>
              </a:spcAft>
              <a:buClrTx/>
              <a:buSzTx/>
              <a:buFontTx/>
              <a:buNone/>
              <a:tabLst/>
              <a:defRPr/>
            </a:pPr>
            <a:r>
              <a:rPr kumimoji="0" sz="819" b="0" i="0" u="none" strike="noStrike" kern="1200" cap="none" spc="12" normalizeH="0" baseline="0" noProof="0" dirty="0">
                <a:ln>
                  <a:noFill/>
                </a:ln>
                <a:solidFill>
                  <a:srgbClr val="FFFFFF"/>
                </a:solidFill>
                <a:effectLst/>
                <a:uLnTx/>
                <a:uFillTx/>
                <a:latin typeface="Arial" panose="020B0604020202020204"/>
                <a:ea typeface="+mn-ea"/>
                <a:cs typeface="Helvetica-Heavy"/>
              </a:rPr>
              <a:t>PROMOTIONS</a:t>
            </a:r>
            <a:endParaRPr kumimoji="0" sz="81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302" name="object 90">
            <a:extLst>
              <a:ext uri="{FF2B5EF4-FFF2-40B4-BE49-F238E27FC236}">
                <a16:creationId xmlns:a16="http://schemas.microsoft.com/office/drawing/2014/main" id="{6031A70F-9849-4A81-BBD9-91A26470CE71}"/>
              </a:ext>
            </a:extLst>
          </p:cNvPr>
          <p:cNvSpPr/>
          <p:nvPr/>
        </p:nvSpPr>
        <p:spPr>
          <a:xfrm>
            <a:off x="6581535" y="216387"/>
            <a:ext cx="190607" cy="190607"/>
          </a:xfrm>
          <a:custGeom>
            <a:avLst/>
            <a:gdLst/>
            <a:ahLst/>
            <a:cxnLst/>
            <a:rect l="l" t="t" r="r" b="b"/>
            <a:pathLst>
              <a:path w="314325" h="314325">
                <a:moveTo>
                  <a:pt x="314126" y="0"/>
                </a:moveTo>
                <a:lnTo>
                  <a:pt x="0" y="0"/>
                </a:lnTo>
                <a:lnTo>
                  <a:pt x="0" y="314126"/>
                </a:lnTo>
                <a:lnTo>
                  <a:pt x="314126" y="314126"/>
                </a:lnTo>
                <a:lnTo>
                  <a:pt x="314126" y="0"/>
                </a:lnTo>
                <a:close/>
              </a:path>
            </a:pathLst>
          </a:custGeom>
          <a:solidFill>
            <a:srgbClr val="1835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 name="Rectangle 295">
            <a:extLst>
              <a:ext uri="{FF2B5EF4-FFF2-40B4-BE49-F238E27FC236}">
                <a16:creationId xmlns:a16="http://schemas.microsoft.com/office/drawing/2014/main" id="{81853057-357B-4D00-A3C2-83021EE32071}"/>
              </a:ext>
            </a:extLst>
          </p:cNvPr>
          <p:cNvSpPr/>
          <p:nvPr/>
        </p:nvSpPr>
        <p:spPr>
          <a:xfrm>
            <a:off x="3842678" y="213689"/>
            <a:ext cx="2718886" cy="24160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0" b="0" i="0" u="none" strike="noStrike" kern="1200" cap="none" spc="0" normalizeH="0" baseline="0" noProof="0" dirty="0">
                <a:ln>
                  <a:noFill/>
                </a:ln>
                <a:solidFill>
                  <a:prstClr val="black"/>
                </a:solidFill>
                <a:effectLst/>
                <a:uLnTx/>
                <a:uFillTx/>
                <a:latin typeface="Arial" panose="020B0604020202020204"/>
                <a:ea typeface="+mn-ea"/>
                <a:cs typeface="Arial"/>
              </a:rPr>
              <a:t>Marketing</a:t>
            </a:r>
            <a:r>
              <a:rPr kumimoji="0" lang="en-US" sz="970" b="0" i="0" u="none" strike="noStrike" kern="1200" cap="none" spc="3" normalizeH="0" baseline="0" noProof="0" dirty="0">
                <a:ln>
                  <a:noFill/>
                </a:ln>
                <a:solidFill>
                  <a:prstClr val="black"/>
                </a:solidFill>
                <a:effectLst/>
                <a:uLnTx/>
                <a:uFillTx/>
                <a:latin typeface="Arial" panose="020B0604020202020204"/>
                <a:ea typeface="+mn-ea"/>
                <a:cs typeface="Arial"/>
              </a:rPr>
              <a:t> </a:t>
            </a:r>
            <a:r>
              <a:rPr kumimoji="0" lang="en-US" sz="970" b="0" i="0" u="none" strike="noStrike" kern="1200" cap="none" spc="0" normalizeH="0" baseline="0" noProof="0" dirty="0">
                <a:ln>
                  <a:noFill/>
                </a:ln>
                <a:solidFill>
                  <a:prstClr val="black"/>
                </a:solidFill>
                <a:effectLst/>
                <a:uLnTx/>
                <a:uFillTx/>
                <a:latin typeface="Arial" panose="020B0604020202020204"/>
                <a:ea typeface="+mn-ea"/>
                <a:cs typeface="Arial"/>
              </a:rPr>
              <a:t>Mail</a:t>
            </a:r>
            <a:r>
              <a:rPr kumimoji="0" lang="en-US" sz="970" b="0" i="0" u="none" strike="noStrike" kern="1200" cap="none" spc="6" normalizeH="0" baseline="0" noProof="0" dirty="0">
                <a:ln>
                  <a:noFill/>
                </a:ln>
                <a:solidFill>
                  <a:prstClr val="black"/>
                </a:solidFill>
                <a:effectLst/>
                <a:uLnTx/>
                <a:uFillTx/>
                <a:latin typeface="Arial" panose="020B0604020202020204"/>
                <a:ea typeface="+mn-ea"/>
                <a:cs typeface="Arial"/>
              </a:rPr>
              <a:t> </a:t>
            </a:r>
            <a:r>
              <a:rPr kumimoji="0" lang="en-US" sz="970" b="0" i="0" u="none" strike="noStrike" kern="1200" cap="none" spc="-3" normalizeH="0" baseline="0" noProof="0" dirty="0">
                <a:ln>
                  <a:noFill/>
                </a:ln>
                <a:solidFill>
                  <a:prstClr val="black"/>
                </a:solidFill>
                <a:effectLst/>
                <a:uLnTx/>
                <a:uFillTx/>
                <a:latin typeface="Arial" panose="020B0604020202020204"/>
                <a:ea typeface="+mn-ea"/>
                <a:cs typeface="Arial"/>
              </a:rPr>
              <a:t>and</a:t>
            </a:r>
            <a:r>
              <a:rPr kumimoji="0" lang="en-US" sz="970" b="0" i="0" u="none" strike="noStrike" kern="1200" cap="none" spc="3" normalizeH="0" baseline="0" noProof="0" dirty="0">
                <a:ln>
                  <a:noFill/>
                </a:ln>
                <a:solidFill>
                  <a:prstClr val="black"/>
                </a:solidFill>
                <a:effectLst/>
                <a:uLnTx/>
                <a:uFillTx/>
                <a:latin typeface="Arial" panose="020B0604020202020204"/>
                <a:ea typeface="+mn-ea"/>
                <a:cs typeface="Arial"/>
              </a:rPr>
              <a:t> </a:t>
            </a:r>
            <a:r>
              <a:rPr kumimoji="0" lang="en-US" sz="970" b="0" i="0" u="none" strike="noStrike" kern="1200" cap="none" spc="0" normalizeH="0" baseline="0" noProof="0" dirty="0">
                <a:ln>
                  <a:noFill/>
                </a:ln>
                <a:solidFill>
                  <a:prstClr val="black"/>
                </a:solidFill>
                <a:effectLst/>
                <a:uLnTx/>
                <a:uFillTx/>
                <a:latin typeface="Arial" panose="020B0604020202020204"/>
                <a:ea typeface="+mn-ea"/>
                <a:cs typeface="Arial"/>
              </a:rPr>
              <a:t>First-Class</a:t>
            </a:r>
            <a:r>
              <a:rPr kumimoji="0" lang="en-US" sz="970" b="0" i="0" u="none" strike="noStrike" kern="1200" cap="none" spc="0" normalizeH="0" baseline="34722" noProof="0" dirty="0">
                <a:ln>
                  <a:noFill/>
                </a:ln>
                <a:solidFill>
                  <a:prstClr val="black"/>
                </a:solidFill>
                <a:effectLst/>
                <a:uLnTx/>
                <a:uFillTx/>
                <a:latin typeface="Arial" panose="020B0604020202020204"/>
                <a:ea typeface="+mn-ea"/>
                <a:cs typeface="Arial"/>
              </a:rPr>
              <a:t>®</a:t>
            </a:r>
            <a:r>
              <a:rPr kumimoji="0" lang="en-US" sz="970" b="0" i="0" u="none" strike="noStrike" kern="1200" cap="none" spc="154" normalizeH="0" baseline="34722" noProof="0" dirty="0">
                <a:ln>
                  <a:noFill/>
                </a:ln>
                <a:solidFill>
                  <a:prstClr val="black"/>
                </a:solidFill>
                <a:effectLst/>
                <a:uLnTx/>
                <a:uFillTx/>
                <a:latin typeface="Arial" panose="020B0604020202020204"/>
                <a:ea typeface="+mn-ea"/>
                <a:cs typeface="Arial"/>
              </a:rPr>
              <a:t> </a:t>
            </a:r>
            <a:r>
              <a:rPr kumimoji="0" lang="en-US" sz="970" b="0" i="0" u="none" strike="noStrike" kern="1200" cap="none" spc="0" normalizeH="0" baseline="0" noProof="0" dirty="0">
                <a:ln>
                  <a:noFill/>
                </a:ln>
                <a:solidFill>
                  <a:prstClr val="black"/>
                </a:solidFill>
                <a:effectLst/>
                <a:uLnTx/>
                <a:uFillTx/>
                <a:latin typeface="Arial" panose="020B0604020202020204"/>
                <a:ea typeface="+mn-ea"/>
                <a:cs typeface="Arial"/>
              </a:rPr>
              <a:t>Mail</a:t>
            </a:r>
            <a:r>
              <a:rPr kumimoji="0" lang="en-US" sz="970" b="0" i="0" u="none" strike="noStrike" kern="1200" cap="none" spc="6" normalizeH="0" baseline="0" noProof="0" dirty="0">
                <a:ln>
                  <a:noFill/>
                </a:ln>
                <a:solidFill>
                  <a:prstClr val="black"/>
                </a:solidFill>
                <a:effectLst/>
                <a:uLnTx/>
                <a:uFillTx/>
                <a:latin typeface="Arial" panose="020B0604020202020204"/>
                <a:ea typeface="+mn-ea"/>
                <a:cs typeface="Arial"/>
              </a:rPr>
              <a:t> </a:t>
            </a:r>
            <a:r>
              <a:rPr kumimoji="0" lang="en-US" sz="970" b="0" i="0" u="none" strike="noStrike" kern="1200" cap="none" spc="0" normalizeH="0" baseline="0" noProof="0" dirty="0">
                <a:ln>
                  <a:noFill/>
                </a:ln>
                <a:solidFill>
                  <a:prstClr val="black"/>
                </a:solidFill>
                <a:effectLst/>
                <a:uLnTx/>
                <a:uFillTx/>
                <a:latin typeface="Arial" panose="020B0604020202020204"/>
                <a:ea typeface="+mn-ea"/>
                <a:cs typeface="Arial"/>
              </a:rPr>
              <a:t>Products</a:t>
            </a:r>
            <a:endParaRPr kumimoji="0" lang="en-US" sz="97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7" name="Rectangle 296">
            <a:extLst>
              <a:ext uri="{FF2B5EF4-FFF2-40B4-BE49-F238E27FC236}">
                <a16:creationId xmlns:a16="http://schemas.microsoft.com/office/drawing/2014/main" id="{91CAAB09-8652-4C5F-8DA6-782417F2E6D3}"/>
              </a:ext>
            </a:extLst>
          </p:cNvPr>
          <p:cNvSpPr/>
          <p:nvPr/>
        </p:nvSpPr>
        <p:spPr>
          <a:xfrm>
            <a:off x="6855220" y="198077"/>
            <a:ext cx="1536446" cy="24160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0" b="0" i="0" u="none" strike="noStrike" kern="1200" cap="none" spc="0" normalizeH="0" baseline="0" noProof="0" dirty="0">
                <a:ln>
                  <a:noFill/>
                </a:ln>
                <a:solidFill>
                  <a:prstClr val="black"/>
                </a:solidFill>
                <a:effectLst/>
                <a:uLnTx/>
                <a:uFillTx/>
                <a:latin typeface="Arial" panose="020B0604020202020204"/>
                <a:ea typeface="+mn-ea"/>
                <a:cs typeface="Arial"/>
              </a:rPr>
              <a:t>First-Class</a:t>
            </a:r>
            <a:r>
              <a:rPr kumimoji="0" lang="en-US" sz="970" b="0" i="0" u="none" strike="noStrike" kern="1200" cap="none" spc="0" normalizeH="0" baseline="24305" noProof="0" dirty="0">
                <a:ln>
                  <a:noFill/>
                </a:ln>
                <a:solidFill>
                  <a:prstClr val="black"/>
                </a:solidFill>
                <a:effectLst/>
                <a:uLnTx/>
                <a:uFillTx/>
                <a:latin typeface="Arial" panose="020B0604020202020204"/>
                <a:ea typeface="+mn-ea"/>
                <a:cs typeface="Arial"/>
              </a:rPr>
              <a:t>®</a:t>
            </a:r>
            <a:r>
              <a:rPr kumimoji="0" lang="en-US" sz="970" b="0" i="0" u="none" strike="noStrike" kern="1200" cap="none" spc="-18" normalizeH="0" baseline="24305" noProof="0" dirty="0">
                <a:ln>
                  <a:noFill/>
                </a:ln>
                <a:solidFill>
                  <a:prstClr val="black"/>
                </a:solidFill>
                <a:effectLst/>
                <a:uLnTx/>
                <a:uFillTx/>
                <a:latin typeface="Arial" panose="020B0604020202020204"/>
                <a:ea typeface="+mn-ea"/>
                <a:cs typeface="Arial"/>
              </a:rPr>
              <a:t> </a:t>
            </a:r>
            <a:r>
              <a:rPr kumimoji="0" lang="en-US" sz="970" b="0" i="0" u="none" strike="noStrike" kern="1200" cap="none" spc="0" normalizeH="0" baseline="0" noProof="0" dirty="0">
                <a:ln>
                  <a:noFill/>
                </a:ln>
                <a:solidFill>
                  <a:prstClr val="black"/>
                </a:solidFill>
                <a:effectLst/>
                <a:uLnTx/>
                <a:uFillTx/>
                <a:latin typeface="Arial" panose="020B0604020202020204"/>
                <a:ea typeface="+mn-ea"/>
                <a:cs typeface="Arial"/>
              </a:rPr>
              <a:t>Mail</a:t>
            </a:r>
            <a:r>
              <a:rPr kumimoji="0" lang="en-US" sz="970" b="0" i="0" u="none" strike="noStrike" kern="1200" cap="none" spc="-22" normalizeH="0" baseline="0" noProof="0" dirty="0">
                <a:ln>
                  <a:noFill/>
                </a:ln>
                <a:solidFill>
                  <a:prstClr val="black"/>
                </a:solidFill>
                <a:effectLst/>
                <a:uLnTx/>
                <a:uFillTx/>
                <a:latin typeface="Arial" panose="020B0604020202020204"/>
                <a:ea typeface="+mn-ea"/>
                <a:cs typeface="Arial"/>
              </a:rPr>
              <a:t> </a:t>
            </a:r>
            <a:r>
              <a:rPr kumimoji="0" lang="en-US" sz="970" b="0" i="0" u="none" strike="noStrike" kern="1200" cap="none" spc="0" normalizeH="0" baseline="0" noProof="0" dirty="0">
                <a:ln>
                  <a:noFill/>
                </a:ln>
                <a:solidFill>
                  <a:prstClr val="black"/>
                </a:solidFill>
                <a:effectLst/>
                <a:uLnTx/>
                <a:uFillTx/>
                <a:latin typeface="Arial" panose="020B0604020202020204"/>
                <a:ea typeface="+mn-ea"/>
                <a:cs typeface="Arial"/>
              </a:rPr>
              <a:t>Service</a:t>
            </a:r>
            <a:endParaRPr kumimoji="0" lang="en-US" sz="97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8" name="object 91">
            <a:extLst>
              <a:ext uri="{FF2B5EF4-FFF2-40B4-BE49-F238E27FC236}">
                <a16:creationId xmlns:a16="http://schemas.microsoft.com/office/drawing/2014/main" id="{B2FFF89A-1657-4CF6-98AB-CB19A061949E}"/>
              </a:ext>
            </a:extLst>
          </p:cNvPr>
          <p:cNvSpPr/>
          <p:nvPr/>
        </p:nvSpPr>
        <p:spPr>
          <a:xfrm>
            <a:off x="3607991" y="226114"/>
            <a:ext cx="190607" cy="190607"/>
          </a:xfrm>
          <a:custGeom>
            <a:avLst/>
            <a:gdLst/>
            <a:ahLst/>
            <a:cxnLst/>
            <a:rect l="l" t="t" r="r" b="b"/>
            <a:pathLst>
              <a:path w="314325" h="314325">
                <a:moveTo>
                  <a:pt x="314126" y="0"/>
                </a:moveTo>
                <a:lnTo>
                  <a:pt x="0" y="0"/>
                </a:lnTo>
                <a:lnTo>
                  <a:pt x="0" y="314126"/>
                </a:lnTo>
                <a:lnTo>
                  <a:pt x="314126" y="314126"/>
                </a:lnTo>
                <a:lnTo>
                  <a:pt x="314126" y="0"/>
                </a:lnTo>
                <a:close/>
              </a:path>
            </a:pathLst>
          </a:custGeom>
          <a:solidFill>
            <a:srgbClr val="1C9C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 name="Rectangle 298">
            <a:extLst>
              <a:ext uri="{FF2B5EF4-FFF2-40B4-BE49-F238E27FC236}">
                <a16:creationId xmlns:a16="http://schemas.microsoft.com/office/drawing/2014/main" id="{98C57907-D44A-45E6-BD04-89428DCA4A3A}"/>
              </a:ext>
            </a:extLst>
          </p:cNvPr>
          <p:cNvSpPr/>
          <p:nvPr/>
        </p:nvSpPr>
        <p:spPr>
          <a:xfrm>
            <a:off x="459177" y="96229"/>
            <a:ext cx="11273646" cy="41587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307" name="Group 306">
            <a:extLst>
              <a:ext uri="{FF2B5EF4-FFF2-40B4-BE49-F238E27FC236}">
                <a16:creationId xmlns:a16="http://schemas.microsoft.com/office/drawing/2014/main" id="{AE075D3C-7931-45D8-988A-812DC15A767D}"/>
              </a:ext>
            </a:extLst>
          </p:cNvPr>
          <p:cNvGrpSpPr/>
          <p:nvPr/>
        </p:nvGrpSpPr>
        <p:grpSpPr>
          <a:xfrm>
            <a:off x="8497795" y="198076"/>
            <a:ext cx="3110942" cy="241605"/>
            <a:chOff x="14012788" y="326642"/>
            <a:chExt cx="5130173" cy="398424"/>
          </a:xfrm>
        </p:grpSpPr>
        <p:sp>
          <p:nvSpPr>
            <p:cNvPr id="300" name="Rectangle 299">
              <a:extLst>
                <a:ext uri="{FF2B5EF4-FFF2-40B4-BE49-F238E27FC236}">
                  <a16:creationId xmlns:a16="http://schemas.microsoft.com/office/drawing/2014/main" id="{BAA60D2F-D61D-4330-8D99-6BD34458F71E}"/>
                </a:ext>
              </a:extLst>
            </p:cNvPr>
            <p:cNvSpPr/>
            <p:nvPr/>
          </p:nvSpPr>
          <p:spPr>
            <a:xfrm>
              <a:off x="14324006" y="326642"/>
              <a:ext cx="2049218" cy="39842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0" b="0" i="0" u="none" strike="noStrike" kern="1200" cap="none" spc="0" normalizeH="0" baseline="0" noProof="0" dirty="0">
                  <a:ln>
                    <a:noFill/>
                  </a:ln>
                  <a:solidFill>
                    <a:prstClr val="black"/>
                  </a:solidFill>
                  <a:effectLst/>
                  <a:uLnTx/>
                  <a:uFillTx/>
                  <a:latin typeface="Arial" panose="020B0604020202020204"/>
                  <a:ea typeface="+mn-ea"/>
                  <a:cs typeface="Arial"/>
                </a:rPr>
                <a:t>Registration Period</a:t>
              </a:r>
              <a:endParaRPr kumimoji="0" lang="en-US" sz="97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1" name="Rectangle 300">
              <a:extLst>
                <a:ext uri="{FF2B5EF4-FFF2-40B4-BE49-F238E27FC236}">
                  <a16:creationId xmlns:a16="http://schemas.microsoft.com/office/drawing/2014/main" id="{54B0BE0C-9BB8-4B5C-870F-38805BC81085}"/>
                </a:ext>
              </a:extLst>
            </p:cNvPr>
            <p:cNvSpPr/>
            <p:nvPr/>
          </p:nvSpPr>
          <p:spPr>
            <a:xfrm>
              <a:off x="17256792" y="326642"/>
              <a:ext cx="1886169" cy="39842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0" b="0" i="0" u="none" strike="noStrike" kern="1200" cap="none" spc="0" normalizeH="0" baseline="0" noProof="0" dirty="0">
                  <a:ln>
                    <a:noFill/>
                  </a:ln>
                  <a:solidFill>
                    <a:prstClr val="black"/>
                  </a:solidFill>
                  <a:effectLst/>
                  <a:uLnTx/>
                  <a:uFillTx/>
                  <a:latin typeface="Arial" panose="020B0604020202020204"/>
                  <a:ea typeface="+mn-ea"/>
                  <a:cs typeface="Helvetica"/>
                </a:rPr>
                <a:t>Promotion</a:t>
              </a:r>
              <a:r>
                <a:rPr kumimoji="0" lang="en-US" sz="970" b="0" i="0" u="none" strike="noStrike" kern="1200" cap="none" spc="-21" normalizeH="0" baseline="0" noProof="0" dirty="0">
                  <a:ln>
                    <a:noFill/>
                  </a:ln>
                  <a:solidFill>
                    <a:prstClr val="black"/>
                  </a:solidFill>
                  <a:effectLst/>
                  <a:uLnTx/>
                  <a:uFillTx/>
                  <a:latin typeface="Arial" panose="020B0604020202020204"/>
                  <a:ea typeface="+mn-ea"/>
                  <a:cs typeface="Helvetica"/>
                </a:rPr>
                <a:t> </a:t>
              </a:r>
              <a:r>
                <a:rPr kumimoji="0" lang="en-US" sz="970" b="0" i="0" u="none" strike="noStrike" kern="1200" cap="none" spc="0" normalizeH="0" baseline="0" noProof="0" dirty="0">
                  <a:ln>
                    <a:noFill/>
                  </a:ln>
                  <a:solidFill>
                    <a:prstClr val="black"/>
                  </a:solidFill>
                  <a:effectLst/>
                  <a:uLnTx/>
                  <a:uFillTx/>
                  <a:latin typeface="Arial" panose="020B0604020202020204"/>
                  <a:ea typeface="+mn-ea"/>
                  <a:cs typeface="Helvetica"/>
                </a:rPr>
                <a:t>Period</a:t>
              </a:r>
              <a:endParaRPr kumimoji="0" lang="en-US" sz="97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04" name="object 86">
              <a:extLst>
                <a:ext uri="{FF2B5EF4-FFF2-40B4-BE49-F238E27FC236}">
                  <a16:creationId xmlns:a16="http://schemas.microsoft.com/office/drawing/2014/main" id="{CA1A64F7-03DE-405E-9095-083A1C7B8715}"/>
                </a:ext>
              </a:extLst>
            </p:cNvPr>
            <p:cNvPicPr>
              <a:picLocks noChangeAspect="1"/>
            </p:cNvPicPr>
            <p:nvPr/>
          </p:nvPicPr>
          <p:blipFill>
            <a:blip r:embed="rId3" cstate="print"/>
            <a:stretch>
              <a:fillRect/>
            </a:stretch>
          </p:blipFill>
          <p:spPr>
            <a:xfrm>
              <a:off x="14012788" y="375129"/>
              <a:ext cx="277714" cy="267429"/>
            </a:xfrm>
            <a:prstGeom prst="rect">
              <a:avLst/>
            </a:prstGeom>
          </p:spPr>
        </p:pic>
        <p:pic>
          <p:nvPicPr>
            <p:cNvPr id="305" name="object 87">
              <a:extLst>
                <a:ext uri="{FF2B5EF4-FFF2-40B4-BE49-F238E27FC236}">
                  <a16:creationId xmlns:a16="http://schemas.microsoft.com/office/drawing/2014/main" id="{539933F3-8C1D-44DE-A57F-E8A552AED836}"/>
                </a:ext>
              </a:extLst>
            </p:cNvPr>
            <p:cNvPicPr/>
            <p:nvPr/>
          </p:nvPicPr>
          <p:blipFill>
            <a:blip r:embed="rId9" cstate="print">
              <a:duotone>
                <a:prstClr val="black"/>
                <a:srgbClr val="3D4F59">
                  <a:tint val="45000"/>
                  <a:satMod val="400000"/>
                </a:srgbClr>
              </a:duotone>
              <a:extLst>
                <a:ext uri="{BEBA8EAE-BF5A-486C-A8C5-ECC9F3942E4B}">
                  <a14:imgProps xmlns:a14="http://schemas.microsoft.com/office/drawing/2010/main">
                    <a14:imgLayer r:embed="rId10">
                      <a14:imgEffect>
                        <a14:colorTemperature colorTemp="11200"/>
                      </a14:imgEffect>
                      <a14:imgEffect>
                        <a14:brightnessContrast bright="-40000" contrast="-40000"/>
                      </a14:imgEffect>
                    </a14:imgLayer>
                  </a14:imgProps>
                </a:ext>
              </a:extLst>
            </a:blip>
            <a:stretch>
              <a:fillRect/>
            </a:stretch>
          </p:blipFill>
          <p:spPr>
            <a:xfrm>
              <a:off x="16939260" y="345420"/>
              <a:ext cx="317531" cy="239796"/>
            </a:xfrm>
            <a:prstGeom prst="rect">
              <a:avLst/>
            </a:prstGeom>
            <a:ln>
              <a:noFill/>
            </a:ln>
          </p:spPr>
        </p:pic>
      </p:grpSp>
      <p:sp>
        <p:nvSpPr>
          <p:cNvPr id="309" name="TextBox 308">
            <a:extLst>
              <a:ext uri="{FF2B5EF4-FFF2-40B4-BE49-F238E27FC236}">
                <a16:creationId xmlns:a16="http://schemas.microsoft.com/office/drawing/2014/main" id="{5B8B502F-F5EE-40B9-A84F-B44F87061CC9}"/>
              </a:ext>
            </a:extLst>
          </p:cNvPr>
          <p:cNvSpPr txBox="1"/>
          <p:nvPr/>
        </p:nvSpPr>
        <p:spPr>
          <a:xfrm>
            <a:off x="439962" y="86139"/>
            <a:ext cx="2758960" cy="5029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4" b="1" i="0" u="none" strike="noStrike" kern="0" cap="none" spc="0" normalizeH="0" baseline="0" noProof="0" dirty="0">
                <a:ln>
                  <a:noFill/>
                </a:ln>
                <a:solidFill>
                  <a:prstClr val="black"/>
                </a:solidFill>
                <a:effectLst/>
                <a:uLnTx/>
                <a:uFillTx/>
                <a:latin typeface="Arial" panose="020B0604020202020204"/>
                <a:ea typeface="+mn-ea"/>
                <a:cs typeface="+mn-cs"/>
              </a:rPr>
              <a:t>Proposed 2023 Promotions Calendar</a:t>
            </a:r>
          </a:p>
        </p:txBody>
      </p:sp>
      <p:sp>
        <p:nvSpPr>
          <p:cNvPr id="322" name="object 188">
            <a:extLst>
              <a:ext uri="{FF2B5EF4-FFF2-40B4-BE49-F238E27FC236}">
                <a16:creationId xmlns:a16="http://schemas.microsoft.com/office/drawing/2014/main" id="{8534AE2A-CA66-4413-B9D1-97097D0C2F1A}"/>
              </a:ext>
            </a:extLst>
          </p:cNvPr>
          <p:cNvSpPr txBox="1"/>
          <p:nvPr/>
        </p:nvSpPr>
        <p:spPr>
          <a:xfrm>
            <a:off x="1041508" y="2071292"/>
            <a:ext cx="1611705" cy="466359"/>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01600"/>
              </a:lnSpc>
              <a:spcBef>
                <a:spcPts val="58"/>
              </a:spcBef>
              <a:spcAft>
                <a:spcPts val="0"/>
              </a:spcAft>
              <a:buClrTx/>
              <a:buSzTx/>
              <a:buFontTx/>
              <a:buNone/>
              <a:tabLst/>
              <a:defRPr/>
            </a:pPr>
            <a:r>
              <a:rPr kumimoji="0" sz="1061" b="0" i="0" u="none" strike="noStrike" kern="1200" cap="none" spc="9" normalizeH="0" baseline="0" noProof="0" dirty="0">
                <a:ln>
                  <a:noFill/>
                </a:ln>
                <a:solidFill>
                  <a:srgbClr val="18355F"/>
                </a:solidFill>
                <a:effectLst/>
                <a:uLnTx/>
                <a:uFillTx/>
                <a:latin typeface="Arial" panose="020B0604020202020204"/>
                <a:ea typeface="+mn-ea"/>
                <a:cs typeface="Helvetica-Heavy"/>
              </a:rPr>
              <a:t>PERSONALIZED </a:t>
            </a:r>
            <a:r>
              <a:rPr kumimoji="0" sz="1061" b="0" i="0" u="none" strike="noStrike" kern="1200" cap="none" spc="12" normalizeH="0" baseline="0" noProof="0" dirty="0">
                <a:ln>
                  <a:noFill/>
                </a:ln>
                <a:solidFill>
                  <a:srgbClr val="18355F"/>
                </a:solidFill>
                <a:effectLst/>
                <a:uLnTx/>
                <a:uFillTx/>
                <a:latin typeface="Arial" panose="020B0604020202020204"/>
                <a:ea typeface="+mn-ea"/>
                <a:cs typeface="Helvetica-Heavy"/>
              </a:rPr>
              <a:t> COLOR</a:t>
            </a:r>
            <a:r>
              <a:rPr kumimoji="0" sz="1061" b="0" i="0" u="none" strike="noStrike" kern="1200" cap="none" spc="-55" normalizeH="0" baseline="0" noProof="0" dirty="0">
                <a:ln>
                  <a:noFill/>
                </a:ln>
                <a:solidFill>
                  <a:srgbClr val="18355F"/>
                </a:solidFill>
                <a:effectLst/>
                <a:uLnTx/>
                <a:uFillTx/>
                <a:latin typeface="Arial" panose="020B0604020202020204"/>
                <a:ea typeface="+mn-ea"/>
                <a:cs typeface="Helvetica-Heavy"/>
              </a:rPr>
              <a:t> </a:t>
            </a:r>
            <a:r>
              <a:rPr kumimoji="0" sz="1061" b="0" i="0" u="none" strike="noStrike" kern="1200" cap="none" spc="12" normalizeH="0" baseline="0" noProof="0" dirty="0">
                <a:ln>
                  <a:noFill/>
                </a:ln>
                <a:solidFill>
                  <a:srgbClr val="18355F"/>
                </a:solidFill>
                <a:effectLst/>
                <a:uLnTx/>
                <a:uFillTx/>
                <a:latin typeface="Arial" panose="020B0604020202020204"/>
                <a:ea typeface="+mn-ea"/>
                <a:cs typeface="Helvetica-Heavy"/>
              </a:rPr>
              <a:t>TRANSPRO</a:t>
            </a:r>
            <a:r>
              <a:rPr kumimoji="0" lang="en-US" sz="1061" b="0" i="0" u="none" strike="noStrike" kern="1200" cap="none" spc="12" normalizeH="0" baseline="0" noProof="0" dirty="0">
                <a:ln>
                  <a:noFill/>
                </a:ln>
                <a:solidFill>
                  <a:srgbClr val="18355F"/>
                </a:solidFill>
                <a:effectLst/>
                <a:uLnTx/>
                <a:uFillTx/>
                <a:latin typeface="Arial" panose="020B0604020202020204"/>
                <a:ea typeface="+mn-ea"/>
                <a:cs typeface="Helvetica-Heavy"/>
              </a:rPr>
              <a:t>MO</a:t>
            </a:r>
          </a:p>
          <a:p>
            <a:pPr marL="11167" marR="0" lvl="0" indent="0" algn="l" defTabSz="914400" rtl="0" eaLnBrk="1" fontAlgn="auto" latinLnBrk="0" hangingPunct="1">
              <a:lnSpc>
                <a:spcPct val="100000"/>
              </a:lnSpc>
              <a:spcBef>
                <a:spcPts val="400"/>
              </a:spcBef>
              <a:spcAft>
                <a:spcPts val="0"/>
              </a:spcAft>
              <a:buClrTx/>
              <a:buSzTx/>
              <a:buFontTx/>
              <a:buNone/>
              <a:tabLst/>
              <a:defRPr/>
            </a:pPr>
            <a:endParaRPr kumimoji="0" lang="en-US" sz="485" b="0" i="0" u="none" strike="noStrike" kern="1200" cap="none" spc="0" normalizeH="0" baseline="0" noProof="0" dirty="0">
              <a:ln>
                <a:noFill/>
              </a:ln>
              <a:solidFill>
                <a:prstClr val="black"/>
              </a:solidFill>
              <a:effectLst/>
              <a:uLnTx/>
              <a:uFillTx/>
              <a:latin typeface="Arial" panose="020B0604020202020204"/>
              <a:ea typeface="+mn-ea"/>
              <a:cs typeface="Helvetica"/>
            </a:endParaRPr>
          </a:p>
        </p:txBody>
      </p:sp>
      <p:sp>
        <p:nvSpPr>
          <p:cNvPr id="323" name="object 86">
            <a:extLst>
              <a:ext uri="{FF2B5EF4-FFF2-40B4-BE49-F238E27FC236}">
                <a16:creationId xmlns:a16="http://schemas.microsoft.com/office/drawing/2014/main" id="{ECF8B174-55FD-4C10-A683-952BAB8DAFF5}"/>
              </a:ext>
            </a:extLst>
          </p:cNvPr>
          <p:cNvSpPr txBox="1"/>
          <p:nvPr/>
        </p:nvSpPr>
        <p:spPr>
          <a:xfrm>
            <a:off x="1045949" y="2838679"/>
            <a:ext cx="1612504" cy="496304"/>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01600"/>
              </a:lnSpc>
              <a:spcBef>
                <a:spcPts val="58"/>
              </a:spcBef>
              <a:spcAft>
                <a:spcPts val="0"/>
              </a:spcAft>
              <a:buClrTx/>
              <a:buSzTx/>
              <a:buFontTx/>
              <a:buNone/>
              <a:tabLst/>
              <a:defRPr/>
            </a:pPr>
            <a:r>
              <a:rPr kumimoji="0" sz="1061" b="0" i="0" u="none" strike="noStrike" kern="1200" cap="none" spc="9" normalizeH="0" baseline="0" noProof="0" dirty="0">
                <a:ln>
                  <a:noFill/>
                </a:ln>
                <a:solidFill>
                  <a:srgbClr val="005E9E"/>
                </a:solidFill>
                <a:effectLst/>
                <a:uLnTx/>
                <a:uFillTx/>
                <a:latin typeface="Arial" panose="020B0604020202020204"/>
                <a:ea typeface="+mn-ea"/>
                <a:cs typeface="Helvetica-Heavy"/>
              </a:rPr>
              <a:t>EMERGING</a:t>
            </a:r>
            <a:r>
              <a:rPr kumimoji="0" lang="en-US" sz="1061" b="0" i="0" u="none" strike="noStrike" kern="1200" cap="none" spc="12" normalizeH="0" baseline="0" noProof="0" dirty="0">
                <a:ln>
                  <a:noFill/>
                </a:ln>
                <a:solidFill>
                  <a:srgbClr val="005E9E"/>
                </a:solidFill>
                <a:effectLst/>
                <a:uLnTx/>
                <a:uFillTx/>
                <a:latin typeface="Arial" panose="020B0604020202020204"/>
                <a:ea typeface="+mn-ea"/>
                <a:cs typeface="Helvetica-Heavy"/>
              </a:rPr>
              <a:t> </a:t>
            </a:r>
            <a:r>
              <a:rPr kumimoji="0" sz="1061" b="0" i="0" u="none" strike="noStrike" kern="1200" cap="none" spc="12" normalizeH="0" baseline="0" noProof="0" dirty="0">
                <a:ln>
                  <a:noFill/>
                </a:ln>
                <a:solidFill>
                  <a:srgbClr val="005E9E"/>
                </a:solidFill>
                <a:effectLst/>
                <a:uLnTx/>
                <a:uFillTx/>
                <a:latin typeface="Arial" panose="020B0604020202020204"/>
                <a:ea typeface="+mn-ea"/>
                <a:cs typeface="Helvetica-Heavy"/>
              </a:rPr>
              <a:t>TECHNOLOGY</a:t>
            </a:r>
            <a:r>
              <a:rPr kumimoji="0" lang="en-US" sz="1061" b="0" i="0" u="none" strike="noStrike" kern="1200" cap="none" spc="12" normalizeH="0" baseline="0" noProof="0" dirty="0">
                <a:ln>
                  <a:noFill/>
                </a:ln>
                <a:solidFill>
                  <a:srgbClr val="005E9E"/>
                </a:solidFill>
                <a:effectLst/>
                <a:uLnTx/>
                <a:uFillTx/>
                <a:latin typeface="Arial" panose="020B0604020202020204"/>
                <a:ea typeface="+mn-ea"/>
                <a:cs typeface="Helvetica-Heavy"/>
              </a:rPr>
              <a:t> &amp; MOBILE SHOPPING</a:t>
            </a:r>
            <a:endParaRPr kumimoji="0" sz="1061"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336" name="object 106">
            <a:extLst>
              <a:ext uri="{FF2B5EF4-FFF2-40B4-BE49-F238E27FC236}">
                <a16:creationId xmlns:a16="http://schemas.microsoft.com/office/drawing/2014/main" id="{B0E05658-10DF-4949-8599-5EFE6D956751}"/>
              </a:ext>
            </a:extLst>
          </p:cNvPr>
          <p:cNvSpPr txBox="1"/>
          <p:nvPr/>
        </p:nvSpPr>
        <p:spPr>
          <a:xfrm>
            <a:off x="1070081" y="4016203"/>
            <a:ext cx="1498723" cy="163264"/>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01600"/>
              </a:lnSpc>
              <a:spcBef>
                <a:spcPts val="58"/>
              </a:spcBef>
              <a:spcAft>
                <a:spcPts val="0"/>
              </a:spcAft>
              <a:buClrTx/>
              <a:buSzTx/>
              <a:buFontTx/>
              <a:buNone/>
              <a:tabLst/>
              <a:defRPr/>
            </a:pPr>
            <a:r>
              <a:rPr kumimoji="0" lang="en-US" sz="1061" b="0" i="0" u="none" strike="noStrike" kern="1200" cap="all" spc="9" normalizeH="0" baseline="0" noProof="0" dirty="0">
                <a:ln>
                  <a:noFill/>
                </a:ln>
                <a:solidFill>
                  <a:srgbClr val="18355F"/>
                </a:solidFill>
                <a:effectLst/>
                <a:uLnTx/>
                <a:uFillTx/>
                <a:latin typeface="Arial" panose="020B0604020202020204"/>
                <a:ea typeface="+mn-ea"/>
                <a:cs typeface="Helvetica-Heavy"/>
              </a:rPr>
              <a:t>Reply Mail IMbA</a:t>
            </a:r>
            <a:endParaRPr kumimoji="0" sz="1061" b="0" i="0" u="none" strike="noStrike" kern="1200" cap="all" spc="0" normalizeH="0" baseline="0" noProof="0" dirty="0">
              <a:ln>
                <a:noFill/>
              </a:ln>
              <a:solidFill>
                <a:srgbClr val="18355F"/>
              </a:solidFill>
              <a:effectLst/>
              <a:uLnTx/>
              <a:uFillTx/>
              <a:latin typeface="Arial" panose="020B0604020202020204"/>
              <a:ea typeface="+mn-ea"/>
              <a:cs typeface="Helvetica-Heavy"/>
            </a:endParaRPr>
          </a:p>
        </p:txBody>
      </p:sp>
      <p:sp>
        <p:nvSpPr>
          <p:cNvPr id="339" name="object 189">
            <a:extLst>
              <a:ext uri="{FF2B5EF4-FFF2-40B4-BE49-F238E27FC236}">
                <a16:creationId xmlns:a16="http://schemas.microsoft.com/office/drawing/2014/main" id="{27DC154A-EE79-4D7D-A71F-0E765A1FAC2D}"/>
              </a:ext>
            </a:extLst>
          </p:cNvPr>
          <p:cNvSpPr txBox="1"/>
          <p:nvPr/>
        </p:nvSpPr>
        <p:spPr>
          <a:xfrm>
            <a:off x="1031355" y="5302292"/>
            <a:ext cx="914057" cy="163264"/>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01600"/>
              </a:lnSpc>
              <a:spcBef>
                <a:spcPts val="58"/>
              </a:spcBef>
              <a:spcAft>
                <a:spcPts val="0"/>
              </a:spcAft>
              <a:buClrTx/>
              <a:buSzTx/>
              <a:buFontTx/>
              <a:buNone/>
              <a:tabLst/>
              <a:defRPr/>
            </a:pPr>
            <a:r>
              <a:rPr kumimoji="0" lang="en-US" sz="1061" b="0" i="0" u="none" strike="noStrike" kern="1200" cap="none" spc="9" normalizeH="0" baseline="0" noProof="0" dirty="0">
                <a:ln>
                  <a:noFill/>
                </a:ln>
                <a:solidFill>
                  <a:srgbClr val="18355F"/>
                </a:solidFill>
                <a:effectLst/>
                <a:uLnTx/>
                <a:uFillTx/>
                <a:latin typeface="Arial" panose="020B0604020202020204"/>
                <a:ea typeface="+mn-ea"/>
                <a:cs typeface="Helvetica-Heavy"/>
              </a:rPr>
              <a:t>RETARGET</a:t>
            </a:r>
            <a:endParaRPr kumimoji="0" sz="485" b="0" i="0" u="none" strike="noStrike" kern="1200" cap="none" spc="0" normalizeH="0" baseline="0" noProof="0" dirty="0">
              <a:ln>
                <a:noFill/>
              </a:ln>
              <a:solidFill>
                <a:srgbClr val="18355F"/>
              </a:solidFill>
              <a:effectLst/>
              <a:uLnTx/>
              <a:uFillTx/>
              <a:latin typeface="Arial" panose="020B0604020202020204"/>
              <a:ea typeface="+mn-ea"/>
              <a:cs typeface="Helvetica"/>
            </a:endParaRPr>
          </a:p>
        </p:txBody>
      </p:sp>
      <p:grpSp>
        <p:nvGrpSpPr>
          <p:cNvPr id="345" name="Group 344">
            <a:extLst>
              <a:ext uri="{FF2B5EF4-FFF2-40B4-BE49-F238E27FC236}">
                <a16:creationId xmlns:a16="http://schemas.microsoft.com/office/drawing/2014/main" id="{0D881DBF-DB3B-4878-AA98-1D99F2621CE5}"/>
              </a:ext>
            </a:extLst>
          </p:cNvPr>
          <p:cNvGrpSpPr/>
          <p:nvPr/>
        </p:nvGrpSpPr>
        <p:grpSpPr>
          <a:xfrm>
            <a:off x="2792698" y="2174284"/>
            <a:ext cx="5298922" cy="238362"/>
            <a:chOff x="4612425" y="1403927"/>
            <a:chExt cx="8738315" cy="393076"/>
          </a:xfrm>
        </p:grpSpPr>
        <p:sp>
          <p:nvSpPr>
            <p:cNvPr id="346" name="object 79">
              <a:extLst>
                <a:ext uri="{FF2B5EF4-FFF2-40B4-BE49-F238E27FC236}">
                  <a16:creationId xmlns:a16="http://schemas.microsoft.com/office/drawing/2014/main" id="{550E311D-48FF-4F64-94F4-5B73B610FA49}"/>
                </a:ext>
              </a:extLst>
            </p:cNvPr>
            <p:cNvSpPr/>
            <p:nvPr/>
          </p:nvSpPr>
          <p:spPr>
            <a:xfrm>
              <a:off x="4633366" y="1403938"/>
              <a:ext cx="8707120" cy="393065"/>
            </a:xfrm>
            <a:custGeom>
              <a:avLst/>
              <a:gdLst/>
              <a:ahLst/>
              <a:cxnLst/>
              <a:rect l="l" t="t" r="r" b="b"/>
              <a:pathLst>
                <a:path w="8707119" h="393064">
                  <a:moveTo>
                    <a:pt x="1513039" y="0"/>
                  </a:moveTo>
                  <a:lnTo>
                    <a:pt x="0" y="0"/>
                  </a:lnTo>
                  <a:lnTo>
                    <a:pt x="0" y="392658"/>
                  </a:lnTo>
                  <a:lnTo>
                    <a:pt x="1513039" y="392658"/>
                  </a:lnTo>
                  <a:lnTo>
                    <a:pt x="1513039" y="0"/>
                  </a:lnTo>
                  <a:close/>
                </a:path>
                <a:path w="8707119" h="393064">
                  <a:moveTo>
                    <a:pt x="8706536" y="0"/>
                  </a:moveTo>
                  <a:lnTo>
                    <a:pt x="8685593" y="0"/>
                  </a:lnTo>
                  <a:lnTo>
                    <a:pt x="8685593" y="392658"/>
                  </a:lnTo>
                  <a:lnTo>
                    <a:pt x="8706536" y="392658"/>
                  </a:lnTo>
                  <a:lnTo>
                    <a:pt x="8706536" y="0"/>
                  </a:lnTo>
                  <a:close/>
                </a:path>
              </a:pathLst>
            </a:custGeom>
            <a:solidFill>
              <a:srgbClr val="18355F">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7" name="object 80">
              <a:extLst>
                <a:ext uri="{FF2B5EF4-FFF2-40B4-BE49-F238E27FC236}">
                  <a16:creationId xmlns:a16="http://schemas.microsoft.com/office/drawing/2014/main" id="{C09FB59D-1968-4FA6-8062-62DC95377572}"/>
                </a:ext>
              </a:extLst>
            </p:cNvPr>
            <p:cNvSpPr/>
            <p:nvPr/>
          </p:nvSpPr>
          <p:spPr>
            <a:xfrm>
              <a:off x="4612425" y="1403927"/>
              <a:ext cx="36830" cy="393065"/>
            </a:xfrm>
            <a:custGeom>
              <a:avLst/>
              <a:gdLst/>
              <a:ahLst/>
              <a:cxnLst/>
              <a:rect l="l" t="t" r="r" b="b"/>
              <a:pathLst>
                <a:path w="36829" h="393064">
                  <a:moveTo>
                    <a:pt x="36648" y="0"/>
                  </a:moveTo>
                  <a:lnTo>
                    <a:pt x="0" y="0"/>
                  </a:lnTo>
                  <a:lnTo>
                    <a:pt x="0" y="392658"/>
                  </a:lnTo>
                  <a:lnTo>
                    <a:pt x="36648" y="392658"/>
                  </a:lnTo>
                  <a:lnTo>
                    <a:pt x="36648"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8" name="object 81">
              <a:extLst>
                <a:ext uri="{FF2B5EF4-FFF2-40B4-BE49-F238E27FC236}">
                  <a16:creationId xmlns:a16="http://schemas.microsoft.com/office/drawing/2014/main" id="{A3CB3F16-9DAF-429E-AD04-BF5C154AF27C}"/>
                </a:ext>
              </a:extLst>
            </p:cNvPr>
            <p:cNvSpPr/>
            <p:nvPr/>
          </p:nvSpPr>
          <p:spPr>
            <a:xfrm>
              <a:off x="6146409" y="1405916"/>
              <a:ext cx="7172959" cy="389255"/>
            </a:xfrm>
            <a:custGeom>
              <a:avLst/>
              <a:gdLst/>
              <a:ahLst/>
              <a:cxnLst/>
              <a:rect l="l" t="t" r="r" b="b"/>
              <a:pathLst>
                <a:path w="7172959" h="389255">
                  <a:moveTo>
                    <a:pt x="7172556" y="0"/>
                  </a:moveTo>
                  <a:lnTo>
                    <a:pt x="0" y="0"/>
                  </a:lnTo>
                  <a:lnTo>
                    <a:pt x="0" y="388689"/>
                  </a:lnTo>
                  <a:lnTo>
                    <a:pt x="7172556" y="388689"/>
                  </a:lnTo>
                  <a:lnTo>
                    <a:pt x="7172556" y="0"/>
                  </a:lnTo>
                  <a:close/>
                </a:path>
              </a:pathLst>
            </a:custGeom>
            <a:solidFill>
              <a:srgbClr val="1835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9" name="object 82">
              <a:extLst>
                <a:ext uri="{FF2B5EF4-FFF2-40B4-BE49-F238E27FC236}">
                  <a16:creationId xmlns:a16="http://schemas.microsoft.com/office/drawing/2014/main" id="{D3F6C550-347A-459F-8435-D3157CF7EA2C}"/>
                </a:ext>
              </a:extLst>
            </p:cNvPr>
            <p:cNvSpPr txBox="1"/>
            <p:nvPr/>
          </p:nvSpPr>
          <p:spPr>
            <a:xfrm>
              <a:off x="6578952" y="1467809"/>
              <a:ext cx="612774"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FE</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B</a:t>
              </a:r>
              <a:r>
                <a:rPr kumimoji="0" sz="849" b="0" i="0" u="none" strike="noStrike" kern="1200" cap="none" spc="-39" normalizeH="0" baseline="0" noProof="0" dirty="0">
                  <a:ln>
                    <a:noFill/>
                  </a:ln>
                  <a:solidFill>
                    <a:srgbClr val="FFFFFF"/>
                  </a:solidFill>
                  <a:effectLst/>
                  <a:uLnTx/>
                  <a:uFillTx/>
                  <a:latin typeface="Arial" panose="020B0604020202020204"/>
                  <a:ea typeface="+mn-ea"/>
                  <a:cs typeface="Helvetica-Heavy"/>
                </a:rPr>
                <a:t> </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1</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350" name="object 83">
              <a:extLst>
                <a:ext uri="{FF2B5EF4-FFF2-40B4-BE49-F238E27FC236}">
                  <a16:creationId xmlns:a16="http://schemas.microsoft.com/office/drawing/2014/main" id="{C0E61A9F-4C0A-4694-BEAA-7A7BB425B269}"/>
                </a:ext>
              </a:extLst>
            </p:cNvPr>
            <p:cNvSpPr txBox="1"/>
            <p:nvPr/>
          </p:nvSpPr>
          <p:spPr>
            <a:xfrm>
              <a:off x="12448912" y="1467809"/>
              <a:ext cx="719455" cy="229602"/>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JU</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L</a:t>
              </a:r>
              <a:r>
                <a:rPr kumimoji="0" sz="849" b="0" i="0" u="none" strike="noStrike" kern="1200" cap="none" spc="-39" normalizeH="0" baseline="0" noProof="0" dirty="0">
                  <a:ln>
                    <a:noFill/>
                  </a:ln>
                  <a:solidFill>
                    <a:srgbClr val="FFFFFF"/>
                  </a:solidFill>
                  <a:effectLst/>
                  <a:uLnTx/>
                  <a:uFillTx/>
                  <a:latin typeface="Arial" panose="020B0604020202020204"/>
                  <a:ea typeface="+mn-ea"/>
                  <a:cs typeface="Helvetica-Heavy"/>
                </a:rPr>
                <a:t> </a:t>
              </a: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31</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351" name="object 84">
              <a:extLst>
                <a:ext uri="{FF2B5EF4-FFF2-40B4-BE49-F238E27FC236}">
                  <a16:creationId xmlns:a16="http://schemas.microsoft.com/office/drawing/2014/main" id="{5631F088-D2AF-416A-BAB4-61D5E6598D21}"/>
                </a:ext>
              </a:extLst>
            </p:cNvPr>
            <p:cNvSpPr txBox="1"/>
            <p:nvPr/>
          </p:nvSpPr>
          <p:spPr>
            <a:xfrm>
              <a:off x="5051257" y="1469092"/>
              <a:ext cx="669925" cy="228319"/>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849" b="0" i="0" u="none" strike="noStrike" kern="1200" cap="none" spc="-18" normalizeH="0" baseline="0" noProof="0" dirty="0">
                  <a:ln>
                    <a:noFill/>
                  </a:ln>
                  <a:solidFill>
                    <a:srgbClr val="40525C"/>
                  </a:solidFill>
                  <a:effectLst/>
                  <a:uLnTx/>
                  <a:uFillTx/>
                  <a:latin typeface="Arial" panose="020B0604020202020204"/>
                  <a:ea typeface="+mn-ea"/>
                  <a:cs typeface="Helvetica-Heavy"/>
                </a:rPr>
                <a:t>DE</a:t>
              </a:r>
              <a:r>
                <a:rPr kumimoji="0" sz="849" b="0" i="0" u="none" strike="noStrike" kern="1200" cap="none" spc="0" normalizeH="0" baseline="0" noProof="0" dirty="0">
                  <a:ln>
                    <a:noFill/>
                  </a:ln>
                  <a:solidFill>
                    <a:srgbClr val="40525C"/>
                  </a:solidFill>
                  <a:effectLst/>
                  <a:uLnTx/>
                  <a:uFillTx/>
                  <a:latin typeface="Arial" panose="020B0604020202020204"/>
                  <a:ea typeface="+mn-ea"/>
                  <a:cs typeface="Helvetica-Heavy"/>
                </a:rPr>
                <a:t>C</a:t>
              </a:r>
              <a:r>
                <a:rPr kumimoji="0" sz="849" b="0" i="0" u="none" strike="noStrike" kern="1200" cap="none" spc="-36" normalizeH="0" baseline="0" noProof="0" dirty="0">
                  <a:ln>
                    <a:noFill/>
                  </a:ln>
                  <a:solidFill>
                    <a:srgbClr val="40525C"/>
                  </a:solidFill>
                  <a:effectLst/>
                  <a:uLnTx/>
                  <a:uFillTx/>
                  <a:latin typeface="Arial" panose="020B0604020202020204"/>
                  <a:ea typeface="+mn-ea"/>
                  <a:cs typeface="Helvetica-Heavy"/>
                </a:rPr>
                <a:t> </a:t>
              </a:r>
              <a:r>
                <a:rPr kumimoji="0" sz="849" b="0" i="0" u="none" strike="noStrike" kern="1200" cap="none" spc="-18" normalizeH="0" baseline="0" noProof="0" dirty="0">
                  <a:ln>
                    <a:noFill/>
                  </a:ln>
                  <a:solidFill>
                    <a:srgbClr val="40525C"/>
                  </a:solidFill>
                  <a:effectLst/>
                  <a:uLnTx/>
                  <a:uFillTx/>
                  <a:latin typeface="Arial" panose="020B0604020202020204"/>
                  <a:ea typeface="+mn-ea"/>
                  <a:cs typeface="Helvetica-Heavy"/>
                </a:rPr>
                <a:t>15</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grpSp>
          <p:nvGrpSpPr>
            <p:cNvPr id="352" name="object 85">
              <a:extLst>
                <a:ext uri="{FF2B5EF4-FFF2-40B4-BE49-F238E27FC236}">
                  <a16:creationId xmlns:a16="http://schemas.microsoft.com/office/drawing/2014/main" id="{BE48C283-2270-4036-919F-0B6306DB453F}"/>
                </a:ext>
              </a:extLst>
            </p:cNvPr>
            <p:cNvGrpSpPr/>
            <p:nvPr/>
          </p:nvGrpSpPr>
          <p:grpSpPr>
            <a:xfrm>
              <a:off x="4728710" y="1403927"/>
              <a:ext cx="8622030" cy="393065"/>
              <a:chOff x="4728710" y="2226508"/>
              <a:chExt cx="8622030" cy="393065"/>
            </a:xfrm>
          </p:grpSpPr>
          <p:pic>
            <p:nvPicPr>
              <p:cNvPr id="353" name="object 86">
                <a:extLst>
                  <a:ext uri="{FF2B5EF4-FFF2-40B4-BE49-F238E27FC236}">
                    <a16:creationId xmlns:a16="http://schemas.microsoft.com/office/drawing/2014/main" id="{5E3222F7-D10C-446D-A908-CEA94D82E5B6}"/>
                  </a:ext>
                </a:extLst>
              </p:cNvPr>
              <p:cNvPicPr/>
              <p:nvPr/>
            </p:nvPicPr>
            <p:blipFill>
              <a:blip r:embed="rId3" cstate="print"/>
              <a:stretch>
                <a:fillRect/>
              </a:stretch>
            </p:blipFill>
            <p:spPr>
              <a:xfrm>
                <a:off x="4728710" y="2295134"/>
                <a:ext cx="255560" cy="244893"/>
              </a:xfrm>
              <a:prstGeom prst="rect">
                <a:avLst/>
              </a:prstGeom>
            </p:spPr>
          </p:pic>
          <p:pic>
            <p:nvPicPr>
              <p:cNvPr id="354" name="object 87">
                <a:extLst>
                  <a:ext uri="{FF2B5EF4-FFF2-40B4-BE49-F238E27FC236}">
                    <a16:creationId xmlns:a16="http://schemas.microsoft.com/office/drawing/2014/main" id="{23E4420D-6A28-48F1-BA7C-FA794853468E}"/>
                  </a:ext>
                </a:extLst>
              </p:cNvPr>
              <p:cNvPicPr/>
              <p:nvPr/>
            </p:nvPicPr>
            <p:blipFill>
              <a:blip r:embed="rId4" cstate="print"/>
              <a:stretch>
                <a:fillRect/>
              </a:stretch>
            </p:blipFill>
            <p:spPr>
              <a:xfrm>
                <a:off x="6252438" y="2308575"/>
                <a:ext cx="218569" cy="218569"/>
              </a:xfrm>
              <a:prstGeom prst="rect">
                <a:avLst/>
              </a:prstGeom>
            </p:spPr>
          </p:pic>
          <p:sp>
            <p:nvSpPr>
              <p:cNvPr id="355" name="object 88">
                <a:extLst>
                  <a:ext uri="{FF2B5EF4-FFF2-40B4-BE49-F238E27FC236}">
                    <a16:creationId xmlns:a16="http://schemas.microsoft.com/office/drawing/2014/main" id="{B7C30A40-FA85-4E7D-B378-9AFF67C17341}"/>
                  </a:ext>
                </a:extLst>
              </p:cNvPr>
              <p:cNvSpPr/>
              <p:nvPr/>
            </p:nvSpPr>
            <p:spPr>
              <a:xfrm>
                <a:off x="6120232" y="2226508"/>
                <a:ext cx="36830" cy="393065"/>
              </a:xfrm>
              <a:custGeom>
                <a:avLst/>
                <a:gdLst/>
                <a:ahLst/>
                <a:cxnLst/>
                <a:rect l="l" t="t" r="r" b="b"/>
                <a:pathLst>
                  <a:path w="36829" h="393064">
                    <a:moveTo>
                      <a:pt x="36648" y="0"/>
                    </a:moveTo>
                    <a:lnTo>
                      <a:pt x="0" y="0"/>
                    </a:lnTo>
                    <a:lnTo>
                      <a:pt x="0" y="392658"/>
                    </a:lnTo>
                    <a:lnTo>
                      <a:pt x="36648" y="392658"/>
                    </a:lnTo>
                    <a:lnTo>
                      <a:pt x="36648" y="0"/>
                    </a:lnTo>
                    <a:close/>
                  </a:path>
                </a:pathLst>
              </a:custGeom>
              <a:solidFill>
                <a:srgbClr val="40525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6" name="object 89">
                <a:extLst>
                  <a:ext uri="{FF2B5EF4-FFF2-40B4-BE49-F238E27FC236}">
                    <a16:creationId xmlns:a16="http://schemas.microsoft.com/office/drawing/2014/main" id="{FCDED1C8-8743-4F7D-AF28-7132AA367089}"/>
                  </a:ext>
                </a:extLst>
              </p:cNvPr>
              <p:cNvSpPr/>
              <p:nvPr/>
            </p:nvSpPr>
            <p:spPr>
              <a:xfrm>
                <a:off x="13313730" y="2226508"/>
                <a:ext cx="36830" cy="393065"/>
              </a:xfrm>
              <a:custGeom>
                <a:avLst/>
                <a:gdLst/>
                <a:ahLst/>
                <a:cxnLst/>
                <a:rect l="l" t="t" r="r" b="b"/>
                <a:pathLst>
                  <a:path w="36830" h="393064">
                    <a:moveTo>
                      <a:pt x="36648" y="0"/>
                    </a:moveTo>
                    <a:lnTo>
                      <a:pt x="0" y="0"/>
                    </a:lnTo>
                    <a:lnTo>
                      <a:pt x="0" y="392658"/>
                    </a:lnTo>
                    <a:lnTo>
                      <a:pt x="36648" y="392658"/>
                    </a:lnTo>
                    <a:lnTo>
                      <a:pt x="36648"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208" name="object 208">
            <a:extLst>
              <a:ext uri="{FF2B5EF4-FFF2-40B4-BE49-F238E27FC236}">
                <a16:creationId xmlns:a16="http://schemas.microsoft.com/office/drawing/2014/main" id="{246BF4EA-4B73-CC44-8617-D250F437FC91}"/>
              </a:ext>
            </a:extLst>
          </p:cNvPr>
          <p:cNvSpPr/>
          <p:nvPr/>
        </p:nvSpPr>
        <p:spPr>
          <a:xfrm>
            <a:off x="393993" y="3674108"/>
            <a:ext cx="130537" cy="665392"/>
          </a:xfrm>
          <a:custGeom>
            <a:avLst/>
            <a:gdLst/>
            <a:ahLst/>
            <a:cxnLst/>
            <a:rect l="l" t="t" r="r" b="b"/>
            <a:pathLst>
              <a:path w="215265" h="1288415">
                <a:moveTo>
                  <a:pt x="214653" y="0"/>
                </a:moveTo>
                <a:lnTo>
                  <a:pt x="0" y="0"/>
                </a:lnTo>
                <a:lnTo>
                  <a:pt x="0" y="1287918"/>
                </a:lnTo>
                <a:lnTo>
                  <a:pt x="214653" y="1287918"/>
                </a:lnTo>
                <a:lnTo>
                  <a:pt x="214653" y="0"/>
                </a:lnTo>
                <a:close/>
              </a:path>
            </a:pathLst>
          </a:custGeom>
          <a:solidFill>
            <a:srgbClr val="1835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5" name="TextBox 154">
            <a:extLst>
              <a:ext uri="{FF2B5EF4-FFF2-40B4-BE49-F238E27FC236}">
                <a16:creationId xmlns:a16="http://schemas.microsoft.com/office/drawing/2014/main" id="{5CAC1927-860E-4CE7-8483-DF2FF22066F6}"/>
              </a:ext>
            </a:extLst>
          </p:cNvPr>
          <p:cNvSpPr txBox="1"/>
          <p:nvPr/>
        </p:nvSpPr>
        <p:spPr>
          <a:xfrm rot="20993089">
            <a:off x="773387" y="2444792"/>
            <a:ext cx="107868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5E9E">
                    <a:alpha val="20000"/>
                  </a:srgbClr>
                </a:solidFill>
                <a:effectLst/>
                <a:uLnTx/>
                <a:uFillTx/>
                <a:latin typeface="Arial" panose="020B0604020202020204"/>
                <a:ea typeface="+mn-ea"/>
                <a:cs typeface="+mn-cs"/>
              </a:rPr>
              <a:t>Proposed -Pending Approval</a:t>
            </a:r>
          </a:p>
        </p:txBody>
      </p:sp>
      <p:grpSp>
        <p:nvGrpSpPr>
          <p:cNvPr id="325" name="Group 324">
            <a:extLst>
              <a:ext uri="{FF2B5EF4-FFF2-40B4-BE49-F238E27FC236}">
                <a16:creationId xmlns:a16="http://schemas.microsoft.com/office/drawing/2014/main" id="{E01A399D-1EE5-4715-A69A-E2B832B3BBF7}"/>
              </a:ext>
            </a:extLst>
          </p:cNvPr>
          <p:cNvGrpSpPr/>
          <p:nvPr/>
        </p:nvGrpSpPr>
        <p:grpSpPr>
          <a:xfrm>
            <a:off x="4759881" y="2944881"/>
            <a:ext cx="6324256" cy="259335"/>
            <a:chOff x="7544501" y="2702322"/>
            <a:chExt cx="9019099" cy="395594"/>
          </a:xfrm>
        </p:grpSpPr>
        <p:grpSp>
          <p:nvGrpSpPr>
            <p:cNvPr id="326" name="Group 325">
              <a:extLst>
                <a:ext uri="{FF2B5EF4-FFF2-40B4-BE49-F238E27FC236}">
                  <a16:creationId xmlns:a16="http://schemas.microsoft.com/office/drawing/2014/main" id="{43739378-2EA1-4CDD-BE08-E93725831EDB}"/>
                </a:ext>
              </a:extLst>
            </p:cNvPr>
            <p:cNvGrpSpPr/>
            <p:nvPr/>
          </p:nvGrpSpPr>
          <p:grpSpPr>
            <a:xfrm>
              <a:off x="7544501" y="2702322"/>
              <a:ext cx="8994775" cy="393065"/>
              <a:chOff x="7544501" y="2702322"/>
              <a:chExt cx="8994775" cy="393065"/>
            </a:xfrm>
          </p:grpSpPr>
          <p:sp>
            <p:nvSpPr>
              <p:cNvPr id="330" name="object 28">
                <a:extLst>
                  <a:ext uri="{FF2B5EF4-FFF2-40B4-BE49-F238E27FC236}">
                    <a16:creationId xmlns:a16="http://schemas.microsoft.com/office/drawing/2014/main" id="{FB43A4D4-196D-40F0-A28C-FA848B9D7ADB}"/>
                  </a:ext>
                </a:extLst>
              </p:cNvPr>
              <p:cNvSpPr/>
              <p:nvPr/>
            </p:nvSpPr>
            <p:spPr>
              <a:xfrm>
                <a:off x="7544501" y="2702322"/>
                <a:ext cx="8994775" cy="393065"/>
              </a:xfrm>
              <a:custGeom>
                <a:avLst/>
                <a:gdLst/>
                <a:ahLst/>
                <a:cxnLst/>
                <a:rect l="l" t="t" r="r" b="b"/>
                <a:pathLst>
                  <a:path w="8994775" h="393064">
                    <a:moveTo>
                      <a:pt x="1800987" y="0"/>
                    </a:moveTo>
                    <a:lnTo>
                      <a:pt x="0" y="0"/>
                    </a:lnTo>
                    <a:lnTo>
                      <a:pt x="0" y="392658"/>
                    </a:lnTo>
                    <a:lnTo>
                      <a:pt x="1800987" y="392658"/>
                    </a:lnTo>
                    <a:lnTo>
                      <a:pt x="1800987" y="0"/>
                    </a:lnTo>
                    <a:close/>
                  </a:path>
                  <a:path w="8994775" h="393064">
                    <a:moveTo>
                      <a:pt x="8994496" y="0"/>
                    </a:moveTo>
                    <a:lnTo>
                      <a:pt x="8973553" y="0"/>
                    </a:lnTo>
                    <a:lnTo>
                      <a:pt x="8973553" y="392658"/>
                    </a:lnTo>
                    <a:lnTo>
                      <a:pt x="8994496" y="392658"/>
                    </a:lnTo>
                    <a:lnTo>
                      <a:pt x="8994496" y="0"/>
                    </a:lnTo>
                    <a:close/>
                  </a:path>
                </a:pathLst>
              </a:custGeom>
              <a:solidFill>
                <a:srgbClr val="1C9CC5">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 name="object 29">
                <a:extLst>
                  <a:ext uri="{FF2B5EF4-FFF2-40B4-BE49-F238E27FC236}">
                    <a16:creationId xmlns:a16="http://schemas.microsoft.com/office/drawing/2014/main" id="{FBE6DC01-2C2B-4148-88F3-6F265C06A203}"/>
                  </a:ext>
                </a:extLst>
              </p:cNvPr>
              <p:cNvSpPr/>
              <p:nvPr/>
            </p:nvSpPr>
            <p:spPr>
              <a:xfrm>
                <a:off x="9270301" y="2704307"/>
                <a:ext cx="7236001" cy="389255"/>
              </a:xfrm>
              <a:custGeom>
                <a:avLst/>
                <a:gdLst/>
                <a:ahLst/>
                <a:cxnLst/>
                <a:rect l="l" t="t" r="r" b="b"/>
                <a:pathLst>
                  <a:path w="7172959" h="389254">
                    <a:moveTo>
                      <a:pt x="7172556" y="0"/>
                    </a:moveTo>
                    <a:lnTo>
                      <a:pt x="0" y="0"/>
                    </a:lnTo>
                    <a:lnTo>
                      <a:pt x="0" y="388689"/>
                    </a:lnTo>
                    <a:lnTo>
                      <a:pt x="7172556" y="388689"/>
                    </a:lnTo>
                    <a:lnTo>
                      <a:pt x="7172556" y="0"/>
                    </a:lnTo>
                    <a:close/>
                  </a:path>
                </a:pathLst>
              </a:custGeom>
              <a:solidFill>
                <a:srgbClr val="1C9C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 name="object 36">
                <a:extLst>
                  <a:ext uri="{FF2B5EF4-FFF2-40B4-BE49-F238E27FC236}">
                    <a16:creationId xmlns:a16="http://schemas.microsoft.com/office/drawing/2014/main" id="{5B93DA03-44C3-445B-B83D-C040ADBD2081}"/>
                  </a:ext>
                </a:extLst>
              </p:cNvPr>
              <p:cNvSpPr txBox="1"/>
              <p:nvPr/>
            </p:nvSpPr>
            <p:spPr>
              <a:xfrm>
                <a:off x="9653241" y="2766188"/>
                <a:ext cx="658495" cy="212385"/>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849" b="0" i="0" u="none" strike="noStrike" kern="1200" cap="none" spc="-18" normalizeH="0" baseline="0" noProof="0" dirty="0">
                    <a:ln>
                      <a:noFill/>
                    </a:ln>
                    <a:solidFill>
                      <a:srgbClr val="FFFFFF"/>
                    </a:solidFill>
                    <a:effectLst/>
                    <a:uLnTx/>
                    <a:uFillTx/>
                    <a:latin typeface="Arial" panose="020B0604020202020204"/>
                    <a:ea typeface="+mn-ea"/>
                    <a:cs typeface="Helvetica-Heavy"/>
                  </a:rPr>
                  <a:t>MA</a:t>
                </a:r>
                <a:r>
                  <a:rPr kumimoji="0" lang="en-US" sz="849" b="0" i="0" u="none" strike="noStrike" kern="1200" cap="none" spc="-18" normalizeH="0" baseline="0" noProof="0" dirty="0">
                    <a:ln>
                      <a:noFill/>
                    </a:ln>
                    <a:solidFill>
                      <a:srgbClr val="FFFFFF"/>
                    </a:solidFill>
                    <a:effectLst/>
                    <a:uLnTx/>
                    <a:uFillTx/>
                    <a:latin typeface="Arial" panose="020B0604020202020204"/>
                    <a:ea typeface="+mn-ea"/>
                    <a:cs typeface="Helvetica-Heavy"/>
                  </a:rPr>
                  <a:t>Y</a:t>
                </a:r>
                <a:r>
                  <a:rPr kumimoji="0" sz="849" b="0" i="0" u="none" strike="noStrike" kern="1200" cap="none" spc="-39" normalizeH="0" baseline="0" noProof="0" dirty="0">
                    <a:ln>
                      <a:noFill/>
                    </a:ln>
                    <a:solidFill>
                      <a:srgbClr val="FFFFFF"/>
                    </a:solidFill>
                    <a:effectLst/>
                    <a:uLnTx/>
                    <a:uFillTx/>
                    <a:latin typeface="Arial" panose="020B0604020202020204"/>
                    <a:ea typeface="+mn-ea"/>
                    <a:cs typeface="Helvetica-Heavy"/>
                  </a:rPr>
                  <a:t> </a:t>
                </a:r>
                <a:r>
                  <a:rPr kumimoji="0" sz="849" b="0" i="0" u="none" strike="noStrike" kern="1200" cap="none" spc="3" normalizeH="0" baseline="0" noProof="0" dirty="0">
                    <a:ln>
                      <a:noFill/>
                    </a:ln>
                    <a:solidFill>
                      <a:srgbClr val="FFFFFF"/>
                    </a:solidFill>
                    <a:effectLst/>
                    <a:uLnTx/>
                    <a:uFillTx/>
                    <a:latin typeface="Arial" panose="020B0604020202020204"/>
                    <a:ea typeface="+mn-ea"/>
                    <a:cs typeface="Helvetica-Heavy"/>
                  </a:rPr>
                  <a:t>1</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333" name="object 37">
                <a:extLst>
                  <a:ext uri="{FF2B5EF4-FFF2-40B4-BE49-F238E27FC236}">
                    <a16:creationId xmlns:a16="http://schemas.microsoft.com/office/drawing/2014/main" id="{7470BCC0-CE55-4EFF-A930-88587B449639}"/>
                  </a:ext>
                </a:extLst>
              </p:cNvPr>
              <p:cNvSpPr txBox="1"/>
              <p:nvPr/>
            </p:nvSpPr>
            <p:spPr>
              <a:xfrm>
                <a:off x="15630188" y="2767470"/>
                <a:ext cx="773431" cy="212385"/>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lang="en-US" sz="849" b="0" i="0" u="none" strike="noStrike" kern="1200" cap="none" spc="-18" normalizeH="0" baseline="0" noProof="0" dirty="0">
                    <a:ln>
                      <a:noFill/>
                    </a:ln>
                    <a:solidFill>
                      <a:srgbClr val="FFFFFF"/>
                    </a:solidFill>
                    <a:effectLst/>
                    <a:uLnTx/>
                    <a:uFillTx/>
                    <a:latin typeface="Arial" panose="020B0604020202020204"/>
                    <a:ea typeface="+mn-ea"/>
                    <a:cs typeface="Helvetica-Heavy"/>
                  </a:rPr>
                  <a:t>NOV 30</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sp>
            <p:nvSpPr>
              <p:cNvPr id="334" name="object 38">
                <a:extLst>
                  <a:ext uri="{FF2B5EF4-FFF2-40B4-BE49-F238E27FC236}">
                    <a16:creationId xmlns:a16="http://schemas.microsoft.com/office/drawing/2014/main" id="{0FF9C52F-069D-495A-B010-80A7DCC99433}"/>
                  </a:ext>
                </a:extLst>
              </p:cNvPr>
              <p:cNvSpPr txBox="1"/>
              <p:nvPr/>
            </p:nvSpPr>
            <p:spPr>
              <a:xfrm>
                <a:off x="8013289" y="2769999"/>
                <a:ext cx="647700" cy="211199"/>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lang="en-US" sz="849" b="0" i="0" u="none" strike="noStrike" kern="1200" cap="none" spc="-18" normalizeH="0" baseline="0" noProof="0" dirty="0">
                    <a:ln>
                      <a:noFill/>
                    </a:ln>
                    <a:solidFill>
                      <a:srgbClr val="40525C"/>
                    </a:solidFill>
                    <a:effectLst/>
                    <a:uLnTx/>
                    <a:uFillTx/>
                    <a:latin typeface="Arial" panose="020B0604020202020204"/>
                    <a:ea typeface="+mn-ea"/>
                    <a:cs typeface="Helvetica-Heavy"/>
                  </a:rPr>
                  <a:t>MAR</a:t>
                </a:r>
                <a:r>
                  <a:rPr kumimoji="0" sz="849" b="0" i="0" u="none" strike="noStrike" kern="1200" cap="none" spc="-18" normalizeH="0" baseline="0" noProof="0" dirty="0">
                    <a:ln>
                      <a:noFill/>
                    </a:ln>
                    <a:solidFill>
                      <a:srgbClr val="40525C"/>
                    </a:solidFill>
                    <a:effectLst/>
                    <a:uLnTx/>
                    <a:uFillTx/>
                    <a:latin typeface="Arial" panose="020B0604020202020204"/>
                    <a:ea typeface="+mn-ea"/>
                    <a:cs typeface="Helvetica-Heavy"/>
                  </a:rPr>
                  <a:t>15</a:t>
                </a:r>
                <a:endParaRPr kumimoji="0" sz="849" b="0" i="0" u="none" strike="noStrike" kern="1200" cap="none" spc="0" normalizeH="0" baseline="0" noProof="0" dirty="0">
                  <a:ln>
                    <a:noFill/>
                  </a:ln>
                  <a:solidFill>
                    <a:prstClr val="black"/>
                  </a:solidFill>
                  <a:effectLst/>
                  <a:uLnTx/>
                  <a:uFillTx/>
                  <a:latin typeface="Arial" panose="020B0604020202020204"/>
                  <a:ea typeface="+mn-ea"/>
                  <a:cs typeface="Helvetica-Heavy"/>
                </a:endParaRPr>
              </a:p>
            </p:txBody>
          </p:sp>
        </p:grpSp>
        <p:pic>
          <p:nvPicPr>
            <p:cNvPr id="327" name="object 40">
              <a:extLst>
                <a:ext uri="{FF2B5EF4-FFF2-40B4-BE49-F238E27FC236}">
                  <a16:creationId xmlns:a16="http://schemas.microsoft.com/office/drawing/2014/main" id="{BE6D024E-F86B-43D7-9657-4C0AF19CC2E7}"/>
                </a:ext>
              </a:extLst>
            </p:cNvPr>
            <p:cNvPicPr/>
            <p:nvPr/>
          </p:nvPicPr>
          <p:blipFill>
            <a:blip r:embed="rId11" cstate="print"/>
            <a:stretch>
              <a:fillRect/>
            </a:stretch>
          </p:blipFill>
          <p:spPr>
            <a:xfrm>
              <a:off x="7679710" y="2773472"/>
              <a:ext cx="255559" cy="244894"/>
            </a:xfrm>
            <a:prstGeom prst="rect">
              <a:avLst/>
            </a:prstGeom>
          </p:spPr>
        </p:pic>
        <p:pic>
          <p:nvPicPr>
            <p:cNvPr id="328" name="object 41">
              <a:extLst>
                <a:ext uri="{FF2B5EF4-FFF2-40B4-BE49-F238E27FC236}">
                  <a16:creationId xmlns:a16="http://schemas.microsoft.com/office/drawing/2014/main" id="{16DA312B-0374-4BA8-B3EC-CE7C7FAAB495}"/>
                </a:ext>
              </a:extLst>
            </p:cNvPr>
            <p:cNvPicPr/>
            <p:nvPr/>
          </p:nvPicPr>
          <p:blipFill>
            <a:blip r:embed="rId4" cstate="print"/>
            <a:stretch>
              <a:fillRect/>
            </a:stretch>
          </p:blipFill>
          <p:spPr>
            <a:xfrm>
              <a:off x="9349719" y="2784383"/>
              <a:ext cx="218569" cy="218569"/>
            </a:xfrm>
            <a:prstGeom prst="rect">
              <a:avLst/>
            </a:prstGeom>
          </p:spPr>
        </p:pic>
        <p:sp>
          <p:nvSpPr>
            <p:cNvPr id="329" name="object 42">
              <a:extLst>
                <a:ext uri="{FF2B5EF4-FFF2-40B4-BE49-F238E27FC236}">
                  <a16:creationId xmlns:a16="http://schemas.microsoft.com/office/drawing/2014/main" id="{4A5336FD-3C35-4FD5-AD12-9F3741AD92BD}"/>
                </a:ext>
              </a:extLst>
            </p:cNvPr>
            <p:cNvSpPr/>
            <p:nvPr/>
          </p:nvSpPr>
          <p:spPr>
            <a:xfrm>
              <a:off x="7552950" y="2704851"/>
              <a:ext cx="9010650" cy="393065"/>
            </a:xfrm>
            <a:custGeom>
              <a:avLst/>
              <a:gdLst/>
              <a:ahLst/>
              <a:cxnLst/>
              <a:rect l="l" t="t" r="r" b="b"/>
              <a:pathLst>
                <a:path w="9010650" h="393064">
                  <a:moveTo>
                    <a:pt x="36639" y="0"/>
                  </a:moveTo>
                  <a:lnTo>
                    <a:pt x="0" y="0"/>
                  </a:lnTo>
                  <a:lnTo>
                    <a:pt x="0" y="392658"/>
                  </a:lnTo>
                  <a:lnTo>
                    <a:pt x="36639" y="392658"/>
                  </a:lnTo>
                  <a:lnTo>
                    <a:pt x="36639" y="0"/>
                  </a:lnTo>
                  <a:close/>
                </a:path>
                <a:path w="9010650" h="393064">
                  <a:moveTo>
                    <a:pt x="9010193" y="0"/>
                  </a:moveTo>
                  <a:lnTo>
                    <a:pt x="8973541" y="0"/>
                  </a:lnTo>
                  <a:lnTo>
                    <a:pt x="8973541" y="392658"/>
                  </a:lnTo>
                  <a:lnTo>
                    <a:pt x="9010193" y="392658"/>
                  </a:lnTo>
                  <a:lnTo>
                    <a:pt x="9010193" y="0"/>
                  </a:lnTo>
                  <a:close/>
                </a:path>
              </a:pathLst>
            </a:custGeom>
            <a:solidFill>
              <a:srgbClr val="EB1F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9" name="Arrow: Left 18">
            <a:extLst>
              <a:ext uri="{FF2B5EF4-FFF2-40B4-BE49-F238E27FC236}">
                <a16:creationId xmlns:a16="http://schemas.microsoft.com/office/drawing/2014/main" id="{5DC99CF2-7050-4906-920B-DC5289D4ABB4}"/>
              </a:ext>
            </a:extLst>
          </p:cNvPr>
          <p:cNvSpPr/>
          <p:nvPr/>
        </p:nvSpPr>
        <p:spPr>
          <a:xfrm>
            <a:off x="2372141" y="3925995"/>
            <a:ext cx="1076154" cy="3773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New</a:t>
            </a:r>
          </a:p>
        </p:txBody>
      </p:sp>
      <p:sp>
        <p:nvSpPr>
          <p:cNvPr id="159" name="Arrow: Left 158">
            <a:extLst>
              <a:ext uri="{FF2B5EF4-FFF2-40B4-BE49-F238E27FC236}">
                <a16:creationId xmlns:a16="http://schemas.microsoft.com/office/drawing/2014/main" id="{0A50CA31-A536-4AD8-8F35-634613FCD864}"/>
              </a:ext>
            </a:extLst>
          </p:cNvPr>
          <p:cNvSpPr/>
          <p:nvPr/>
        </p:nvSpPr>
        <p:spPr>
          <a:xfrm>
            <a:off x="2382008" y="5197279"/>
            <a:ext cx="1076154" cy="3773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New</a:t>
            </a:r>
          </a:p>
        </p:txBody>
      </p:sp>
    </p:spTree>
    <p:extLst>
      <p:ext uri="{BB962C8B-B14F-4D97-AF65-F5344CB8AC3E}">
        <p14:creationId xmlns:p14="http://schemas.microsoft.com/office/powerpoint/2010/main" val="3047074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 leaning over a table writing on paper next to a USPS Connect Local Flat Rate Mailing Bag." title="Man leaning over a table">
            <a:extLst>
              <a:ext uri="{FF2B5EF4-FFF2-40B4-BE49-F238E27FC236}">
                <a16:creationId xmlns:a16="http://schemas.microsoft.com/office/drawing/2014/main" id="{C062CEE5-726E-CA4C-B5B6-7C10D97707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object 10" title="USPS Connect">
            <a:extLst>
              <a:ext uri="{FF2B5EF4-FFF2-40B4-BE49-F238E27FC236}">
                <a16:creationId xmlns:a16="http://schemas.microsoft.com/office/drawing/2014/main" id="{C93E7E3E-6424-0443-AB39-AA3E6F5F8933}"/>
              </a:ext>
            </a:extLst>
          </p:cNvPr>
          <p:cNvSpPr/>
          <p:nvPr/>
        </p:nvSpPr>
        <p:spPr>
          <a:xfrm>
            <a:off x="3866388" y="4625874"/>
            <a:ext cx="7304405" cy="677545"/>
          </a:xfrm>
          <a:custGeom>
            <a:avLst/>
            <a:gdLst/>
            <a:ahLst/>
            <a:cxnLst/>
            <a:rect l="l" t="t" r="r" b="b"/>
            <a:pathLst>
              <a:path w="7304405" h="677545">
                <a:moveTo>
                  <a:pt x="505256" y="13652"/>
                </a:moveTo>
                <a:lnTo>
                  <a:pt x="443357" y="13652"/>
                </a:lnTo>
                <a:lnTo>
                  <a:pt x="443357" y="416026"/>
                </a:lnTo>
                <a:lnTo>
                  <a:pt x="439115" y="474891"/>
                </a:lnTo>
                <a:lnTo>
                  <a:pt x="426618" y="523074"/>
                </a:lnTo>
                <a:lnTo>
                  <a:pt x="406222" y="561174"/>
                </a:lnTo>
                <a:lnTo>
                  <a:pt x="378231" y="589788"/>
                </a:lnTo>
                <a:lnTo>
                  <a:pt x="343001" y="609485"/>
                </a:lnTo>
                <a:lnTo>
                  <a:pt x="300850" y="620877"/>
                </a:lnTo>
                <a:lnTo>
                  <a:pt x="252145" y="624547"/>
                </a:lnTo>
                <a:lnTo>
                  <a:pt x="203758" y="620877"/>
                </a:lnTo>
                <a:lnTo>
                  <a:pt x="161874" y="609485"/>
                </a:lnTo>
                <a:lnTo>
                  <a:pt x="126809" y="589788"/>
                </a:lnTo>
                <a:lnTo>
                  <a:pt x="98933" y="561174"/>
                </a:lnTo>
                <a:lnTo>
                  <a:pt x="78587" y="523074"/>
                </a:lnTo>
                <a:lnTo>
                  <a:pt x="66128" y="474891"/>
                </a:lnTo>
                <a:lnTo>
                  <a:pt x="61899" y="416026"/>
                </a:lnTo>
                <a:lnTo>
                  <a:pt x="61899" y="13652"/>
                </a:lnTo>
                <a:lnTo>
                  <a:pt x="0" y="13652"/>
                </a:lnTo>
                <a:lnTo>
                  <a:pt x="0" y="429742"/>
                </a:lnTo>
                <a:lnTo>
                  <a:pt x="2743" y="473468"/>
                </a:lnTo>
                <a:lnTo>
                  <a:pt x="11150" y="514946"/>
                </a:lnTo>
                <a:lnTo>
                  <a:pt x="25514" y="553389"/>
                </a:lnTo>
                <a:lnTo>
                  <a:pt x="46101" y="588048"/>
                </a:lnTo>
                <a:lnTo>
                  <a:pt x="73190" y="618134"/>
                </a:lnTo>
                <a:lnTo>
                  <a:pt x="107073" y="642874"/>
                </a:lnTo>
                <a:lnTo>
                  <a:pt x="147993" y="661492"/>
                </a:lnTo>
                <a:lnTo>
                  <a:pt x="196265" y="673239"/>
                </a:lnTo>
                <a:lnTo>
                  <a:pt x="252145" y="677329"/>
                </a:lnTo>
                <a:lnTo>
                  <a:pt x="308533" y="673239"/>
                </a:lnTo>
                <a:lnTo>
                  <a:pt x="357149" y="661492"/>
                </a:lnTo>
                <a:lnTo>
                  <a:pt x="398284" y="642874"/>
                </a:lnTo>
                <a:lnTo>
                  <a:pt x="432244" y="618134"/>
                </a:lnTo>
                <a:lnTo>
                  <a:pt x="459346" y="588048"/>
                </a:lnTo>
                <a:lnTo>
                  <a:pt x="479882" y="553389"/>
                </a:lnTo>
                <a:lnTo>
                  <a:pt x="494182" y="514946"/>
                </a:lnTo>
                <a:lnTo>
                  <a:pt x="502539" y="473468"/>
                </a:lnTo>
                <a:lnTo>
                  <a:pt x="505256" y="429742"/>
                </a:lnTo>
                <a:lnTo>
                  <a:pt x="505256" y="13652"/>
                </a:lnTo>
                <a:close/>
              </a:path>
              <a:path w="7304405" h="677545">
                <a:moveTo>
                  <a:pt x="1116469" y="491629"/>
                </a:moveTo>
                <a:lnTo>
                  <a:pt x="1110386" y="443979"/>
                </a:lnTo>
                <a:lnTo>
                  <a:pt x="1093241" y="405777"/>
                </a:lnTo>
                <a:lnTo>
                  <a:pt x="1066749" y="375666"/>
                </a:lnTo>
                <a:lnTo>
                  <a:pt x="1032586" y="352310"/>
                </a:lnTo>
                <a:lnTo>
                  <a:pt x="992454" y="334365"/>
                </a:lnTo>
                <a:lnTo>
                  <a:pt x="948042" y="320471"/>
                </a:lnTo>
                <a:lnTo>
                  <a:pt x="789647" y="281317"/>
                </a:lnTo>
                <a:lnTo>
                  <a:pt x="751624" y="269392"/>
                </a:lnTo>
                <a:lnTo>
                  <a:pt x="720331" y="250126"/>
                </a:lnTo>
                <a:lnTo>
                  <a:pt x="699109" y="221653"/>
                </a:lnTo>
                <a:lnTo>
                  <a:pt x="691299" y="182067"/>
                </a:lnTo>
                <a:lnTo>
                  <a:pt x="700125" y="131559"/>
                </a:lnTo>
                <a:lnTo>
                  <a:pt x="724293" y="94869"/>
                </a:lnTo>
                <a:lnTo>
                  <a:pt x="760336" y="70510"/>
                </a:lnTo>
                <a:lnTo>
                  <a:pt x="804824" y="56972"/>
                </a:lnTo>
                <a:lnTo>
                  <a:pt x="854290" y="52793"/>
                </a:lnTo>
                <a:lnTo>
                  <a:pt x="899375" y="57035"/>
                </a:lnTo>
                <a:lnTo>
                  <a:pt x="940587" y="69659"/>
                </a:lnTo>
                <a:lnTo>
                  <a:pt x="976172" y="90576"/>
                </a:lnTo>
                <a:lnTo>
                  <a:pt x="1004417" y="119684"/>
                </a:lnTo>
                <a:lnTo>
                  <a:pt x="1023543" y="156895"/>
                </a:lnTo>
                <a:lnTo>
                  <a:pt x="1031824" y="202082"/>
                </a:lnTo>
                <a:lnTo>
                  <a:pt x="1093724" y="202082"/>
                </a:lnTo>
                <a:lnTo>
                  <a:pt x="1088694" y="154990"/>
                </a:lnTo>
                <a:lnTo>
                  <a:pt x="1074343" y="114071"/>
                </a:lnTo>
                <a:lnTo>
                  <a:pt x="1051763" y="79349"/>
                </a:lnTo>
                <a:lnTo>
                  <a:pt x="1022032" y="50876"/>
                </a:lnTo>
                <a:lnTo>
                  <a:pt x="986231" y="28676"/>
                </a:lnTo>
                <a:lnTo>
                  <a:pt x="945476" y="12776"/>
                </a:lnTo>
                <a:lnTo>
                  <a:pt x="900836" y="3213"/>
                </a:lnTo>
                <a:lnTo>
                  <a:pt x="853401" y="12"/>
                </a:lnTo>
                <a:lnTo>
                  <a:pt x="783361" y="6807"/>
                </a:lnTo>
                <a:lnTo>
                  <a:pt x="728954" y="25146"/>
                </a:lnTo>
                <a:lnTo>
                  <a:pt x="688403" y="51981"/>
                </a:lnTo>
                <a:lnTo>
                  <a:pt x="659942" y="84226"/>
                </a:lnTo>
                <a:lnTo>
                  <a:pt x="641807" y="118846"/>
                </a:lnTo>
                <a:lnTo>
                  <a:pt x="629412" y="182956"/>
                </a:lnTo>
                <a:lnTo>
                  <a:pt x="637311" y="236575"/>
                </a:lnTo>
                <a:lnTo>
                  <a:pt x="658977" y="276656"/>
                </a:lnTo>
                <a:lnTo>
                  <a:pt x="691349" y="305574"/>
                </a:lnTo>
                <a:lnTo>
                  <a:pt x="731380" y="325755"/>
                </a:lnTo>
                <a:lnTo>
                  <a:pt x="776008" y="339585"/>
                </a:lnTo>
                <a:lnTo>
                  <a:pt x="920737" y="375107"/>
                </a:lnTo>
                <a:lnTo>
                  <a:pt x="967397" y="389216"/>
                </a:lnTo>
                <a:lnTo>
                  <a:pt x="1010539" y="411607"/>
                </a:lnTo>
                <a:lnTo>
                  <a:pt x="1042250" y="445109"/>
                </a:lnTo>
                <a:lnTo>
                  <a:pt x="1054582" y="492518"/>
                </a:lnTo>
                <a:lnTo>
                  <a:pt x="1043241" y="542607"/>
                </a:lnTo>
                <a:lnTo>
                  <a:pt x="1013675" y="579882"/>
                </a:lnTo>
                <a:lnTo>
                  <a:pt x="972578" y="605332"/>
                </a:lnTo>
                <a:lnTo>
                  <a:pt x="926630" y="619912"/>
                </a:lnTo>
                <a:lnTo>
                  <a:pt x="882523" y="624547"/>
                </a:lnTo>
                <a:lnTo>
                  <a:pt x="833069" y="621893"/>
                </a:lnTo>
                <a:lnTo>
                  <a:pt x="787831" y="613308"/>
                </a:lnTo>
                <a:lnTo>
                  <a:pt x="748093" y="597877"/>
                </a:lnTo>
                <a:lnTo>
                  <a:pt x="715175" y="574725"/>
                </a:lnTo>
                <a:lnTo>
                  <a:pt x="690384" y="542912"/>
                </a:lnTo>
                <a:lnTo>
                  <a:pt x="675017" y="501561"/>
                </a:lnTo>
                <a:lnTo>
                  <a:pt x="670369" y="449745"/>
                </a:lnTo>
                <a:lnTo>
                  <a:pt x="608469" y="449745"/>
                </a:lnTo>
                <a:lnTo>
                  <a:pt x="610400" y="499275"/>
                </a:lnTo>
                <a:lnTo>
                  <a:pt x="620560" y="542366"/>
                </a:lnTo>
                <a:lnTo>
                  <a:pt x="638327" y="579158"/>
                </a:lnTo>
                <a:lnTo>
                  <a:pt x="663041" y="609854"/>
                </a:lnTo>
                <a:lnTo>
                  <a:pt x="694042" y="634580"/>
                </a:lnTo>
                <a:lnTo>
                  <a:pt x="730694" y="653529"/>
                </a:lnTo>
                <a:lnTo>
                  <a:pt x="772325" y="666864"/>
                </a:lnTo>
                <a:lnTo>
                  <a:pt x="818299" y="674751"/>
                </a:lnTo>
                <a:lnTo>
                  <a:pt x="867956" y="677329"/>
                </a:lnTo>
                <a:lnTo>
                  <a:pt x="944765" y="671182"/>
                </a:lnTo>
                <a:lnTo>
                  <a:pt x="1003960" y="654596"/>
                </a:lnTo>
                <a:lnTo>
                  <a:pt x="1047813" y="630339"/>
                </a:lnTo>
                <a:lnTo>
                  <a:pt x="1078585" y="601218"/>
                </a:lnTo>
                <a:lnTo>
                  <a:pt x="1110030" y="539470"/>
                </a:lnTo>
                <a:lnTo>
                  <a:pt x="1115237" y="512419"/>
                </a:lnTo>
                <a:lnTo>
                  <a:pt x="1116469" y="491629"/>
                </a:lnTo>
                <a:close/>
              </a:path>
              <a:path w="7304405" h="677545">
                <a:moveTo>
                  <a:pt x="1707616" y="199428"/>
                </a:moveTo>
                <a:lnTo>
                  <a:pt x="1703044" y="152133"/>
                </a:lnTo>
                <a:lnTo>
                  <a:pt x="1689747" y="111213"/>
                </a:lnTo>
                <a:lnTo>
                  <a:pt x="1668360" y="76974"/>
                </a:lnTo>
                <a:lnTo>
                  <a:pt x="1657172" y="66433"/>
                </a:lnTo>
                <a:lnTo>
                  <a:pt x="1645716" y="55626"/>
                </a:lnTo>
                <a:lnTo>
                  <a:pt x="1645716" y="199428"/>
                </a:lnTo>
                <a:lnTo>
                  <a:pt x="1638973" y="247827"/>
                </a:lnTo>
                <a:lnTo>
                  <a:pt x="1619669" y="285115"/>
                </a:lnTo>
                <a:lnTo>
                  <a:pt x="1589278" y="311480"/>
                </a:lnTo>
                <a:lnTo>
                  <a:pt x="1549222" y="327152"/>
                </a:lnTo>
                <a:lnTo>
                  <a:pt x="1500949" y="332333"/>
                </a:lnTo>
                <a:lnTo>
                  <a:pt x="1287932" y="332333"/>
                </a:lnTo>
                <a:lnTo>
                  <a:pt x="1287932" y="66433"/>
                </a:lnTo>
                <a:lnTo>
                  <a:pt x="1500949" y="66433"/>
                </a:lnTo>
                <a:lnTo>
                  <a:pt x="1549222" y="71602"/>
                </a:lnTo>
                <a:lnTo>
                  <a:pt x="1589278" y="87274"/>
                </a:lnTo>
                <a:lnTo>
                  <a:pt x="1619669" y="113665"/>
                </a:lnTo>
                <a:lnTo>
                  <a:pt x="1638973" y="150964"/>
                </a:lnTo>
                <a:lnTo>
                  <a:pt x="1645716" y="199428"/>
                </a:lnTo>
                <a:lnTo>
                  <a:pt x="1645716" y="55626"/>
                </a:lnTo>
                <a:lnTo>
                  <a:pt x="1639519" y="49771"/>
                </a:lnTo>
                <a:lnTo>
                  <a:pt x="1603857" y="29921"/>
                </a:lnTo>
                <a:lnTo>
                  <a:pt x="1562011" y="17767"/>
                </a:lnTo>
                <a:lnTo>
                  <a:pt x="1514627" y="13652"/>
                </a:lnTo>
                <a:lnTo>
                  <a:pt x="1225994" y="13652"/>
                </a:lnTo>
                <a:lnTo>
                  <a:pt x="1225994" y="663702"/>
                </a:lnTo>
                <a:lnTo>
                  <a:pt x="1287932" y="663702"/>
                </a:lnTo>
                <a:lnTo>
                  <a:pt x="1287932" y="385114"/>
                </a:lnTo>
                <a:lnTo>
                  <a:pt x="1514627" y="385114"/>
                </a:lnTo>
                <a:lnTo>
                  <a:pt x="1562011" y="380987"/>
                </a:lnTo>
                <a:lnTo>
                  <a:pt x="1603857" y="368833"/>
                </a:lnTo>
                <a:lnTo>
                  <a:pt x="1639519" y="348996"/>
                </a:lnTo>
                <a:lnTo>
                  <a:pt x="1657184" y="332333"/>
                </a:lnTo>
                <a:lnTo>
                  <a:pt x="1668360" y="321805"/>
                </a:lnTo>
                <a:lnTo>
                  <a:pt x="1689747" y="287578"/>
                </a:lnTo>
                <a:lnTo>
                  <a:pt x="1703044" y="246672"/>
                </a:lnTo>
                <a:lnTo>
                  <a:pt x="1707616" y="199428"/>
                </a:lnTo>
                <a:close/>
              </a:path>
              <a:path w="7304405" h="677545">
                <a:moveTo>
                  <a:pt x="2286038" y="491629"/>
                </a:moveTo>
                <a:lnTo>
                  <a:pt x="2279942" y="443979"/>
                </a:lnTo>
                <a:lnTo>
                  <a:pt x="2262809" y="405777"/>
                </a:lnTo>
                <a:lnTo>
                  <a:pt x="2236317" y="375666"/>
                </a:lnTo>
                <a:lnTo>
                  <a:pt x="2202154" y="352310"/>
                </a:lnTo>
                <a:lnTo>
                  <a:pt x="2162035" y="334365"/>
                </a:lnTo>
                <a:lnTo>
                  <a:pt x="2117636" y="320471"/>
                </a:lnTo>
                <a:lnTo>
                  <a:pt x="1959203" y="281317"/>
                </a:lnTo>
                <a:lnTo>
                  <a:pt x="1921179" y="269392"/>
                </a:lnTo>
                <a:lnTo>
                  <a:pt x="1889899" y="250126"/>
                </a:lnTo>
                <a:lnTo>
                  <a:pt x="1868690" y="221653"/>
                </a:lnTo>
                <a:lnTo>
                  <a:pt x="1860892" y="182067"/>
                </a:lnTo>
                <a:lnTo>
                  <a:pt x="1869706" y="131559"/>
                </a:lnTo>
                <a:lnTo>
                  <a:pt x="1893862" y="94869"/>
                </a:lnTo>
                <a:lnTo>
                  <a:pt x="1929917" y="70510"/>
                </a:lnTo>
                <a:lnTo>
                  <a:pt x="1974392" y="56972"/>
                </a:lnTo>
                <a:lnTo>
                  <a:pt x="2023846" y="52793"/>
                </a:lnTo>
                <a:lnTo>
                  <a:pt x="2068918" y="57035"/>
                </a:lnTo>
                <a:lnTo>
                  <a:pt x="2110130" y="69659"/>
                </a:lnTo>
                <a:lnTo>
                  <a:pt x="2145728" y="90576"/>
                </a:lnTo>
                <a:lnTo>
                  <a:pt x="2173960" y="119684"/>
                </a:lnTo>
                <a:lnTo>
                  <a:pt x="2193099" y="156895"/>
                </a:lnTo>
                <a:lnTo>
                  <a:pt x="2201392" y="202082"/>
                </a:lnTo>
                <a:lnTo>
                  <a:pt x="2263292" y="202082"/>
                </a:lnTo>
                <a:lnTo>
                  <a:pt x="2258263" y="154990"/>
                </a:lnTo>
                <a:lnTo>
                  <a:pt x="2243912" y="114071"/>
                </a:lnTo>
                <a:lnTo>
                  <a:pt x="2221319" y="79349"/>
                </a:lnTo>
                <a:lnTo>
                  <a:pt x="2191588" y="50876"/>
                </a:lnTo>
                <a:lnTo>
                  <a:pt x="2155787" y="28676"/>
                </a:lnTo>
                <a:lnTo>
                  <a:pt x="2115032" y="12776"/>
                </a:lnTo>
                <a:lnTo>
                  <a:pt x="2070392" y="3213"/>
                </a:lnTo>
                <a:lnTo>
                  <a:pt x="2022957" y="12"/>
                </a:lnTo>
                <a:lnTo>
                  <a:pt x="1952929" y="6807"/>
                </a:lnTo>
                <a:lnTo>
                  <a:pt x="1898523" y="25146"/>
                </a:lnTo>
                <a:lnTo>
                  <a:pt x="1857984" y="51981"/>
                </a:lnTo>
                <a:lnTo>
                  <a:pt x="1829523" y="84226"/>
                </a:lnTo>
                <a:lnTo>
                  <a:pt x="1811375" y="118846"/>
                </a:lnTo>
                <a:lnTo>
                  <a:pt x="1798993" y="182956"/>
                </a:lnTo>
                <a:lnTo>
                  <a:pt x="1806892" y="236575"/>
                </a:lnTo>
                <a:lnTo>
                  <a:pt x="1828558" y="276656"/>
                </a:lnTo>
                <a:lnTo>
                  <a:pt x="1860931" y="305574"/>
                </a:lnTo>
                <a:lnTo>
                  <a:pt x="1900961" y="325755"/>
                </a:lnTo>
                <a:lnTo>
                  <a:pt x="1945576" y="339585"/>
                </a:lnTo>
                <a:lnTo>
                  <a:pt x="2090305" y="375107"/>
                </a:lnTo>
                <a:lnTo>
                  <a:pt x="2136952" y="389216"/>
                </a:lnTo>
                <a:lnTo>
                  <a:pt x="2180094" y="411607"/>
                </a:lnTo>
                <a:lnTo>
                  <a:pt x="2211806" y="445109"/>
                </a:lnTo>
                <a:lnTo>
                  <a:pt x="2224138" y="492518"/>
                </a:lnTo>
                <a:lnTo>
                  <a:pt x="2212797" y="542607"/>
                </a:lnTo>
                <a:lnTo>
                  <a:pt x="2183244" y="579882"/>
                </a:lnTo>
                <a:lnTo>
                  <a:pt x="2142147" y="605332"/>
                </a:lnTo>
                <a:lnTo>
                  <a:pt x="2096198" y="619912"/>
                </a:lnTo>
                <a:lnTo>
                  <a:pt x="2052091" y="624547"/>
                </a:lnTo>
                <a:lnTo>
                  <a:pt x="2002637" y="621893"/>
                </a:lnTo>
                <a:lnTo>
                  <a:pt x="1957400" y="613308"/>
                </a:lnTo>
                <a:lnTo>
                  <a:pt x="1917661" y="597877"/>
                </a:lnTo>
                <a:lnTo>
                  <a:pt x="1884756" y="574725"/>
                </a:lnTo>
                <a:lnTo>
                  <a:pt x="1859953" y="542912"/>
                </a:lnTo>
                <a:lnTo>
                  <a:pt x="1844598" y="501561"/>
                </a:lnTo>
                <a:lnTo>
                  <a:pt x="1839976" y="449745"/>
                </a:lnTo>
                <a:lnTo>
                  <a:pt x="1778038" y="449745"/>
                </a:lnTo>
                <a:lnTo>
                  <a:pt x="1779955" y="499275"/>
                </a:lnTo>
                <a:lnTo>
                  <a:pt x="1790115" y="542366"/>
                </a:lnTo>
                <a:lnTo>
                  <a:pt x="1807883" y="579158"/>
                </a:lnTo>
                <a:lnTo>
                  <a:pt x="1832584" y="609854"/>
                </a:lnTo>
                <a:lnTo>
                  <a:pt x="1863585" y="634580"/>
                </a:lnTo>
                <a:lnTo>
                  <a:pt x="1900237" y="653529"/>
                </a:lnTo>
                <a:lnTo>
                  <a:pt x="1941868" y="666864"/>
                </a:lnTo>
                <a:lnTo>
                  <a:pt x="1987854" y="674751"/>
                </a:lnTo>
                <a:lnTo>
                  <a:pt x="2037524" y="677329"/>
                </a:lnTo>
                <a:lnTo>
                  <a:pt x="2114321" y="671182"/>
                </a:lnTo>
                <a:lnTo>
                  <a:pt x="2173516" y="654596"/>
                </a:lnTo>
                <a:lnTo>
                  <a:pt x="2217369" y="630339"/>
                </a:lnTo>
                <a:lnTo>
                  <a:pt x="2248154" y="601218"/>
                </a:lnTo>
                <a:lnTo>
                  <a:pt x="2279586" y="539470"/>
                </a:lnTo>
                <a:lnTo>
                  <a:pt x="2284806" y="512419"/>
                </a:lnTo>
                <a:lnTo>
                  <a:pt x="2286038" y="491629"/>
                </a:lnTo>
                <a:close/>
              </a:path>
              <a:path w="7304405" h="677545">
                <a:moveTo>
                  <a:pt x="2978226" y="245821"/>
                </a:moveTo>
                <a:lnTo>
                  <a:pt x="2971495" y="196151"/>
                </a:lnTo>
                <a:lnTo>
                  <a:pt x="2955188" y="151663"/>
                </a:lnTo>
                <a:lnTo>
                  <a:pt x="2930601" y="112509"/>
                </a:lnTo>
                <a:lnTo>
                  <a:pt x="2899029" y="78879"/>
                </a:lnTo>
                <a:lnTo>
                  <a:pt x="2861767" y="50977"/>
                </a:lnTo>
                <a:lnTo>
                  <a:pt x="2820073" y="28943"/>
                </a:lnTo>
                <a:lnTo>
                  <a:pt x="2775267" y="12992"/>
                </a:lnTo>
                <a:lnTo>
                  <a:pt x="2728620" y="3289"/>
                </a:lnTo>
                <a:lnTo>
                  <a:pt x="2681440" y="12"/>
                </a:lnTo>
                <a:lnTo>
                  <a:pt x="2629357" y="3644"/>
                </a:lnTo>
                <a:lnTo>
                  <a:pt x="2581059" y="14236"/>
                </a:lnTo>
                <a:lnTo>
                  <a:pt x="2536774" y="31254"/>
                </a:lnTo>
                <a:lnTo>
                  <a:pt x="2496769" y="54216"/>
                </a:lnTo>
                <a:lnTo>
                  <a:pt x="2461285" y="82600"/>
                </a:lnTo>
                <a:lnTo>
                  <a:pt x="2430576" y="115912"/>
                </a:lnTo>
                <a:lnTo>
                  <a:pt x="2404884" y="153644"/>
                </a:lnTo>
                <a:lnTo>
                  <a:pt x="2384463" y="195287"/>
                </a:lnTo>
                <a:lnTo>
                  <a:pt x="2369566" y="240347"/>
                </a:lnTo>
                <a:lnTo>
                  <a:pt x="2360447" y="288315"/>
                </a:lnTo>
                <a:lnTo>
                  <a:pt x="2357361" y="338696"/>
                </a:lnTo>
                <a:lnTo>
                  <a:pt x="2360447" y="389064"/>
                </a:lnTo>
                <a:lnTo>
                  <a:pt x="2369566" y="437019"/>
                </a:lnTo>
                <a:lnTo>
                  <a:pt x="2384463" y="482066"/>
                </a:lnTo>
                <a:lnTo>
                  <a:pt x="2404884" y="523709"/>
                </a:lnTo>
                <a:lnTo>
                  <a:pt x="2430576" y="561441"/>
                </a:lnTo>
                <a:lnTo>
                  <a:pt x="2461285" y="594741"/>
                </a:lnTo>
                <a:lnTo>
                  <a:pt x="2496769" y="623125"/>
                </a:lnTo>
                <a:lnTo>
                  <a:pt x="2536774" y="646074"/>
                </a:lnTo>
                <a:lnTo>
                  <a:pt x="2581059" y="663092"/>
                </a:lnTo>
                <a:lnTo>
                  <a:pt x="2629357" y="673671"/>
                </a:lnTo>
                <a:lnTo>
                  <a:pt x="2681440" y="677316"/>
                </a:lnTo>
                <a:lnTo>
                  <a:pt x="2729522" y="674420"/>
                </a:lnTo>
                <a:lnTo>
                  <a:pt x="2774632" y="665835"/>
                </a:lnTo>
                <a:lnTo>
                  <a:pt x="2816326" y="651738"/>
                </a:lnTo>
                <a:lnTo>
                  <a:pt x="2854223" y="632256"/>
                </a:lnTo>
                <a:lnTo>
                  <a:pt x="2887878" y="607568"/>
                </a:lnTo>
                <a:lnTo>
                  <a:pt x="2916898" y="577824"/>
                </a:lnTo>
                <a:lnTo>
                  <a:pt x="2940850" y="543191"/>
                </a:lnTo>
                <a:lnTo>
                  <a:pt x="2959341" y="503821"/>
                </a:lnTo>
                <a:lnTo>
                  <a:pt x="2971927" y="459879"/>
                </a:lnTo>
                <a:lnTo>
                  <a:pt x="2978226" y="411505"/>
                </a:lnTo>
                <a:lnTo>
                  <a:pt x="2808909" y="411505"/>
                </a:lnTo>
                <a:lnTo>
                  <a:pt x="2796997" y="462140"/>
                </a:lnTo>
                <a:lnTo>
                  <a:pt x="2771000" y="499910"/>
                </a:lnTo>
                <a:lnTo>
                  <a:pt x="2731185" y="523519"/>
                </a:lnTo>
                <a:lnTo>
                  <a:pt x="2677820" y="531672"/>
                </a:lnTo>
                <a:lnTo>
                  <a:pt x="2628671" y="524141"/>
                </a:lnTo>
                <a:lnTo>
                  <a:pt x="2590063" y="503288"/>
                </a:lnTo>
                <a:lnTo>
                  <a:pt x="2561259" y="471716"/>
                </a:lnTo>
                <a:lnTo>
                  <a:pt x="2541574" y="432015"/>
                </a:lnTo>
                <a:lnTo>
                  <a:pt x="2530284" y="386816"/>
                </a:lnTo>
                <a:lnTo>
                  <a:pt x="2526677" y="338696"/>
                </a:lnTo>
                <a:lnTo>
                  <a:pt x="2530284" y="290550"/>
                </a:lnTo>
                <a:lnTo>
                  <a:pt x="2541574" y="245325"/>
                </a:lnTo>
                <a:lnTo>
                  <a:pt x="2561259" y="205625"/>
                </a:lnTo>
                <a:lnTo>
                  <a:pt x="2590063" y="174053"/>
                </a:lnTo>
                <a:lnTo>
                  <a:pt x="2628671" y="153200"/>
                </a:lnTo>
                <a:lnTo>
                  <a:pt x="2677820" y="145669"/>
                </a:lnTo>
                <a:lnTo>
                  <a:pt x="2727223" y="152107"/>
                </a:lnTo>
                <a:lnTo>
                  <a:pt x="2766555" y="171170"/>
                </a:lnTo>
                <a:lnTo>
                  <a:pt x="2794292" y="202526"/>
                </a:lnTo>
                <a:lnTo>
                  <a:pt x="2808909" y="245821"/>
                </a:lnTo>
                <a:lnTo>
                  <a:pt x="2978226" y="245821"/>
                </a:lnTo>
                <a:close/>
              </a:path>
              <a:path w="7304405" h="677545">
                <a:moveTo>
                  <a:pt x="3696004" y="338709"/>
                </a:moveTo>
                <a:lnTo>
                  <a:pt x="3693134" y="288328"/>
                </a:lnTo>
                <a:lnTo>
                  <a:pt x="3684625" y="240360"/>
                </a:lnTo>
                <a:lnTo>
                  <a:pt x="3670592" y="195300"/>
                </a:lnTo>
                <a:lnTo>
                  <a:pt x="3651173" y="153644"/>
                </a:lnTo>
                <a:lnTo>
                  <a:pt x="3645966" y="145681"/>
                </a:lnTo>
                <a:lnTo>
                  <a:pt x="3626510" y="115912"/>
                </a:lnTo>
                <a:lnTo>
                  <a:pt x="3596716" y="82588"/>
                </a:lnTo>
                <a:lnTo>
                  <a:pt x="3561943" y="54203"/>
                </a:lnTo>
                <a:lnTo>
                  <a:pt x="3526663" y="33782"/>
                </a:lnTo>
                <a:lnTo>
                  <a:pt x="3526663" y="338709"/>
                </a:lnTo>
                <a:lnTo>
                  <a:pt x="3523056" y="386816"/>
                </a:lnTo>
                <a:lnTo>
                  <a:pt x="3511753" y="432015"/>
                </a:lnTo>
                <a:lnTo>
                  <a:pt x="3492068" y="471703"/>
                </a:lnTo>
                <a:lnTo>
                  <a:pt x="3463264" y="503275"/>
                </a:lnTo>
                <a:lnTo>
                  <a:pt x="3424669" y="524129"/>
                </a:lnTo>
                <a:lnTo>
                  <a:pt x="3375545" y="531660"/>
                </a:lnTo>
                <a:lnTo>
                  <a:pt x="3326409" y="524129"/>
                </a:lnTo>
                <a:lnTo>
                  <a:pt x="3287788" y="503275"/>
                </a:lnTo>
                <a:lnTo>
                  <a:pt x="3258997" y="471703"/>
                </a:lnTo>
                <a:lnTo>
                  <a:pt x="3239300" y="432015"/>
                </a:lnTo>
                <a:lnTo>
                  <a:pt x="3228009" y="386816"/>
                </a:lnTo>
                <a:lnTo>
                  <a:pt x="3224403" y="338709"/>
                </a:lnTo>
                <a:lnTo>
                  <a:pt x="3228009" y="290563"/>
                </a:lnTo>
                <a:lnTo>
                  <a:pt x="3239300" y="245338"/>
                </a:lnTo>
                <a:lnTo>
                  <a:pt x="3258997" y="205638"/>
                </a:lnTo>
                <a:lnTo>
                  <a:pt x="3287788" y="174066"/>
                </a:lnTo>
                <a:lnTo>
                  <a:pt x="3326409" y="153212"/>
                </a:lnTo>
                <a:lnTo>
                  <a:pt x="3375545" y="145681"/>
                </a:lnTo>
                <a:lnTo>
                  <a:pt x="3424669" y="153212"/>
                </a:lnTo>
                <a:lnTo>
                  <a:pt x="3463264" y="174066"/>
                </a:lnTo>
                <a:lnTo>
                  <a:pt x="3492068" y="205638"/>
                </a:lnTo>
                <a:lnTo>
                  <a:pt x="3511753" y="245338"/>
                </a:lnTo>
                <a:lnTo>
                  <a:pt x="3523056" y="290563"/>
                </a:lnTo>
                <a:lnTo>
                  <a:pt x="3526663" y="338709"/>
                </a:lnTo>
                <a:lnTo>
                  <a:pt x="3526663" y="33782"/>
                </a:lnTo>
                <a:lnTo>
                  <a:pt x="3522294" y="31242"/>
                </a:lnTo>
                <a:lnTo>
                  <a:pt x="3477933" y="14224"/>
                </a:lnTo>
                <a:lnTo>
                  <a:pt x="3428974" y="3644"/>
                </a:lnTo>
                <a:lnTo>
                  <a:pt x="3375545" y="0"/>
                </a:lnTo>
                <a:lnTo>
                  <a:pt x="3322116" y="3644"/>
                </a:lnTo>
                <a:lnTo>
                  <a:pt x="3273158" y="14224"/>
                </a:lnTo>
                <a:lnTo>
                  <a:pt x="3228784" y="31242"/>
                </a:lnTo>
                <a:lnTo>
                  <a:pt x="3189147" y="54203"/>
                </a:lnTo>
                <a:lnTo>
                  <a:pt x="3154375" y="82588"/>
                </a:lnTo>
                <a:lnTo>
                  <a:pt x="3124581" y="115912"/>
                </a:lnTo>
                <a:lnTo>
                  <a:pt x="3099917" y="153644"/>
                </a:lnTo>
                <a:lnTo>
                  <a:pt x="3080499" y="195300"/>
                </a:lnTo>
                <a:lnTo>
                  <a:pt x="3066465" y="240360"/>
                </a:lnTo>
                <a:lnTo>
                  <a:pt x="3057956" y="288328"/>
                </a:lnTo>
                <a:lnTo>
                  <a:pt x="3055086" y="338709"/>
                </a:lnTo>
                <a:lnTo>
                  <a:pt x="3057956" y="389064"/>
                </a:lnTo>
                <a:lnTo>
                  <a:pt x="3066465" y="437019"/>
                </a:lnTo>
                <a:lnTo>
                  <a:pt x="3080499" y="482079"/>
                </a:lnTo>
                <a:lnTo>
                  <a:pt x="3099917" y="523709"/>
                </a:lnTo>
                <a:lnTo>
                  <a:pt x="3124581" y="561441"/>
                </a:lnTo>
                <a:lnTo>
                  <a:pt x="3154375" y="594741"/>
                </a:lnTo>
                <a:lnTo>
                  <a:pt x="3189147" y="623125"/>
                </a:lnTo>
                <a:lnTo>
                  <a:pt x="3228784" y="646074"/>
                </a:lnTo>
                <a:lnTo>
                  <a:pt x="3273158" y="663092"/>
                </a:lnTo>
                <a:lnTo>
                  <a:pt x="3322116" y="673684"/>
                </a:lnTo>
                <a:lnTo>
                  <a:pt x="3375545" y="677316"/>
                </a:lnTo>
                <a:lnTo>
                  <a:pt x="3428974" y="673684"/>
                </a:lnTo>
                <a:lnTo>
                  <a:pt x="3477933" y="663092"/>
                </a:lnTo>
                <a:lnTo>
                  <a:pt x="3522294" y="646074"/>
                </a:lnTo>
                <a:lnTo>
                  <a:pt x="3561943" y="623125"/>
                </a:lnTo>
                <a:lnTo>
                  <a:pt x="3596716" y="594741"/>
                </a:lnTo>
                <a:lnTo>
                  <a:pt x="3626510" y="561441"/>
                </a:lnTo>
                <a:lnTo>
                  <a:pt x="3651173" y="523709"/>
                </a:lnTo>
                <a:lnTo>
                  <a:pt x="3670592" y="482079"/>
                </a:lnTo>
                <a:lnTo>
                  <a:pt x="3684625" y="437019"/>
                </a:lnTo>
                <a:lnTo>
                  <a:pt x="3693134" y="389064"/>
                </a:lnTo>
                <a:lnTo>
                  <a:pt x="3696004" y="338709"/>
                </a:lnTo>
                <a:close/>
              </a:path>
              <a:path w="7304405" h="677545">
                <a:moveTo>
                  <a:pt x="4347299" y="13652"/>
                </a:moveTo>
                <a:lnTo>
                  <a:pt x="4188002" y="13652"/>
                </a:lnTo>
                <a:lnTo>
                  <a:pt x="4188002" y="414235"/>
                </a:lnTo>
                <a:lnTo>
                  <a:pt x="4186174" y="414235"/>
                </a:lnTo>
                <a:lnTo>
                  <a:pt x="3960393" y="13652"/>
                </a:lnTo>
                <a:lnTo>
                  <a:pt x="3786517" y="13652"/>
                </a:lnTo>
                <a:lnTo>
                  <a:pt x="3786517" y="663676"/>
                </a:lnTo>
                <a:lnTo>
                  <a:pt x="3945826" y="663676"/>
                </a:lnTo>
                <a:lnTo>
                  <a:pt x="3945826" y="258572"/>
                </a:lnTo>
                <a:lnTo>
                  <a:pt x="3947642" y="258572"/>
                </a:lnTo>
                <a:lnTo>
                  <a:pt x="4173423" y="663676"/>
                </a:lnTo>
                <a:lnTo>
                  <a:pt x="4347299" y="663676"/>
                </a:lnTo>
                <a:lnTo>
                  <a:pt x="4347299" y="13652"/>
                </a:lnTo>
                <a:close/>
              </a:path>
              <a:path w="7304405" h="677545">
                <a:moveTo>
                  <a:pt x="5022278" y="13652"/>
                </a:moveTo>
                <a:lnTo>
                  <a:pt x="4862982" y="13652"/>
                </a:lnTo>
                <a:lnTo>
                  <a:pt x="4862982" y="414235"/>
                </a:lnTo>
                <a:lnTo>
                  <a:pt x="4861153" y="414235"/>
                </a:lnTo>
                <a:lnTo>
                  <a:pt x="4635373" y="13652"/>
                </a:lnTo>
                <a:lnTo>
                  <a:pt x="4461497" y="13652"/>
                </a:lnTo>
                <a:lnTo>
                  <a:pt x="4461497" y="663676"/>
                </a:lnTo>
                <a:lnTo>
                  <a:pt x="4620806" y="663676"/>
                </a:lnTo>
                <a:lnTo>
                  <a:pt x="4620806" y="258572"/>
                </a:lnTo>
                <a:lnTo>
                  <a:pt x="4622622" y="258572"/>
                </a:lnTo>
                <a:lnTo>
                  <a:pt x="4848403" y="663676"/>
                </a:lnTo>
                <a:lnTo>
                  <a:pt x="5022278" y="663676"/>
                </a:lnTo>
                <a:lnTo>
                  <a:pt x="5022278" y="13652"/>
                </a:lnTo>
                <a:close/>
              </a:path>
              <a:path w="7304405" h="677545">
                <a:moveTo>
                  <a:pt x="5665394" y="517842"/>
                </a:moveTo>
                <a:lnTo>
                  <a:pt x="5307635" y="517842"/>
                </a:lnTo>
                <a:lnTo>
                  <a:pt x="5307635" y="394652"/>
                </a:lnTo>
                <a:lnTo>
                  <a:pt x="5626278" y="394652"/>
                </a:lnTo>
                <a:lnTo>
                  <a:pt x="5626278" y="262572"/>
                </a:lnTo>
                <a:lnTo>
                  <a:pt x="5307635" y="262572"/>
                </a:lnTo>
                <a:lnTo>
                  <a:pt x="5307635" y="149542"/>
                </a:lnTo>
                <a:lnTo>
                  <a:pt x="5656288" y="149542"/>
                </a:lnTo>
                <a:lnTo>
                  <a:pt x="5656288" y="13652"/>
                </a:lnTo>
                <a:lnTo>
                  <a:pt x="5138280" y="13652"/>
                </a:lnTo>
                <a:lnTo>
                  <a:pt x="5138280" y="149542"/>
                </a:lnTo>
                <a:lnTo>
                  <a:pt x="5138280" y="262572"/>
                </a:lnTo>
                <a:lnTo>
                  <a:pt x="5138280" y="394652"/>
                </a:lnTo>
                <a:lnTo>
                  <a:pt x="5138280" y="517842"/>
                </a:lnTo>
                <a:lnTo>
                  <a:pt x="5138280" y="663892"/>
                </a:lnTo>
                <a:lnTo>
                  <a:pt x="5665394" y="663892"/>
                </a:lnTo>
                <a:lnTo>
                  <a:pt x="5665394" y="517842"/>
                </a:lnTo>
                <a:close/>
              </a:path>
              <a:path w="7304405" h="677545">
                <a:moveTo>
                  <a:pt x="6352146" y="245821"/>
                </a:moveTo>
                <a:lnTo>
                  <a:pt x="6345415" y="196151"/>
                </a:lnTo>
                <a:lnTo>
                  <a:pt x="6329121" y="151663"/>
                </a:lnTo>
                <a:lnTo>
                  <a:pt x="6304534" y="112509"/>
                </a:lnTo>
                <a:lnTo>
                  <a:pt x="6272962" y="78879"/>
                </a:lnTo>
                <a:lnTo>
                  <a:pt x="6235687" y="50977"/>
                </a:lnTo>
                <a:lnTo>
                  <a:pt x="6194006" y="28943"/>
                </a:lnTo>
                <a:lnTo>
                  <a:pt x="6149200" y="12992"/>
                </a:lnTo>
                <a:lnTo>
                  <a:pt x="6102553" y="3289"/>
                </a:lnTo>
                <a:lnTo>
                  <a:pt x="6055360" y="12"/>
                </a:lnTo>
                <a:lnTo>
                  <a:pt x="6003290" y="3644"/>
                </a:lnTo>
                <a:lnTo>
                  <a:pt x="5954992" y="14236"/>
                </a:lnTo>
                <a:lnTo>
                  <a:pt x="5910707" y="31254"/>
                </a:lnTo>
                <a:lnTo>
                  <a:pt x="5870702" y="54216"/>
                </a:lnTo>
                <a:lnTo>
                  <a:pt x="5835218" y="82600"/>
                </a:lnTo>
                <a:lnTo>
                  <a:pt x="5804497" y="115912"/>
                </a:lnTo>
                <a:lnTo>
                  <a:pt x="5778805" y="153644"/>
                </a:lnTo>
                <a:lnTo>
                  <a:pt x="5758396" y="195287"/>
                </a:lnTo>
                <a:lnTo>
                  <a:pt x="5743499" y="240347"/>
                </a:lnTo>
                <a:lnTo>
                  <a:pt x="5734380" y="288315"/>
                </a:lnTo>
                <a:lnTo>
                  <a:pt x="5731281" y="338696"/>
                </a:lnTo>
                <a:lnTo>
                  <a:pt x="5734380" y="389064"/>
                </a:lnTo>
                <a:lnTo>
                  <a:pt x="5743499" y="437019"/>
                </a:lnTo>
                <a:lnTo>
                  <a:pt x="5758396" y="482066"/>
                </a:lnTo>
                <a:lnTo>
                  <a:pt x="5778805" y="523709"/>
                </a:lnTo>
                <a:lnTo>
                  <a:pt x="5804497" y="561441"/>
                </a:lnTo>
                <a:lnTo>
                  <a:pt x="5835218" y="594741"/>
                </a:lnTo>
                <a:lnTo>
                  <a:pt x="5870702" y="623125"/>
                </a:lnTo>
                <a:lnTo>
                  <a:pt x="5910707" y="646074"/>
                </a:lnTo>
                <a:lnTo>
                  <a:pt x="5954992" y="663092"/>
                </a:lnTo>
                <a:lnTo>
                  <a:pt x="6003290" y="673671"/>
                </a:lnTo>
                <a:lnTo>
                  <a:pt x="6055360" y="677316"/>
                </a:lnTo>
                <a:lnTo>
                  <a:pt x="6103455" y="674420"/>
                </a:lnTo>
                <a:lnTo>
                  <a:pt x="6148552" y="665835"/>
                </a:lnTo>
                <a:lnTo>
                  <a:pt x="6190259" y="651738"/>
                </a:lnTo>
                <a:lnTo>
                  <a:pt x="6228143" y="632256"/>
                </a:lnTo>
                <a:lnTo>
                  <a:pt x="6261798" y="607568"/>
                </a:lnTo>
                <a:lnTo>
                  <a:pt x="6290818" y="577824"/>
                </a:lnTo>
                <a:lnTo>
                  <a:pt x="6314783" y="543191"/>
                </a:lnTo>
                <a:lnTo>
                  <a:pt x="6333261" y="503821"/>
                </a:lnTo>
                <a:lnTo>
                  <a:pt x="6345860" y="459879"/>
                </a:lnTo>
                <a:lnTo>
                  <a:pt x="6352146" y="411505"/>
                </a:lnTo>
                <a:lnTo>
                  <a:pt x="6182830" y="411505"/>
                </a:lnTo>
                <a:lnTo>
                  <a:pt x="6170930" y="462140"/>
                </a:lnTo>
                <a:lnTo>
                  <a:pt x="6144933" y="499910"/>
                </a:lnTo>
                <a:lnTo>
                  <a:pt x="6105118" y="523519"/>
                </a:lnTo>
                <a:lnTo>
                  <a:pt x="6051740" y="531672"/>
                </a:lnTo>
                <a:lnTo>
                  <a:pt x="6002604" y="524141"/>
                </a:lnTo>
                <a:lnTo>
                  <a:pt x="5963996" y="503288"/>
                </a:lnTo>
                <a:lnTo>
                  <a:pt x="5935192" y="471716"/>
                </a:lnTo>
                <a:lnTo>
                  <a:pt x="5915507" y="432015"/>
                </a:lnTo>
                <a:lnTo>
                  <a:pt x="5904204" y="386816"/>
                </a:lnTo>
                <a:lnTo>
                  <a:pt x="5900598" y="338696"/>
                </a:lnTo>
                <a:lnTo>
                  <a:pt x="5904204" y="290550"/>
                </a:lnTo>
                <a:lnTo>
                  <a:pt x="5915507" y="245325"/>
                </a:lnTo>
                <a:lnTo>
                  <a:pt x="5935192" y="205625"/>
                </a:lnTo>
                <a:lnTo>
                  <a:pt x="5963996" y="174053"/>
                </a:lnTo>
                <a:lnTo>
                  <a:pt x="6002604" y="153200"/>
                </a:lnTo>
                <a:lnTo>
                  <a:pt x="6051740" y="145669"/>
                </a:lnTo>
                <a:lnTo>
                  <a:pt x="6101143" y="152107"/>
                </a:lnTo>
                <a:lnTo>
                  <a:pt x="6140488" y="171170"/>
                </a:lnTo>
                <a:lnTo>
                  <a:pt x="6168225" y="202526"/>
                </a:lnTo>
                <a:lnTo>
                  <a:pt x="6182830" y="245821"/>
                </a:lnTo>
                <a:lnTo>
                  <a:pt x="6352146" y="245821"/>
                </a:lnTo>
                <a:close/>
              </a:path>
              <a:path w="7304405" h="677545">
                <a:moveTo>
                  <a:pt x="6968858" y="13258"/>
                </a:moveTo>
                <a:lnTo>
                  <a:pt x="6411709" y="13258"/>
                </a:lnTo>
                <a:lnTo>
                  <a:pt x="6411709" y="159308"/>
                </a:lnTo>
                <a:lnTo>
                  <a:pt x="6605625" y="159308"/>
                </a:lnTo>
                <a:lnTo>
                  <a:pt x="6605625" y="663498"/>
                </a:lnTo>
                <a:lnTo>
                  <a:pt x="6774980" y="663498"/>
                </a:lnTo>
                <a:lnTo>
                  <a:pt x="6774980" y="159308"/>
                </a:lnTo>
                <a:lnTo>
                  <a:pt x="6968858" y="159308"/>
                </a:lnTo>
                <a:lnTo>
                  <a:pt x="6968858" y="13258"/>
                </a:lnTo>
                <a:close/>
              </a:path>
              <a:path w="7304405" h="677545">
                <a:moveTo>
                  <a:pt x="7124992" y="13690"/>
                </a:moveTo>
                <a:lnTo>
                  <a:pt x="7010971" y="13690"/>
                </a:lnTo>
                <a:lnTo>
                  <a:pt x="7010844" y="13690"/>
                </a:lnTo>
                <a:lnTo>
                  <a:pt x="7010844" y="29654"/>
                </a:lnTo>
                <a:lnTo>
                  <a:pt x="7010971" y="29654"/>
                </a:lnTo>
                <a:lnTo>
                  <a:pt x="7058457" y="29667"/>
                </a:lnTo>
                <a:lnTo>
                  <a:pt x="7058457" y="160058"/>
                </a:lnTo>
                <a:lnTo>
                  <a:pt x="7077278" y="160058"/>
                </a:lnTo>
                <a:lnTo>
                  <a:pt x="7077405" y="160045"/>
                </a:lnTo>
                <a:lnTo>
                  <a:pt x="7077405" y="29667"/>
                </a:lnTo>
                <a:lnTo>
                  <a:pt x="7124992" y="29667"/>
                </a:lnTo>
                <a:lnTo>
                  <a:pt x="7124992" y="13690"/>
                </a:lnTo>
                <a:close/>
              </a:path>
              <a:path w="7304405" h="677545">
                <a:moveTo>
                  <a:pt x="7304392" y="13690"/>
                </a:moveTo>
                <a:lnTo>
                  <a:pt x="7274192" y="13690"/>
                </a:lnTo>
                <a:lnTo>
                  <a:pt x="7228332" y="132245"/>
                </a:lnTo>
                <a:lnTo>
                  <a:pt x="7187908" y="30746"/>
                </a:lnTo>
                <a:lnTo>
                  <a:pt x="7181126" y="13690"/>
                </a:lnTo>
                <a:lnTo>
                  <a:pt x="7150925" y="13690"/>
                </a:lnTo>
                <a:lnTo>
                  <a:pt x="7150824" y="160058"/>
                </a:lnTo>
                <a:lnTo>
                  <a:pt x="7169671" y="160058"/>
                </a:lnTo>
                <a:lnTo>
                  <a:pt x="7169772" y="30746"/>
                </a:lnTo>
                <a:lnTo>
                  <a:pt x="7170382" y="30746"/>
                </a:lnTo>
                <a:lnTo>
                  <a:pt x="7222236" y="160058"/>
                </a:lnTo>
                <a:lnTo>
                  <a:pt x="7232891" y="160058"/>
                </a:lnTo>
                <a:lnTo>
                  <a:pt x="7244093" y="132334"/>
                </a:lnTo>
                <a:lnTo>
                  <a:pt x="7284847" y="30746"/>
                </a:lnTo>
                <a:lnTo>
                  <a:pt x="7285482" y="30746"/>
                </a:lnTo>
                <a:lnTo>
                  <a:pt x="7285482" y="160058"/>
                </a:lnTo>
                <a:lnTo>
                  <a:pt x="7304303" y="160058"/>
                </a:lnTo>
                <a:lnTo>
                  <a:pt x="7304392" y="30746"/>
                </a:lnTo>
                <a:lnTo>
                  <a:pt x="7304392" y="1369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descr="USPS Connect">
            <a:extLst>
              <a:ext uri="{FF2B5EF4-FFF2-40B4-BE49-F238E27FC236}">
                <a16:creationId xmlns:a16="http://schemas.microsoft.com/office/drawing/2014/main" id="{E4F4988C-C913-F748-93C5-5E7B400E20C0}"/>
              </a:ext>
            </a:extLst>
          </p:cNvPr>
          <p:cNvSpPr txBox="1"/>
          <p:nvPr/>
        </p:nvSpPr>
        <p:spPr>
          <a:xfrm>
            <a:off x="3707295" y="4379870"/>
            <a:ext cx="767300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160" normalizeH="0" baseline="0" noProof="0" dirty="0">
                <a:ln>
                  <a:noFill/>
                </a:ln>
                <a:noFill/>
                <a:effectLst/>
                <a:uLnTx/>
                <a:uFillTx/>
                <a:latin typeface="HelveticaNeueLT Pro 55 Roman" panose="020B0604020202020204" pitchFamily="34" charset="77"/>
                <a:ea typeface="+mn-ea"/>
                <a:cs typeface="+mn-cs"/>
              </a:rPr>
              <a:t>USPS</a:t>
            </a:r>
            <a:r>
              <a:rPr kumimoji="0" lang="en-US" sz="7000" b="1" i="0" u="none" strike="noStrike" kern="1200" cap="none" spc="160" normalizeH="0" baseline="0" noProof="0" dirty="0">
                <a:ln>
                  <a:noFill/>
                </a:ln>
                <a:noFill/>
                <a:effectLst/>
                <a:uLnTx/>
                <a:uFillTx/>
                <a:latin typeface="HelveticaNeueLT Pro 55 Roman" panose="020B0604020202020204" pitchFamily="34" charset="77"/>
                <a:ea typeface="+mn-ea"/>
                <a:cs typeface="+mn-cs"/>
              </a:rPr>
              <a:t>CONNECT</a:t>
            </a:r>
          </a:p>
        </p:txBody>
      </p:sp>
      <p:pic>
        <p:nvPicPr>
          <p:cNvPr id="6" name="Picture 5" title="USPS Logo">
            <a:extLst>
              <a:ext uri="{FF2B5EF4-FFF2-40B4-BE49-F238E27FC236}">
                <a16:creationId xmlns:a16="http://schemas.microsoft.com/office/drawing/2014/main" id="{96A8664F-DB2A-3443-A51A-D572C286094F}"/>
              </a:ext>
            </a:extLst>
          </p:cNvPr>
          <p:cNvPicPr>
            <a:picLocks noChangeAspect="1"/>
          </p:cNvPicPr>
          <p:nvPr/>
        </p:nvPicPr>
        <p:blipFill>
          <a:blip r:embed="rId4"/>
          <a:stretch>
            <a:fillRect/>
          </a:stretch>
        </p:blipFill>
        <p:spPr>
          <a:xfrm>
            <a:off x="598476" y="742727"/>
            <a:ext cx="2654521" cy="766861"/>
          </a:xfrm>
          <a:prstGeom prst="rect">
            <a:avLst/>
          </a:prstGeom>
        </p:spPr>
      </p:pic>
    </p:spTree>
    <p:extLst>
      <p:ext uri="{BB962C8B-B14F-4D97-AF65-F5344CB8AC3E}">
        <p14:creationId xmlns:p14="http://schemas.microsoft.com/office/powerpoint/2010/main" val="996671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bject 70">
            <a:extLst>
              <a:ext uri="{FF2B5EF4-FFF2-40B4-BE49-F238E27FC236}">
                <a16:creationId xmlns:a16="http://schemas.microsoft.com/office/drawing/2014/main" id="{BF01753F-4374-0C4A-8ECC-B874AC032903}"/>
              </a:ext>
            </a:extLst>
          </p:cNvPr>
          <p:cNvSpPr/>
          <p:nvPr/>
        </p:nvSpPr>
        <p:spPr>
          <a:xfrm>
            <a:off x="3977467" y="0"/>
            <a:ext cx="8214533" cy="6858000"/>
          </a:xfrm>
          <a:custGeom>
            <a:avLst/>
            <a:gdLst>
              <a:gd name="connsiteX0" fmla="*/ 8637117 w 8637117"/>
              <a:gd name="connsiteY0" fmla="*/ 0 h 6858000"/>
              <a:gd name="connsiteX1" fmla="*/ 3992448 w 8637117"/>
              <a:gd name="connsiteY1" fmla="*/ 0 h 6858000"/>
              <a:gd name="connsiteX2" fmla="*/ 0 w 8637117"/>
              <a:gd name="connsiteY2" fmla="*/ 6858000 h 6858000"/>
              <a:gd name="connsiteX3" fmla="*/ 8196850 w 8637117"/>
              <a:gd name="connsiteY3" fmla="*/ 6858000 h 6858000"/>
              <a:gd name="connsiteX4" fmla="*/ 8637117 w 8637117"/>
              <a:gd name="connsiteY4" fmla="*/ 0 h 6858000"/>
              <a:gd name="connsiteX0" fmla="*/ 8179917 w 8196850"/>
              <a:gd name="connsiteY0" fmla="*/ 0 h 6908800"/>
              <a:gd name="connsiteX1" fmla="*/ 3992448 w 8196850"/>
              <a:gd name="connsiteY1" fmla="*/ 50800 h 6908800"/>
              <a:gd name="connsiteX2" fmla="*/ 0 w 8196850"/>
              <a:gd name="connsiteY2" fmla="*/ 6908800 h 6908800"/>
              <a:gd name="connsiteX3" fmla="*/ 8196850 w 8196850"/>
              <a:gd name="connsiteY3" fmla="*/ 6908800 h 6908800"/>
              <a:gd name="connsiteX4" fmla="*/ 8179917 w 8196850"/>
              <a:gd name="connsiteY4" fmla="*/ 0 h 6908800"/>
              <a:gd name="connsiteX0" fmla="*/ 8213783 w 8214533"/>
              <a:gd name="connsiteY0" fmla="*/ 0 h 6858000"/>
              <a:gd name="connsiteX1" fmla="*/ 3992448 w 8214533"/>
              <a:gd name="connsiteY1" fmla="*/ 0 h 6858000"/>
              <a:gd name="connsiteX2" fmla="*/ 0 w 8214533"/>
              <a:gd name="connsiteY2" fmla="*/ 6858000 h 6858000"/>
              <a:gd name="connsiteX3" fmla="*/ 8196850 w 8214533"/>
              <a:gd name="connsiteY3" fmla="*/ 6858000 h 6858000"/>
              <a:gd name="connsiteX4" fmla="*/ 8213783 w 821453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533" h="6858000">
                <a:moveTo>
                  <a:pt x="8213783" y="0"/>
                </a:moveTo>
                <a:lnTo>
                  <a:pt x="3992448" y="0"/>
                </a:lnTo>
                <a:lnTo>
                  <a:pt x="0" y="6858000"/>
                </a:lnTo>
                <a:lnTo>
                  <a:pt x="8196850" y="6858000"/>
                </a:lnTo>
                <a:cubicBezTo>
                  <a:pt x="8191206" y="4555067"/>
                  <a:pt x="8219427" y="2302933"/>
                  <a:pt x="8213783" y="0"/>
                </a:cubicBezTo>
                <a:close/>
              </a:path>
            </a:pathLst>
          </a:custGeom>
          <a:solidFill>
            <a:srgbClr val="F7FAF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object 2">
            <a:extLst>
              <a:ext uri="{FF2B5EF4-FFF2-40B4-BE49-F238E27FC236}">
                <a16:creationId xmlns:a16="http://schemas.microsoft.com/office/drawing/2014/main" id="{51105EA6-9773-BA44-8794-0F23CABE960C}"/>
              </a:ext>
            </a:extLst>
          </p:cNvPr>
          <p:cNvSpPr txBox="1">
            <a:spLocks noGrp="1"/>
          </p:cNvSpPr>
          <p:nvPr>
            <p:ph type="title"/>
          </p:nvPr>
        </p:nvSpPr>
        <p:spPr>
          <a:xfrm>
            <a:off x="733298" y="632450"/>
            <a:ext cx="1350645" cy="493725"/>
          </a:xfrm>
          <a:prstGeom prst="rect">
            <a:avLst/>
          </a:prstGeom>
        </p:spPr>
        <p:txBody>
          <a:bodyPr vert="horz" wrap="square" lIns="0" tIns="16510" rIns="0" bIns="0" rtlCol="0">
            <a:spAutoFit/>
          </a:bodyPr>
          <a:lstStyle/>
          <a:p>
            <a:pPr marL="12700">
              <a:lnSpc>
                <a:spcPct val="100000"/>
              </a:lnSpc>
              <a:spcBef>
                <a:spcPts val="130"/>
              </a:spcBef>
            </a:pPr>
            <a:r>
              <a:rPr lang="en-US" sz="3100" kern="0" spc="15" dirty="0">
                <a:solidFill>
                  <a:srgbClr val="004B87"/>
                </a:solidFill>
                <a:cs typeface="Arial" panose="020B0604020202020204" pitchFamily="34" charset="0"/>
              </a:rPr>
              <a:t>What</a:t>
            </a:r>
            <a:r>
              <a:rPr lang="en-US" sz="3100" kern="0" spc="-80" dirty="0">
                <a:solidFill>
                  <a:srgbClr val="004B87"/>
                </a:solidFill>
                <a:cs typeface="Arial" panose="020B0604020202020204" pitchFamily="34" charset="0"/>
              </a:rPr>
              <a:t> </a:t>
            </a:r>
            <a:r>
              <a:rPr lang="en-US" sz="3100" kern="0" spc="10" dirty="0">
                <a:solidFill>
                  <a:srgbClr val="004B87"/>
                </a:solidFill>
                <a:cs typeface="Arial" panose="020B0604020202020204" pitchFamily="34" charset="0"/>
              </a:rPr>
              <a:t>is</a:t>
            </a:r>
            <a:endParaRPr sz="3100" dirty="0">
              <a:solidFill>
                <a:srgbClr val="004B87"/>
              </a:solidFill>
              <a:cs typeface="Arial" panose="020B0604020202020204" pitchFamily="34" charset="0"/>
            </a:endParaRPr>
          </a:p>
        </p:txBody>
      </p:sp>
      <p:sp>
        <p:nvSpPr>
          <p:cNvPr id="83" name="object 11">
            <a:extLst>
              <a:ext uri="{FF2B5EF4-FFF2-40B4-BE49-F238E27FC236}">
                <a16:creationId xmlns:a16="http://schemas.microsoft.com/office/drawing/2014/main" id="{6E7A4EB0-71C1-0146-9F57-B45579912661}"/>
              </a:ext>
            </a:extLst>
          </p:cNvPr>
          <p:cNvSpPr/>
          <p:nvPr/>
        </p:nvSpPr>
        <p:spPr>
          <a:xfrm>
            <a:off x="745998" y="2253818"/>
            <a:ext cx="680085" cy="109855"/>
          </a:xfrm>
          <a:custGeom>
            <a:avLst/>
            <a:gdLst/>
            <a:ahLst/>
            <a:cxnLst/>
            <a:rect l="l" t="t" r="r" b="b"/>
            <a:pathLst>
              <a:path w="680085" h="109855">
                <a:moveTo>
                  <a:pt x="679627" y="0"/>
                </a:moveTo>
                <a:lnTo>
                  <a:pt x="0" y="0"/>
                </a:lnTo>
                <a:lnTo>
                  <a:pt x="0" y="109727"/>
                </a:lnTo>
                <a:lnTo>
                  <a:pt x="679627" y="109727"/>
                </a:lnTo>
                <a:lnTo>
                  <a:pt x="679627" y="0"/>
                </a:lnTo>
                <a:close/>
              </a:path>
            </a:pathLst>
          </a:custGeom>
          <a:solidFill>
            <a:srgbClr val="DA29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DA291C"/>
              </a:solidFill>
              <a:effectLst/>
              <a:uLnTx/>
              <a:uFillTx/>
              <a:latin typeface="Calibri" panose="020F0502020204030204"/>
              <a:ea typeface="+mn-ea"/>
              <a:cs typeface="+mn-cs"/>
            </a:endParaRPr>
          </a:p>
        </p:txBody>
      </p:sp>
      <p:sp>
        <p:nvSpPr>
          <p:cNvPr id="84" name="object 12">
            <a:extLst>
              <a:ext uri="{FF2B5EF4-FFF2-40B4-BE49-F238E27FC236}">
                <a16:creationId xmlns:a16="http://schemas.microsoft.com/office/drawing/2014/main" id="{4DFEAAFA-0E5A-FA47-9157-FDF77BFE74B1}"/>
              </a:ext>
            </a:extLst>
          </p:cNvPr>
          <p:cNvSpPr txBox="1"/>
          <p:nvPr/>
        </p:nvSpPr>
        <p:spPr>
          <a:xfrm>
            <a:off x="733299" y="2760869"/>
            <a:ext cx="4363634" cy="2234201"/>
          </a:xfrm>
          <a:prstGeom prst="rect">
            <a:avLst/>
          </a:prstGeom>
        </p:spPr>
        <p:txBody>
          <a:bodyPr vert="horz" wrap="square" lIns="0" tIns="12700" rIns="0" bIns="0" rtlCol="0">
            <a:spAutoFit/>
          </a:bodyPr>
          <a:lstStyle/>
          <a:p>
            <a:pPr marL="12700" marR="12700" lvl="0" indent="0" algn="l" defTabSz="914400" rtl="0" eaLnBrk="1" fontAlgn="auto" latinLnBrk="0" hangingPunct="1">
              <a:lnSpc>
                <a:spcPct val="115700"/>
              </a:lnSpc>
              <a:spcBef>
                <a:spcPts val="100"/>
              </a:spcBef>
              <a:spcAft>
                <a:spcPts val="0"/>
              </a:spcAft>
              <a:buClrTx/>
              <a:buSzTx/>
              <a:buFontTx/>
              <a:buNone/>
              <a:tabLst/>
              <a:defRPr/>
            </a:pP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I</a:t>
            </a:r>
            <a:r>
              <a:rPr kumimoji="0" lang="en-US"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t’</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s our new </a:t>
            </a:r>
            <a:r>
              <a:rPr kumimoji="0" sz="1800" b="0" i="0" u="none" strike="noStrike" kern="1200" cap="none" spc="-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approach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to meet the evolving</a:t>
            </a:r>
            <a:r>
              <a:rPr kumimoji="0" sz="1800" b="0" i="0" u="none" strike="noStrike" kern="1200" cap="none" spc="-2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package</a:t>
            </a:r>
            <a:r>
              <a:rPr kumimoji="0" sz="1800" b="0" i="0" u="none" strike="noStrike" kern="1200" cap="none" spc="-2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and</a:t>
            </a:r>
            <a:r>
              <a:rPr kumimoji="0" sz="1800" b="0" i="0" u="none" strike="noStrike" kern="1200" cap="none" spc="-2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mail</a:t>
            </a:r>
            <a:r>
              <a:rPr kumimoji="0" sz="1800" b="0" i="0" u="none" strike="noStrike" kern="1200" cap="none" spc="-2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delivery </a:t>
            </a:r>
            <a:r>
              <a:rPr kumimoji="0" sz="1800" b="0" i="0" u="none" strike="noStrike" kern="1200" cap="none" spc="-49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needs</a:t>
            </a:r>
            <a:r>
              <a:rPr kumimoji="0" sz="1800" b="0" i="0" u="none" strike="noStrike" kern="1200" cap="none" spc="-1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for</a:t>
            </a:r>
            <a:r>
              <a:rPr kumimoji="0" sz="1800" b="0" i="0" u="none" strike="noStrike" kern="1200" cap="none" spc="-1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businesses</a:t>
            </a:r>
            <a:r>
              <a:rPr kumimoji="0" sz="1800" b="0" i="0" u="none" strike="noStrike" kern="1200" cap="none" spc="-1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of</a:t>
            </a:r>
            <a:r>
              <a:rPr kumimoji="0" sz="1800" b="0" i="0" u="none" strike="noStrike" kern="1200" cap="none" spc="-1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all</a:t>
            </a:r>
            <a:r>
              <a:rPr kumimoji="0" sz="1800" b="0" i="0" u="none" strike="noStrike" kern="1200" cap="none" spc="-1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sizes.</a:t>
            </a:r>
            <a:r>
              <a:rPr kumimoji="0" lang="en-US"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This suite of </a:t>
            </a:r>
            <a:r>
              <a:rPr kumimoji="0" sz="1800" b="0" i="0" u="none" strike="noStrike" kern="1200" cap="none" spc="-1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affordable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solutions</a:t>
            </a:r>
            <a:r>
              <a:rPr kumimoji="0" sz="1800" b="0" i="0" u="none" strike="noStrike" kern="1200" cap="none" spc="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capitalizes</a:t>
            </a:r>
            <a:r>
              <a:rPr kumimoji="0" sz="1800" b="0" i="0" u="none" strike="noStrike" kern="1200" cap="none" spc="-2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on</a:t>
            </a:r>
            <a:r>
              <a:rPr kumimoji="0" sz="1800" b="0" i="0" u="none" strike="noStrike" kern="1200" cap="none" spc="-2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our</a:t>
            </a:r>
            <a:r>
              <a:rPr kumimoji="0" sz="1800" b="0" i="0" u="none" strike="noStrike" kern="1200" cap="none" spc="-2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ongoing</a:t>
            </a:r>
            <a:r>
              <a:rPr kumimoji="0" sz="1800" b="0" i="0" u="none" strike="noStrike" kern="1200" cap="none" spc="-2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network </a:t>
            </a:r>
            <a:r>
              <a:rPr kumimoji="0" sz="1800" b="0" i="0" u="none" strike="noStrike" kern="1200" cap="none" spc="-49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improvements,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new </a:t>
            </a:r>
            <a:r>
              <a:rPr kumimoji="0" sz="1800" b="0" i="0" u="none" strike="noStrike" kern="1200" cap="none" spc="-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processing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equipment, and </a:t>
            </a:r>
            <a:r>
              <a:rPr kumimoji="0" sz="1800" b="0" i="0" u="none" strike="noStrike" kern="1200" cap="none" spc="-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increased </a:t>
            </a:r>
            <a:r>
              <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operational</a:t>
            </a:r>
            <a:r>
              <a:rPr kumimoji="0" sz="1800" b="0" i="0" u="none" strike="noStrike" kern="1200" cap="none" spc="-5"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rPr>
              <a:t> precision.</a:t>
            </a:r>
            <a:endParaRPr kumimoji="0" sz="1800" b="0" i="0" u="none" strike="noStrike" kern="1200" cap="none" spc="0" normalizeH="0" baseline="0" noProof="0" dirty="0">
              <a:ln>
                <a:noFill/>
              </a:ln>
              <a:solidFill>
                <a:srgbClr val="004287"/>
              </a:solidFill>
              <a:effectLst/>
              <a:uLnTx/>
              <a:uFillTx/>
              <a:latin typeface="Arial" panose="020B0604020202020204" pitchFamily="34" charset="0"/>
              <a:ea typeface="+mn-ea"/>
              <a:cs typeface="Arial" panose="020B0604020202020204" pitchFamily="34" charset="0"/>
            </a:endParaRPr>
          </a:p>
        </p:txBody>
      </p:sp>
      <p:pic>
        <p:nvPicPr>
          <p:cNvPr id="85" name="object 13">
            <a:extLst>
              <a:ext uri="{FF2B5EF4-FFF2-40B4-BE49-F238E27FC236}">
                <a16:creationId xmlns:a16="http://schemas.microsoft.com/office/drawing/2014/main" id="{6FBEBEAC-E029-964D-91C7-20FBB48A7BC2}"/>
              </a:ext>
            </a:extLst>
          </p:cNvPr>
          <p:cNvPicPr/>
          <p:nvPr/>
        </p:nvPicPr>
        <p:blipFill>
          <a:blip r:embed="rId3" cstate="screen">
            <a:extLst>
              <a:ext uri="{28A0092B-C50C-407E-A947-70E740481C1C}">
                <a14:useLocalDpi xmlns:a14="http://schemas.microsoft.com/office/drawing/2010/main"/>
              </a:ext>
            </a:extLst>
          </a:blip>
          <a:stretch>
            <a:fillRect/>
          </a:stretch>
        </p:blipFill>
        <p:spPr>
          <a:xfrm>
            <a:off x="743116" y="6284673"/>
            <a:ext cx="1263733" cy="200441"/>
          </a:xfrm>
          <a:prstGeom prst="rect">
            <a:avLst/>
          </a:prstGeom>
        </p:spPr>
      </p:pic>
      <p:sp>
        <p:nvSpPr>
          <p:cNvPr id="86" name="object 14">
            <a:extLst>
              <a:ext uri="{FF2B5EF4-FFF2-40B4-BE49-F238E27FC236}">
                <a16:creationId xmlns:a16="http://schemas.microsoft.com/office/drawing/2014/main" id="{2ED77A15-0CA7-5243-BA3E-5ABC038CC806}"/>
              </a:ext>
            </a:extLst>
          </p:cNvPr>
          <p:cNvSpPr txBox="1"/>
          <p:nvPr/>
        </p:nvSpPr>
        <p:spPr>
          <a:xfrm>
            <a:off x="4960620" y="1193556"/>
            <a:ext cx="329565" cy="681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4300" b="0" i="0" u="none" strike="noStrike" kern="1200" cap="none" spc="0" normalizeH="0" baseline="0" noProof="0" dirty="0">
                <a:ln>
                  <a:noFill/>
                </a:ln>
                <a:solidFill>
                  <a:srgbClr val="004B87"/>
                </a:solidFill>
                <a:effectLst/>
                <a:uLnTx/>
                <a:uFillTx/>
                <a:latin typeface="HelveticaNeueLTPro-Roman"/>
                <a:ea typeface="+mn-ea"/>
                <a:cs typeface="HelveticaNeueLTPro-Roman"/>
              </a:rPr>
              <a:t>?</a:t>
            </a:r>
            <a:endParaRPr kumimoji="0" sz="4300" b="0" i="0" u="none" strike="noStrike" kern="1200" cap="none" spc="0" normalizeH="0" baseline="0" noProof="0" dirty="0">
              <a:ln>
                <a:noFill/>
              </a:ln>
              <a:solidFill>
                <a:prstClr val="black"/>
              </a:solidFill>
              <a:effectLst/>
              <a:uLnTx/>
              <a:uFillTx/>
              <a:latin typeface="HelveticaNeueLTPro-Roman"/>
              <a:ea typeface="+mn-ea"/>
              <a:cs typeface="HelveticaNeueLTPro-Roman"/>
            </a:endParaRPr>
          </a:p>
        </p:txBody>
      </p:sp>
      <p:pic>
        <p:nvPicPr>
          <p:cNvPr id="72" name="Picture 71" descr="USPS Connect">
            <a:extLst>
              <a:ext uri="{FF2B5EF4-FFF2-40B4-BE49-F238E27FC236}">
                <a16:creationId xmlns:a16="http://schemas.microsoft.com/office/drawing/2014/main" id="{26FBD31A-8787-D44F-848B-A48FB93F33C5}"/>
              </a:ext>
            </a:extLst>
          </p:cNvPr>
          <p:cNvPicPr>
            <a:picLocks noChangeAspect="1"/>
          </p:cNvPicPr>
          <p:nvPr/>
        </p:nvPicPr>
        <p:blipFill>
          <a:blip r:embed="rId4"/>
          <a:stretch>
            <a:fillRect/>
          </a:stretch>
        </p:blipFill>
        <p:spPr>
          <a:xfrm>
            <a:off x="733298" y="1370196"/>
            <a:ext cx="4222100" cy="390483"/>
          </a:xfrm>
          <a:prstGeom prst="rect">
            <a:avLst/>
          </a:prstGeom>
        </p:spPr>
      </p:pic>
      <p:pic>
        <p:nvPicPr>
          <p:cNvPr id="65" name="Picture 64">
            <a:extLst>
              <a:ext uri="{FF2B5EF4-FFF2-40B4-BE49-F238E27FC236}">
                <a16:creationId xmlns:a16="http://schemas.microsoft.com/office/drawing/2014/main" id="{40831E73-4F82-CA46-BF13-5DB401ECEB41}"/>
              </a:ext>
            </a:extLst>
          </p:cNvPr>
          <p:cNvPicPr>
            <a:picLocks noChangeAspect="1"/>
          </p:cNvPicPr>
          <p:nvPr/>
        </p:nvPicPr>
        <p:blipFill>
          <a:blip r:embed="rId5"/>
          <a:stretch>
            <a:fillRect/>
          </a:stretch>
        </p:blipFill>
        <p:spPr>
          <a:xfrm>
            <a:off x="9481268" y="2906241"/>
            <a:ext cx="1841569" cy="842085"/>
          </a:xfrm>
          <a:prstGeom prst="rect">
            <a:avLst/>
          </a:prstGeom>
        </p:spPr>
      </p:pic>
      <p:pic>
        <p:nvPicPr>
          <p:cNvPr id="66" name="Picture 65">
            <a:extLst>
              <a:ext uri="{FF2B5EF4-FFF2-40B4-BE49-F238E27FC236}">
                <a16:creationId xmlns:a16="http://schemas.microsoft.com/office/drawing/2014/main" id="{4CE9AB82-658F-1F46-8C1E-156012CB8A34}"/>
              </a:ext>
            </a:extLst>
          </p:cNvPr>
          <p:cNvPicPr>
            <a:picLocks noChangeAspect="1"/>
          </p:cNvPicPr>
          <p:nvPr/>
        </p:nvPicPr>
        <p:blipFill>
          <a:blip r:embed="rId6"/>
          <a:stretch>
            <a:fillRect/>
          </a:stretch>
        </p:blipFill>
        <p:spPr>
          <a:xfrm>
            <a:off x="9471191" y="4457648"/>
            <a:ext cx="1826018" cy="795957"/>
          </a:xfrm>
          <a:prstGeom prst="rect">
            <a:avLst/>
          </a:prstGeom>
        </p:spPr>
      </p:pic>
      <p:pic>
        <p:nvPicPr>
          <p:cNvPr id="68" name="Picture 67">
            <a:extLst>
              <a:ext uri="{FF2B5EF4-FFF2-40B4-BE49-F238E27FC236}">
                <a16:creationId xmlns:a16="http://schemas.microsoft.com/office/drawing/2014/main" id="{38B34E9E-FE27-4949-A006-376F8AC8C05E}"/>
              </a:ext>
            </a:extLst>
          </p:cNvPr>
          <p:cNvPicPr>
            <a:picLocks noChangeAspect="1"/>
          </p:cNvPicPr>
          <p:nvPr/>
        </p:nvPicPr>
        <p:blipFill>
          <a:blip r:embed="rId7"/>
          <a:stretch>
            <a:fillRect/>
          </a:stretch>
        </p:blipFill>
        <p:spPr>
          <a:xfrm>
            <a:off x="6943966" y="2900626"/>
            <a:ext cx="1841569" cy="802735"/>
          </a:xfrm>
          <a:prstGeom prst="rect">
            <a:avLst/>
          </a:prstGeom>
        </p:spPr>
      </p:pic>
      <p:pic>
        <p:nvPicPr>
          <p:cNvPr id="69" name="Picture 68">
            <a:extLst>
              <a:ext uri="{FF2B5EF4-FFF2-40B4-BE49-F238E27FC236}">
                <a16:creationId xmlns:a16="http://schemas.microsoft.com/office/drawing/2014/main" id="{F135ACDA-0C0B-3E42-A637-AFE45CFB09E3}"/>
              </a:ext>
            </a:extLst>
          </p:cNvPr>
          <p:cNvPicPr>
            <a:picLocks noChangeAspect="1"/>
          </p:cNvPicPr>
          <p:nvPr/>
        </p:nvPicPr>
        <p:blipFill>
          <a:blip r:embed="rId8"/>
          <a:stretch>
            <a:fillRect/>
          </a:stretch>
        </p:blipFill>
        <p:spPr>
          <a:xfrm>
            <a:off x="6953655" y="4457649"/>
            <a:ext cx="1826018" cy="795957"/>
          </a:xfrm>
          <a:prstGeom prst="rect">
            <a:avLst/>
          </a:prstGeom>
        </p:spPr>
      </p:pic>
    </p:spTree>
    <p:extLst>
      <p:ext uri="{BB962C8B-B14F-4D97-AF65-F5344CB8AC3E}">
        <p14:creationId xmlns:p14="http://schemas.microsoft.com/office/powerpoint/2010/main" val="3639557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man sitting at a table using tape and bubble wrap to prepare a product for delivery using USPS Connect Local Flat Rate Mailing Envelopes. ">
            <a:extLst>
              <a:ext uri="{FF2B5EF4-FFF2-40B4-BE49-F238E27FC236}">
                <a16:creationId xmlns:a16="http://schemas.microsoft.com/office/drawing/2014/main" id="{7F69D0B8-81C2-4642-88D0-BE5348B9ED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6" y="0"/>
            <a:ext cx="12192000" cy="6858000"/>
          </a:xfrm>
          <a:prstGeom prst="rect">
            <a:avLst/>
          </a:prstGeom>
        </p:spPr>
      </p:pic>
      <p:sp>
        <p:nvSpPr>
          <p:cNvPr id="17" name="object 5">
            <a:extLst>
              <a:ext uri="{FF2B5EF4-FFF2-40B4-BE49-F238E27FC236}">
                <a16:creationId xmlns:a16="http://schemas.microsoft.com/office/drawing/2014/main" id="{8A390F91-C487-DF43-A466-DD50EC6AACC5}"/>
              </a:ext>
            </a:extLst>
          </p:cNvPr>
          <p:cNvSpPr/>
          <p:nvPr/>
        </p:nvSpPr>
        <p:spPr>
          <a:xfrm>
            <a:off x="3036" y="4366513"/>
            <a:ext cx="109855" cy="680085"/>
          </a:xfrm>
          <a:custGeom>
            <a:avLst/>
            <a:gdLst/>
            <a:ahLst/>
            <a:cxnLst/>
            <a:rect l="l" t="t" r="r" b="b"/>
            <a:pathLst>
              <a:path w="109855" h="680085">
                <a:moveTo>
                  <a:pt x="109728" y="0"/>
                </a:moveTo>
                <a:lnTo>
                  <a:pt x="0" y="0"/>
                </a:lnTo>
                <a:lnTo>
                  <a:pt x="0" y="679640"/>
                </a:lnTo>
                <a:lnTo>
                  <a:pt x="109728" y="679640"/>
                </a:lnTo>
                <a:lnTo>
                  <a:pt x="109728" y="0"/>
                </a:lnTo>
                <a:close/>
              </a:path>
            </a:pathLst>
          </a:custGeom>
          <a:solidFill>
            <a:srgbClr val="DA29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bject 8">
            <a:extLst>
              <a:ext uri="{FF2B5EF4-FFF2-40B4-BE49-F238E27FC236}">
                <a16:creationId xmlns:a16="http://schemas.microsoft.com/office/drawing/2014/main" id="{E7ED123E-6E93-8444-BD1F-470DF5399CDE}"/>
              </a:ext>
            </a:extLst>
          </p:cNvPr>
          <p:cNvSpPr/>
          <p:nvPr/>
        </p:nvSpPr>
        <p:spPr>
          <a:xfrm>
            <a:off x="3866375" y="4366513"/>
            <a:ext cx="7304405" cy="1403350"/>
          </a:xfrm>
          <a:custGeom>
            <a:avLst/>
            <a:gdLst/>
            <a:ahLst/>
            <a:cxnLst/>
            <a:rect l="l" t="t" r="r" b="b"/>
            <a:pathLst>
              <a:path w="7304405" h="1403350">
                <a:moveTo>
                  <a:pt x="505345" y="13652"/>
                </a:moveTo>
                <a:lnTo>
                  <a:pt x="443433" y="13652"/>
                </a:lnTo>
                <a:lnTo>
                  <a:pt x="443433" y="416102"/>
                </a:lnTo>
                <a:lnTo>
                  <a:pt x="439204" y="474980"/>
                </a:lnTo>
                <a:lnTo>
                  <a:pt x="426707" y="523176"/>
                </a:lnTo>
                <a:lnTo>
                  <a:pt x="406298" y="561276"/>
                </a:lnTo>
                <a:lnTo>
                  <a:pt x="378307" y="589889"/>
                </a:lnTo>
                <a:lnTo>
                  <a:pt x="343077" y="609600"/>
                </a:lnTo>
                <a:lnTo>
                  <a:pt x="300913" y="620991"/>
                </a:lnTo>
                <a:lnTo>
                  <a:pt x="252183" y="624662"/>
                </a:lnTo>
                <a:lnTo>
                  <a:pt x="203809" y="620991"/>
                </a:lnTo>
                <a:lnTo>
                  <a:pt x="161912" y="609600"/>
                </a:lnTo>
                <a:lnTo>
                  <a:pt x="126847" y="589889"/>
                </a:lnTo>
                <a:lnTo>
                  <a:pt x="98971" y="561276"/>
                </a:lnTo>
                <a:lnTo>
                  <a:pt x="78613" y="523176"/>
                </a:lnTo>
                <a:lnTo>
                  <a:pt x="66154" y="474980"/>
                </a:lnTo>
                <a:lnTo>
                  <a:pt x="61912" y="416102"/>
                </a:lnTo>
                <a:lnTo>
                  <a:pt x="61912" y="13652"/>
                </a:lnTo>
                <a:lnTo>
                  <a:pt x="0" y="13652"/>
                </a:lnTo>
                <a:lnTo>
                  <a:pt x="0" y="429818"/>
                </a:lnTo>
                <a:lnTo>
                  <a:pt x="2743" y="473557"/>
                </a:lnTo>
                <a:lnTo>
                  <a:pt x="11163" y="515035"/>
                </a:lnTo>
                <a:lnTo>
                  <a:pt x="25527" y="553491"/>
                </a:lnTo>
                <a:lnTo>
                  <a:pt x="46126" y="588149"/>
                </a:lnTo>
                <a:lnTo>
                  <a:pt x="73215" y="618236"/>
                </a:lnTo>
                <a:lnTo>
                  <a:pt x="107099" y="642988"/>
                </a:lnTo>
                <a:lnTo>
                  <a:pt x="148031" y="661619"/>
                </a:lnTo>
                <a:lnTo>
                  <a:pt x="196303" y="673354"/>
                </a:lnTo>
                <a:lnTo>
                  <a:pt x="252183" y="677443"/>
                </a:lnTo>
                <a:lnTo>
                  <a:pt x="308597" y="673354"/>
                </a:lnTo>
                <a:lnTo>
                  <a:pt x="357212" y="661619"/>
                </a:lnTo>
                <a:lnTo>
                  <a:pt x="398360" y="642988"/>
                </a:lnTo>
                <a:lnTo>
                  <a:pt x="432333" y="618236"/>
                </a:lnTo>
                <a:lnTo>
                  <a:pt x="459435" y="588149"/>
                </a:lnTo>
                <a:lnTo>
                  <a:pt x="479983" y="553491"/>
                </a:lnTo>
                <a:lnTo>
                  <a:pt x="494284" y="515035"/>
                </a:lnTo>
                <a:lnTo>
                  <a:pt x="502640" y="473557"/>
                </a:lnTo>
                <a:lnTo>
                  <a:pt x="505345" y="429818"/>
                </a:lnTo>
                <a:lnTo>
                  <a:pt x="505345" y="13652"/>
                </a:lnTo>
                <a:close/>
              </a:path>
              <a:path w="7304405" h="1403350">
                <a:moveTo>
                  <a:pt x="1116685" y="491731"/>
                </a:moveTo>
                <a:lnTo>
                  <a:pt x="1110589" y="444068"/>
                </a:lnTo>
                <a:lnTo>
                  <a:pt x="1093444" y="405853"/>
                </a:lnTo>
                <a:lnTo>
                  <a:pt x="1066952" y="375742"/>
                </a:lnTo>
                <a:lnTo>
                  <a:pt x="1032789" y="352374"/>
                </a:lnTo>
                <a:lnTo>
                  <a:pt x="992644" y="334416"/>
                </a:lnTo>
                <a:lnTo>
                  <a:pt x="948232" y="320535"/>
                </a:lnTo>
                <a:lnTo>
                  <a:pt x="789800" y="281381"/>
                </a:lnTo>
                <a:lnTo>
                  <a:pt x="751763" y="269443"/>
                </a:lnTo>
                <a:lnTo>
                  <a:pt x="720483" y="250177"/>
                </a:lnTo>
                <a:lnTo>
                  <a:pt x="699262" y="221691"/>
                </a:lnTo>
                <a:lnTo>
                  <a:pt x="691451" y="182118"/>
                </a:lnTo>
                <a:lnTo>
                  <a:pt x="700265" y="131597"/>
                </a:lnTo>
                <a:lnTo>
                  <a:pt x="724433" y="94894"/>
                </a:lnTo>
                <a:lnTo>
                  <a:pt x="760488" y="70510"/>
                </a:lnTo>
                <a:lnTo>
                  <a:pt x="804976" y="56984"/>
                </a:lnTo>
                <a:lnTo>
                  <a:pt x="854456" y="52806"/>
                </a:lnTo>
                <a:lnTo>
                  <a:pt x="899541" y="57035"/>
                </a:lnTo>
                <a:lnTo>
                  <a:pt x="940752" y="69672"/>
                </a:lnTo>
                <a:lnTo>
                  <a:pt x="976363" y="90589"/>
                </a:lnTo>
                <a:lnTo>
                  <a:pt x="1004595" y="119710"/>
                </a:lnTo>
                <a:lnTo>
                  <a:pt x="1023734" y="156921"/>
                </a:lnTo>
                <a:lnTo>
                  <a:pt x="1032027" y="202120"/>
                </a:lnTo>
                <a:lnTo>
                  <a:pt x="1093939" y="202120"/>
                </a:lnTo>
                <a:lnTo>
                  <a:pt x="1088910" y="155016"/>
                </a:lnTo>
                <a:lnTo>
                  <a:pt x="1074559" y="114084"/>
                </a:lnTo>
                <a:lnTo>
                  <a:pt x="1051966" y="79362"/>
                </a:lnTo>
                <a:lnTo>
                  <a:pt x="1022223" y="50888"/>
                </a:lnTo>
                <a:lnTo>
                  <a:pt x="986421" y="28676"/>
                </a:lnTo>
                <a:lnTo>
                  <a:pt x="945654" y="12776"/>
                </a:lnTo>
                <a:lnTo>
                  <a:pt x="901001" y="3213"/>
                </a:lnTo>
                <a:lnTo>
                  <a:pt x="853567" y="25"/>
                </a:lnTo>
                <a:lnTo>
                  <a:pt x="783513" y="6819"/>
                </a:lnTo>
                <a:lnTo>
                  <a:pt x="729094" y="25158"/>
                </a:lnTo>
                <a:lnTo>
                  <a:pt x="688530" y="51981"/>
                </a:lnTo>
                <a:lnTo>
                  <a:pt x="660069" y="84239"/>
                </a:lnTo>
                <a:lnTo>
                  <a:pt x="641921" y="118872"/>
                </a:lnTo>
                <a:lnTo>
                  <a:pt x="629539" y="182994"/>
                </a:lnTo>
                <a:lnTo>
                  <a:pt x="637438" y="236626"/>
                </a:lnTo>
                <a:lnTo>
                  <a:pt x="659104" y="276707"/>
                </a:lnTo>
                <a:lnTo>
                  <a:pt x="691489" y="305625"/>
                </a:lnTo>
                <a:lnTo>
                  <a:pt x="731520" y="325818"/>
                </a:lnTo>
                <a:lnTo>
                  <a:pt x="776173" y="339661"/>
                </a:lnTo>
                <a:lnTo>
                  <a:pt x="920927" y="375183"/>
                </a:lnTo>
                <a:lnTo>
                  <a:pt x="967574" y="389280"/>
                </a:lnTo>
                <a:lnTo>
                  <a:pt x="1010729" y="411683"/>
                </a:lnTo>
                <a:lnTo>
                  <a:pt x="1042441" y="445185"/>
                </a:lnTo>
                <a:lnTo>
                  <a:pt x="1054785" y="492620"/>
                </a:lnTo>
                <a:lnTo>
                  <a:pt x="1043432" y="542696"/>
                </a:lnTo>
                <a:lnTo>
                  <a:pt x="1013866" y="579996"/>
                </a:lnTo>
                <a:lnTo>
                  <a:pt x="972769" y="605447"/>
                </a:lnTo>
                <a:lnTo>
                  <a:pt x="926807" y="620014"/>
                </a:lnTo>
                <a:lnTo>
                  <a:pt x="882700" y="624662"/>
                </a:lnTo>
                <a:lnTo>
                  <a:pt x="833234" y="621995"/>
                </a:lnTo>
                <a:lnTo>
                  <a:pt x="787984" y="613410"/>
                </a:lnTo>
                <a:lnTo>
                  <a:pt x="748245" y="597979"/>
                </a:lnTo>
                <a:lnTo>
                  <a:pt x="715314" y="574827"/>
                </a:lnTo>
                <a:lnTo>
                  <a:pt x="690524" y="543013"/>
                </a:lnTo>
                <a:lnTo>
                  <a:pt x="675144" y="501650"/>
                </a:lnTo>
                <a:lnTo>
                  <a:pt x="670509" y="449834"/>
                </a:lnTo>
                <a:lnTo>
                  <a:pt x="608596" y="449834"/>
                </a:lnTo>
                <a:lnTo>
                  <a:pt x="610514" y="499364"/>
                </a:lnTo>
                <a:lnTo>
                  <a:pt x="620687" y="542455"/>
                </a:lnTo>
                <a:lnTo>
                  <a:pt x="638454" y="579259"/>
                </a:lnTo>
                <a:lnTo>
                  <a:pt x="663168" y="609955"/>
                </a:lnTo>
                <a:lnTo>
                  <a:pt x="694182" y="634695"/>
                </a:lnTo>
                <a:lnTo>
                  <a:pt x="730834" y="653656"/>
                </a:lnTo>
                <a:lnTo>
                  <a:pt x="772477" y="666978"/>
                </a:lnTo>
                <a:lnTo>
                  <a:pt x="818464" y="674865"/>
                </a:lnTo>
                <a:lnTo>
                  <a:pt x="868133" y="677456"/>
                </a:lnTo>
                <a:lnTo>
                  <a:pt x="944943" y="671309"/>
                </a:lnTo>
                <a:lnTo>
                  <a:pt x="1004150" y="654710"/>
                </a:lnTo>
                <a:lnTo>
                  <a:pt x="1048004" y="630453"/>
                </a:lnTo>
                <a:lnTo>
                  <a:pt x="1078788" y="601319"/>
                </a:lnTo>
                <a:lnTo>
                  <a:pt x="1110234" y="539572"/>
                </a:lnTo>
                <a:lnTo>
                  <a:pt x="1115453" y="512521"/>
                </a:lnTo>
                <a:lnTo>
                  <a:pt x="1116685" y="491731"/>
                </a:lnTo>
                <a:close/>
              </a:path>
              <a:path w="7304405" h="1403350">
                <a:moveTo>
                  <a:pt x="1707934" y="199453"/>
                </a:moveTo>
                <a:lnTo>
                  <a:pt x="1703362" y="152158"/>
                </a:lnTo>
                <a:lnTo>
                  <a:pt x="1690052" y="111226"/>
                </a:lnTo>
                <a:lnTo>
                  <a:pt x="1668665" y="76987"/>
                </a:lnTo>
                <a:lnTo>
                  <a:pt x="1646021" y="55638"/>
                </a:lnTo>
                <a:lnTo>
                  <a:pt x="1646021" y="199453"/>
                </a:lnTo>
                <a:lnTo>
                  <a:pt x="1639277" y="247878"/>
                </a:lnTo>
                <a:lnTo>
                  <a:pt x="1619973" y="285165"/>
                </a:lnTo>
                <a:lnTo>
                  <a:pt x="1589570" y="311543"/>
                </a:lnTo>
                <a:lnTo>
                  <a:pt x="1549514" y="327215"/>
                </a:lnTo>
                <a:lnTo>
                  <a:pt x="1501228" y="332384"/>
                </a:lnTo>
                <a:lnTo>
                  <a:pt x="1288173" y="332384"/>
                </a:lnTo>
                <a:lnTo>
                  <a:pt x="1288173" y="66433"/>
                </a:lnTo>
                <a:lnTo>
                  <a:pt x="1501228" y="66433"/>
                </a:lnTo>
                <a:lnTo>
                  <a:pt x="1549514" y="71615"/>
                </a:lnTo>
                <a:lnTo>
                  <a:pt x="1589570" y="87287"/>
                </a:lnTo>
                <a:lnTo>
                  <a:pt x="1619973" y="113677"/>
                </a:lnTo>
                <a:lnTo>
                  <a:pt x="1639277" y="151003"/>
                </a:lnTo>
                <a:lnTo>
                  <a:pt x="1646021" y="199453"/>
                </a:lnTo>
                <a:lnTo>
                  <a:pt x="1646021" y="55638"/>
                </a:lnTo>
                <a:lnTo>
                  <a:pt x="1639811" y="49771"/>
                </a:lnTo>
                <a:lnTo>
                  <a:pt x="1604149" y="29921"/>
                </a:lnTo>
                <a:lnTo>
                  <a:pt x="1562303" y="17767"/>
                </a:lnTo>
                <a:lnTo>
                  <a:pt x="1514906" y="13639"/>
                </a:lnTo>
                <a:lnTo>
                  <a:pt x="1226223" y="13639"/>
                </a:lnTo>
                <a:lnTo>
                  <a:pt x="1226223" y="663803"/>
                </a:lnTo>
                <a:lnTo>
                  <a:pt x="1288173" y="663803"/>
                </a:lnTo>
                <a:lnTo>
                  <a:pt x="1288173" y="385178"/>
                </a:lnTo>
                <a:lnTo>
                  <a:pt x="1514906" y="385178"/>
                </a:lnTo>
                <a:lnTo>
                  <a:pt x="1562303" y="381063"/>
                </a:lnTo>
                <a:lnTo>
                  <a:pt x="1604149" y="368909"/>
                </a:lnTo>
                <a:lnTo>
                  <a:pt x="1639811" y="349059"/>
                </a:lnTo>
                <a:lnTo>
                  <a:pt x="1657489" y="332384"/>
                </a:lnTo>
                <a:lnTo>
                  <a:pt x="1668665" y="321856"/>
                </a:lnTo>
                <a:lnTo>
                  <a:pt x="1690052" y="287629"/>
                </a:lnTo>
                <a:lnTo>
                  <a:pt x="1703362" y="246722"/>
                </a:lnTo>
                <a:lnTo>
                  <a:pt x="1707934" y="199453"/>
                </a:lnTo>
                <a:close/>
              </a:path>
              <a:path w="7304405" h="1403350">
                <a:moveTo>
                  <a:pt x="2286444" y="491731"/>
                </a:moveTo>
                <a:lnTo>
                  <a:pt x="2280361" y="444068"/>
                </a:lnTo>
                <a:lnTo>
                  <a:pt x="2263216" y="405853"/>
                </a:lnTo>
                <a:lnTo>
                  <a:pt x="2236724" y="375742"/>
                </a:lnTo>
                <a:lnTo>
                  <a:pt x="2202561" y="352374"/>
                </a:lnTo>
                <a:lnTo>
                  <a:pt x="2162429" y="334416"/>
                </a:lnTo>
                <a:lnTo>
                  <a:pt x="2118017" y="320535"/>
                </a:lnTo>
                <a:lnTo>
                  <a:pt x="1959559" y="281381"/>
                </a:lnTo>
                <a:lnTo>
                  <a:pt x="1921535" y="269443"/>
                </a:lnTo>
                <a:lnTo>
                  <a:pt x="1890255" y="250177"/>
                </a:lnTo>
                <a:lnTo>
                  <a:pt x="1869033" y="221691"/>
                </a:lnTo>
                <a:lnTo>
                  <a:pt x="1861223" y="182118"/>
                </a:lnTo>
                <a:lnTo>
                  <a:pt x="1870049" y="131597"/>
                </a:lnTo>
                <a:lnTo>
                  <a:pt x="1894217" y="94894"/>
                </a:lnTo>
                <a:lnTo>
                  <a:pt x="1930273" y="70510"/>
                </a:lnTo>
                <a:lnTo>
                  <a:pt x="1974761" y="56984"/>
                </a:lnTo>
                <a:lnTo>
                  <a:pt x="2024214" y="52806"/>
                </a:lnTo>
                <a:lnTo>
                  <a:pt x="2069299" y="57035"/>
                </a:lnTo>
                <a:lnTo>
                  <a:pt x="2110511" y="69672"/>
                </a:lnTo>
                <a:lnTo>
                  <a:pt x="2146122" y="90589"/>
                </a:lnTo>
                <a:lnTo>
                  <a:pt x="2174367" y="119710"/>
                </a:lnTo>
                <a:lnTo>
                  <a:pt x="2193506" y="156921"/>
                </a:lnTo>
                <a:lnTo>
                  <a:pt x="2201786" y="202120"/>
                </a:lnTo>
                <a:lnTo>
                  <a:pt x="2263698" y="202120"/>
                </a:lnTo>
                <a:lnTo>
                  <a:pt x="2258669" y="155016"/>
                </a:lnTo>
                <a:lnTo>
                  <a:pt x="2244318" y="114084"/>
                </a:lnTo>
                <a:lnTo>
                  <a:pt x="2221725" y="79362"/>
                </a:lnTo>
                <a:lnTo>
                  <a:pt x="2191994" y="50888"/>
                </a:lnTo>
                <a:lnTo>
                  <a:pt x="2156193" y="28676"/>
                </a:lnTo>
                <a:lnTo>
                  <a:pt x="2115413" y="12776"/>
                </a:lnTo>
                <a:lnTo>
                  <a:pt x="2070773" y="3213"/>
                </a:lnTo>
                <a:lnTo>
                  <a:pt x="2023325" y="25"/>
                </a:lnTo>
                <a:lnTo>
                  <a:pt x="1953298" y="6819"/>
                </a:lnTo>
                <a:lnTo>
                  <a:pt x="1898878" y="25158"/>
                </a:lnTo>
                <a:lnTo>
                  <a:pt x="1858327" y="51981"/>
                </a:lnTo>
                <a:lnTo>
                  <a:pt x="1829854" y="84239"/>
                </a:lnTo>
                <a:lnTo>
                  <a:pt x="1811705" y="118872"/>
                </a:lnTo>
                <a:lnTo>
                  <a:pt x="1799310" y="182994"/>
                </a:lnTo>
                <a:lnTo>
                  <a:pt x="1807222" y="236626"/>
                </a:lnTo>
                <a:lnTo>
                  <a:pt x="1828888" y="276707"/>
                </a:lnTo>
                <a:lnTo>
                  <a:pt x="1861273" y="305625"/>
                </a:lnTo>
                <a:lnTo>
                  <a:pt x="1901304" y="325818"/>
                </a:lnTo>
                <a:lnTo>
                  <a:pt x="1945932" y="339661"/>
                </a:lnTo>
                <a:lnTo>
                  <a:pt x="2090674" y="375183"/>
                </a:lnTo>
                <a:lnTo>
                  <a:pt x="2137333" y="389280"/>
                </a:lnTo>
                <a:lnTo>
                  <a:pt x="2180501" y="411683"/>
                </a:lnTo>
                <a:lnTo>
                  <a:pt x="2212213" y="445185"/>
                </a:lnTo>
                <a:lnTo>
                  <a:pt x="2224544" y="492620"/>
                </a:lnTo>
                <a:lnTo>
                  <a:pt x="2213203" y="542696"/>
                </a:lnTo>
                <a:lnTo>
                  <a:pt x="2183650" y="579996"/>
                </a:lnTo>
                <a:lnTo>
                  <a:pt x="2142540" y="605447"/>
                </a:lnTo>
                <a:lnTo>
                  <a:pt x="2096579" y="620014"/>
                </a:lnTo>
                <a:lnTo>
                  <a:pt x="2052447" y="624662"/>
                </a:lnTo>
                <a:lnTo>
                  <a:pt x="2003005" y="621995"/>
                </a:lnTo>
                <a:lnTo>
                  <a:pt x="1957755" y="613410"/>
                </a:lnTo>
                <a:lnTo>
                  <a:pt x="1918017" y="597979"/>
                </a:lnTo>
                <a:lnTo>
                  <a:pt x="1885099" y="574827"/>
                </a:lnTo>
                <a:lnTo>
                  <a:pt x="1860308" y="543013"/>
                </a:lnTo>
                <a:lnTo>
                  <a:pt x="1844941" y="501650"/>
                </a:lnTo>
                <a:lnTo>
                  <a:pt x="1840306" y="449834"/>
                </a:lnTo>
                <a:lnTo>
                  <a:pt x="1778355" y="449834"/>
                </a:lnTo>
                <a:lnTo>
                  <a:pt x="1780273" y="499364"/>
                </a:lnTo>
                <a:lnTo>
                  <a:pt x="1790446" y="542455"/>
                </a:lnTo>
                <a:lnTo>
                  <a:pt x="1808213" y="579259"/>
                </a:lnTo>
                <a:lnTo>
                  <a:pt x="1832927" y="609955"/>
                </a:lnTo>
                <a:lnTo>
                  <a:pt x="1863940" y="634695"/>
                </a:lnTo>
                <a:lnTo>
                  <a:pt x="1900593" y="653656"/>
                </a:lnTo>
                <a:lnTo>
                  <a:pt x="1942236" y="666978"/>
                </a:lnTo>
                <a:lnTo>
                  <a:pt x="1988223" y="674865"/>
                </a:lnTo>
                <a:lnTo>
                  <a:pt x="2037892" y="677456"/>
                </a:lnTo>
                <a:lnTo>
                  <a:pt x="2114715" y="671309"/>
                </a:lnTo>
                <a:lnTo>
                  <a:pt x="2173922" y="654710"/>
                </a:lnTo>
                <a:lnTo>
                  <a:pt x="2217775" y="630453"/>
                </a:lnTo>
                <a:lnTo>
                  <a:pt x="2248560" y="601319"/>
                </a:lnTo>
                <a:lnTo>
                  <a:pt x="2280005" y="539572"/>
                </a:lnTo>
                <a:lnTo>
                  <a:pt x="2285212" y="512521"/>
                </a:lnTo>
                <a:lnTo>
                  <a:pt x="2286444" y="491731"/>
                </a:lnTo>
                <a:close/>
              </a:path>
              <a:path w="7304405" h="1403350">
                <a:moveTo>
                  <a:pt x="2978759" y="245859"/>
                </a:moveTo>
                <a:lnTo>
                  <a:pt x="2972028" y="196189"/>
                </a:lnTo>
                <a:lnTo>
                  <a:pt x="2955721" y="151688"/>
                </a:lnTo>
                <a:lnTo>
                  <a:pt x="2931134" y="112522"/>
                </a:lnTo>
                <a:lnTo>
                  <a:pt x="2899562" y="78905"/>
                </a:lnTo>
                <a:lnTo>
                  <a:pt x="2862288" y="50977"/>
                </a:lnTo>
                <a:lnTo>
                  <a:pt x="2820593" y="28943"/>
                </a:lnTo>
                <a:lnTo>
                  <a:pt x="2775788" y="12992"/>
                </a:lnTo>
                <a:lnTo>
                  <a:pt x="2729128" y="3276"/>
                </a:lnTo>
                <a:lnTo>
                  <a:pt x="2681935" y="0"/>
                </a:lnTo>
                <a:lnTo>
                  <a:pt x="2629852" y="3644"/>
                </a:lnTo>
                <a:lnTo>
                  <a:pt x="2581541" y="14236"/>
                </a:lnTo>
                <a:lnTo>
                  <a:pt x="2537256" y="31254"/>
                </a:lnTo>
                <a:lnTo>
                  <a:pt x="2497239" y="54216"/>
                </a:lnTo>
                <a:lnTo>
                  <a:pt x="2461742" y="82613"/>
                </a:lnTo>
                <a:lnTo>
                  <a:pt x="2431021" y="115925"/>
                </a:lnTo>
                <a:lnTo>
                  <a:pt x="2405329" y="153670"/>
                </a:lnTo>
                <a:lnTo>
                  <a:pt x="2384907" y="195326"/>
                </a:lnTo>
                <a:lnTo>
                  <a:pt x="2370010" y="240398"/>
                </a:lnTo>
                <a:lnTo>
                  <a:pt x="2360892" y="288378"/>
                </a:lnTo>
                <a:lnTo>
                  <a:pt x="2357793" y="338747"/>
                </a:lnTo>
                <a:lnTo>
                  <a:pt x="2360892" y="389128"/>
                </a:lnTo>
                <a:lnTo>
                  <a:pt x="2370010" y="437095"/>
                </a:lnTo>
                <a:lnTo>
                  <a:pt x="2384907" y="482155"/>
                </a:lnTo>
                <a:lnTo>
                  <a:pt x="2405329" y="523811"/>
                </a:lnTo>
                <a:lnTo>
                  <a:pt x="2431021" y="561543"/>
                </a:lnTo>
                <a:lnTo>
                  <a:pt x="2461742" y="594855"/>
                </a:lnTo>
                <a:lnTo>
                  <a:pt x="2497239" y="623239"/>
                </a:lnTo>
                <a:lnTo>
                  <a:pt x="2537256" y="646188"/>
                </a:lnTo>
                <a:lnTo>
                  <a:pt x="2581541" y="663219"/>
                </a:lnTo>
                <a:lnTo>
                  <a:pt x="2629852" y="673798"/>
                </a:lnTo>
                <a:lnTo>
                  <a:pt x="2681935" y="677430"/>
                </a:lnTo>
                <a:lnTo>
                  <a:pt x="2730030" y="674535"/>
                </a:lnTo>
                <a:lnTo>
                  <a:pt x="2775140" y="665962"/>
                </a:lnTo>
                <a:lnTo>
                  <a:pt x="2816847" y="651852"/>
                </a:lnTo>
                <a:lnTo>
                  <a:pt x="2854744" y="632371"/>
                </a:lnTo>
                <a:lnTo>
                  <a:pt x="2888399" y="607669"/>
                </a:lnTo>
                <a:lnTo>
                  <a:pt x="2917418" y="577926"/>
                </a:lnTo>
                <a:lnTo>
                  <a:pt x="2941383" y="543293"/>
                </a:lnTo>
                <a:lnTo>
                  <a:pt x="2959874" y="503910"/>
                </a:lnTo>
                <a:lnTo>
                  <a:pt x="2972473" y="459955"/>
                </a:lnTo>
                <a:lnTo>
                  <a:pt x="2978759" y="411568"/>
                </a:lnTo>
                <a:lnTo>
                  <a:pt x="2809417" y="411568"/>
                </a:lnTo>
                <a:lnTo>
                  <a:pt x="2797505" y="462229"/>
                </a:lnTo>
                <a:lnTo>
                  <a:pt x="2771508" y="499999"/>
                </a:lnTo>
                <a:lnTo>
                  <a:pt x="2731681" y="523608"/>
                </a:lnTo>
                <a:lnTo>
                  <a:pt x="2678303" y="531761"/>
                </a:lnTo>
                <a:lnTo>
                  <a:pt x="2629154" y="524230"/>
                </a:lnTo>
                <a:lnTo>
                  <a:pt x="2590533" y="503377"/>
                </a:lnTo>
                <a:lnTo>
                  <a:pt x="2561729" y="471792"/>
                </a:lnTo>
                <a:lnTo>
                  <a:pt x="2542044" y="432092"/>
                </a:lnTo>
                <a:lnTo>
                  <a:pt x="2530741" y="386880"/>
                </a:lnTo>
                <a:lnTo>
                  <a:pt x="2527135" y="338747"/>
                </a:lnTo>
                <a:lnTo>
                  <a:pt x="2530741" y="290601"/>
                </a:lnTo>
                <a:lnTo>
                  <a:pt x="2542044" y="245376"/>
                </a:lnTo>
                <a:lnTo>
                  <a:pt x="2561729" y="205663"/>
                </a:lnTo>
                <a:lnTo>
                  <a:pt x="2590533" y="174078"/>
                </a:lnTo>
                <a:lnTo>
                  <a:pt x="2629154" y="153225"/>
                </a:lnTo>
                <a:lnTo>
                  <a:pt x="2678303" y="145681"/>
                </a:lnTo>
                <a:lnTo>
                  <a:pt x="2727718" y="152120"/>
                </a:lnTo>
                <a:lnTo>
                  <a:pt x="2767063" y="171196"/>
                </a:lnTo>
                <a:lnTo>
                  <a:pt x="2794800" y="202565"/>
                </a:lnTo>
                <a:lnTo>
                  <a:pt x="2809417" y="245859"/>
                </a:lnTo>
                <a:lnTo>
                  <a:pt x="2978759" y="245859"/>
                </a:lnTo>
                <a:close/>
              </a:path>
              <a:path w="7304405" h="1403350">
                <a:moveTo>
                  <a:pt x="3696665" y="338785"/>
                </a:moveTo>
                <a:lnTo>
                  <a:pt x="3693795" y="288391"/>
                </a:lnTo>
                <a:lnTo>
                  <a:pt x="3685286" y="240411"/>
                </a:lnTo>
                <a:lnTo>
                  <a:pt x="3671252" y="195338"/>
                </a:lnTo>
                <a:lnTo>
                  <a:pt x="3651834" y="153670"/>
                </a:lnTo>
                <a:lnTo>
                  <a:pt x="3627158" y="115925"/>
                </a:lnTo>
                <a:lnTo>
                  <a:pt x="3597364" y="82613"/>
                </a:lnTo>
                <a:lnTo>
                  <a:pt x="3562578" y="54216"/>
                </a:lnTo>
                <a:lnTo>
                  <a:pt x="3527298" y="33782"/>
                </a:lnTo>
                <a:lnTo>
                  <a:pt x="3527298" y="338785"/>
                </a:lnTo>
                <a:lnTo>
                  <a:pt x="3523691" y="386892"/>
                </a:lnTo>
                <a:lnTo>
                  <a:pt x="3512388" y="432104"/>
                </a:lnTo>
                <a:lnTo>
                  <a:pt x="3492690" y="471792"/>
                </a:lnTo>
                <a:lnTo>
                  <a:pt x="3463899" y="503377"/>
                </a:lnTo>
                <a:lnTo>
                  <a:pt x="3425291" y="524230"/>
                </a:lnTo>
                <a:lnTo>
                  <a:pt x="3376155" y="531761"/>
                </a:lnTo>
                <a:lnTo>
                  <a:pt x="3327006" y="524230"/>
                </a:lnTo>
                <a:lnTo>
                  <a:pt x="3288385" y="503377"/>
                </a:lnTo>
                <a:lnTo>
                  <a:pt x="3259582" y="471792"/>
                </a:lnTo>
                <a:lnTo>
                  <a:pt x="3239897" y="432104"/>
                </a:lnTo>
                <a:lnTo>
                  <a:pt x="3228594" y="386892"/>
                </a:lnTo>
                <a:lnTo>
                  <a:pt x="3224987" y="338785"/>
                </a:lnTo>
                <a:lnTo>
                  <a:pt x="3228594" y="290614"/>
                </a:lnTo>
                <a:lnTo>
                  <a:pt x="3239897" y="245389"/>
                </a:lnTo>
                <a:lnTo>
                  <a:pt x="3259582" y="205676"/>
                </a:lnTo>
                <a:lnTo>
                  <a:pt x="3288385" y="174104"/>
                </a:lnTo>
                <a:lnTo>
                  <a:pt x="3327006" y="153250"/>
                </a:lnTo>
                <a:lnTo>
                  <a:pt x="3376155" y="145719"/>
                </a:lnTo>
                <a:lnTo>
                  <a:pt x="3425291" y="153250"/>
                </a:lnTo>
                <a:lnTo>
                  <a:pt x="3463899" y="174104"/>
                </a:lnTo>
                <a:lnTo>
                  <a:pt x="3492690" y="205676"/>
                </a:lnTo>
                <a:lnTo>
                  <a:pt x="3512388" y="245389"/>
                </a:lnTo>
                <a:lnTo>
                  <a:pt x="3523691" y="290614"/>
                </a:lnTo>
                <a:lnTo>
                  <a:pt x="3527298" y="338785"/>
                </a:lnTo>
                <a:lnTo>
                  <a:pt x="3527298" y="33782"/>
                </a:lnTo>
                <a:lnTo>
                  <a:pt x="3522942" y="31254"/>
                </a:lnTo>
                <a:lnTo>
                  <a:pt x="3478568" y="14236"/>
                </a:lnTo>
                <a:lnTo>
                  <a:pt x="3429597" y="3644"/>
                </a:lnTo>
                <a:lnTo>
                  <a:pt x="3376155" y="12"/>
                </a:lnTo>
                <a:lnTo>
                  <a:pt x="3322726" y="3644"/>
                </a:lnTo>
                <a:lnTo>
                  <a:pt x="3273755" y="14236"/>
                </a:lnTo>
                <a:lnTo>
                  <a:pt x="3229381" y="31254"/>
                </a:lnTo>
                <a:lnTo>
                  <a:pt x="3189732" y="54216"/>
                </a:lnTo>
                <a:lnTo>
                  <a:pt x="3154946" y="82613"/>
                </a:lnTo>
                <a:lnTo>
                  <a:pt x="3125152" y="115925"/>
                </a:lnTo>
                <a:lnTo>
                  <a:pt x="3100476" y="153670"/>
                </a:lnTo>
                <a:lnTo>
                  <a:pt x="3081058" y="195338"/>
                </a:lnTo>
                <a:lnTo>
                  <a:pt x="3067037" y="240411"/>
                </a:lnTo>
                <a:lnTo>
                  <a:pt x="3058515" y="288391"/>
                </a:lnTo>
                <a:lnTo>
                  <a:pt x="3055645" y="338785"/>
                </a:lnTo>
                <a:lnTo>
                  <a:pt x="3058515" y="389140"/>
                </a:lnTo>
                <a:lnTo>
                  <a:pt x="3067037" y="437108"/>
                </a:lnTo>
                <a:lnTo>
                  <a:pt x="3081058" y="482168"/>
                </a:lnTo>
                <a:lnTo>
                  <a:pt x="3100476" y="523811"/>
                </a:lnTo>
                <a:lnTo>
                  <a:pt x="3125152" y="561543"/>
                </a:lnTo>
                <a:lnTo>
                  <a:pt x="3154946" y="594855"/>
                </a:lnTo>
                <a:lnTo>
                  <a:pt x="3189732" y="623239"/>
                </a:lnTo>
                <a:lnTo>
                  <a:pt x="3229381" y="646188"/>
                </a:lnTo>
                <a:lnTo>
                  <a:pt x="3273755" y="663219"/>
                </a:lnTo>
                <a:lnTo>
                  <a:pt x="3322726" y="673798"/>
                </a:lnTo>
                <a:lnTo>
                  <a:pt x="3376155" y="677443"/>
                </a:lnTo>
                <a:lnTo>
                  <a:pt x="3429597" y="673798"/>
                </a:lnTo>
                <a:lnTo>
                  <a:pt x="3478568" y="663219"/>
                </a:lnTo>
                <a:lnTo>
                  <a:pt x="3522942" y="646188"/>
                </a:lnTo>
                <a:lnTo>
                  <a:pt x="3562578" y="623239"/>
                </a:lnTo>
                <a:lnTo>
                  <a:pt x="3597364" y="594855"/>
                </a:lnTo>
                <a:lnTo>
                  <a:pt x="3627158" y="561543"/>
                </a:lnTo>
                <a:lnTo>
                  <a:pt x="3651834" y="523811"/>
                </a:lnTo>
                <a:lnTo>
                  <a:pt x="3671252" y="482168"/>
                </a:lnTo>
                <a:lnTo>
                  <a:pt x="3685286" y="437108"/>
                </a:lnTo>
                <a:lnTo>
                  <a:pt x="3693795" y="389140"/>
                </a:lnTo>
                <a:lnTo>
                  <a:pt x="3696665" y="338785"/>
                </a:lnTo>
                <a:close/>
              </a:path>
              <a:path w="7304405" h="1403350">
                <a:moveTo>
                  <a:pt x="4348086" y="13652"/>
                </a:moveTo>
                <a:lnTo>
                  <a:pt x="4188764" y="13652"/>
                </a:lnTo>
                <a:lnTo>
                  <a:pt x="4188764" y="414312"/>
                </a:lnTo>
                <a:lnTo>
                  <a:pt x="4186923" y="414312"/>
                </a:lnTo>
                <a:lnTo>
                  <a:pt x="3961104" y="13652"/>
                </a:lnTo>
                <a:lnTo>
                  <a:pt x="3787203" y="13652"/>
                </a:lnTo>
                <a:lnTo>
                  <a:pt x="3787203" y="663790"/>
                </a:lnTo>
                <a:lnTo>
                  <a:pt x="3946537" y="663790"/>
                </a:lnTo>
                <a:lnTo>
                  <a:pt x="3946537" y="258622"/>
                </a:lnTo>
                <a:lnTo>
                  <a:pt x="3948353" y="258622"/>
                </a:lnTo>
                <a:lnTo>
                  <a:pt x="4174185" y="663790"/>
                </a:lnTo>
                <a:lnTo>
                  <a:pt x="4348086" y="663790"/>
                </a:lnTo>
                <a:lnTo>
                  <a:pt x="4348086" y="13652"/>
                </a:lnTo>
                <a:close/>
              </a:path>
              <a:path w="7304405" h="1403350">
                <a:moveTo>
                  <a:pt x="5023180" y="13652"/>
                </a:moveTo>
                <a:lnTo>
                  <a:pt x="4863858" y="13652"/>
                </a:lnTo>
                <a:lnTo>
                  <a:pt x="4863858" y="414312"/>
                </a:lnTo>
                <a:lnTo>
                  <a:pt x="4862017" y="414312"/>
                </a:lnTo>
                <a:lnTo>
                  <a:pt x="4636198" y="13652"/>
                </a:lnTo>
                <a:lnTo>
                  <a:pt x="4462297" y="13652"/>
                </a:lnTo>
                <a:lnTo>
                  <a:pt x="4462297" y="663790"/>
                </a:lnTo>
                <a:lnTo>
                  <a:pt x="4621631" y="663790"/>
                </a:lnTo>
                <a:lnTo>
                  <a:pt x="4621631" y="258622"/>
                </a:lnTo>
                <a:lnTo>
                  <a:pt x="4623447" y="258622"/>
                </a:lnTo>
                <a:lnTo>
                  <a:pt x="4849279" y="663790"/>
                </a:lnTo>
                <a:lnTo>
                  <a:pt x="5023180" y="663790"/>
                </a:lnTo>
                <a:lnTo>
                  <a:pt x="5023180" y="13652"/>
                </a:lnTo>
                <a:close/>
              </a:path>
              <a:path w="7304405" h="1403350">
                <a:moveTo>
                  <a:pt x="5666435" y="517842"/>
                </a:moveTo>
                <a:lnTo>
                  <a:pt x="5308600" y="517842"/>
                </a:lnTo>
                <a:lnTo>
                  <a:pt x="5308600" y="394652"/>
                </a:lnTo>
                <a:lnTo>
                  <a:pt x="5627306" y="394652"/>
                </a:lnTo>
                <a:lnTo>
                  <a:pt x="5627306" y="262572"/>
                </a:lnTo>
                <a:lnTo>
                  <a:pt x="5308600" y="262572"/>
                </a:lnTo>
                <a:lnTo>
                  <a:pt x="5308600" y="149542"/>
                </a:lnTo>
                <a:lnTo>
                  <a:pt x="5657316" y="149542"/>
                </a:lnTo>
                <a:lnTo>
                  <a:pt x="5657316" y="13652"/>
                </a:lnTo>
                <a:lnTo>
                  <a:pt x="5139220" y="13652"/>
                </a:lnTo>
                <a:lnTo>
                  <a:pt x="5139220" y="149542"/>
                </a:lnTo>
                <a:lnTo>
                  <a:pt x="5139220" y="262572"/>
                </a:lnTo>
                <a:lnTo>
                  <a:pt x="5139220" y="394652"/>
                </a:lnTo>
                <a:lnTo>
                  <a:pt x="5139220" y="517842"/>
                </a:lnTo>
                <a:lnTo>
                  <a:pt x="5139220" y="663892"/>
                </a:lnTo>
                <a:lnTo>
                  <a:pt x="5666435" y="663892"/>
                </a:lnTo>
                <a:lnTo>
                  <a:pt x="5666435" y="517842"/>
                </a:lnTo>
                <a:close/>
              </a:path>
              <a:path w="7304405" h="1403350">
                <a:moveTo>
                  <a:pt x="5837961" y="1345399"/>
                </a:moveTo>
                <a:lnTo>
                  <a:pt x="5601563" y="1345399"/>
                </a:lnTo>
                <a:lnTo>
                  <a:pt x="5601563" y="949159"/>
                </a:lnTo>
                <a:lnTo>
                  <a:pt x="5542165" y="949159"/>
                </a:lnTo>
                <a:lnTo>
                  <a:pt x="5542165" y="1345399"/>
                </a:lnTo>
                <a:lnTo>
                  <a:pt x="5542165" y="1396199"/>
                </a:lnTo>
                <a:lnTo>
                  <a:pt x="5837961" y="1396199"/>
                </a:lnTo>
                <a:lnTo>
                  <a:pt x="5837961" y="1345399"/>
                </a:lnTo>
                <a:close/>
              </a:path>
              <a:path w="7304405" h="1403350">
                <a:moveTo>
                  <a:pt x="6177521" y="1234338"/>
                </a:moveTo>
                <a:lnTo>
                  <a:pt x="6173025" y="1188770"/>
                </a:lnTo>
                <a:lnTo>
                  <a:pt x="6159627" y="1148143"/>
                </a:lnTo>
                <a:lnTo>
                  <a:pt x="6137503" y="1113942"/>
                </a:lnTo>
                <a:lnTo>
                  <a:pt x="6121235" y="1099997"/>
                </a:lnTo>
                <a:lnTo>
                  <a:pt x="6121235" y="1234338"/>
                </a:lnTo>
                <a:lnTo>
                  <a:pt x="6113335" y="1286357"/>
                </a:lnTo>
                <a:lnTo>
                  <a:pt x="6091771" y="1324610"/>
                </a:lnTo>
                <a:lnTo>
                  <a:pt x="6059779" y="1348206"/>
                </a:lnTo>
                <a:lnTo>
                  <a:pt x="6020549" y="1356271"/>
                </a:lnTo>
                <a:lnTo>
                  <a:pt x="5981344" y="1348206"/>
                </a:lnTo>
                <a:lnTo>
                  <a:pt x="5949340" y="1324610"/>
                </a:lnTo>
                <a:lnTo>
                  <a:pt x="5927776" y="1286357"/>
                </a:lnTo>
                <a:lnTo>
                  <a:pt x="5919863" y="1234338"/>
                </a:lnTo>
                <a:lnTo>
                  <a:pt x="5927776" y="1182204"/>
                </a:lnTo>
                <a:lnTo>
                  <a:pt x="5949340" y="1143736"/>
                </a:lnTo>
                <a:lnTo>
                  <a:pt x="5981344" y="1119924"/>
                </a:lnTo>
                <a:lnTo>
                  <a:pt x="6020549" y="1111770"/>
                </a:lnTo>
                <a:lnTo>
                  <a:pt x="6059779" y="1119924"/>
                </a:lnTo>
                <a:lnTo>
                  <a:pt x="6091771" y="1143736"/>
                </a:lnTo>
                <a:lnTo>
                  <a:pt x="6113335" y="1182204"/>
                </a:lnTo>
                <a:lnTo>
                  <a:pt x="6121235" y="1234338"/>
                </a:lnTo>
                <a:lnTo>
                  <a:pt x="6121235" y="1099997"/>
                </a:lnTo>
                <a:lnTo>
                  <a:pt x="6106846" y="1087666"/>
                </a:lnTo>
                <a:lnTo>
                  <a:pt x="6067793" y="1070800"/>
                </a:lnTo>
                <a:lnTo>
                  <a:pt x="6020549" y="1064844"/>
                </a:lnTo>
                <a:lnTo>
                  <a:pt x="5973318" y="1070800"/>
                </a:lnTo>
                <a:lnTo>
                  <a:pt x="5934278" y="1087666"/>
                </a:lnTo>
                <a:lnTo>
                  <a:pt x="5903620" y="1113942"/>
                </a:lnTo>
                <a:lnTo>
                  <a:pt x="5881509" y="1148143"/>
                </a:lnTo>
                <a:lnTo>
                  <a:pt x="5868111" y="1188770"/>
                </a:lnTo>
                <a:lnTo>
                  <a:pt x="5863602" y="1234338"/>
                </a:lnTo>
                <a:lnTo>
                  <a:pt x="5868111" y="1279626"/>
                </a:lnTo>
                <a:lnTo>
                  <a:pt x="5881509" y="1320076"/>
                </a:lnTo>
                <a:lnTo>
                  <a:pt x="5903620" y="1354162"/>
                </a:lnTo>
                <a:lnTo>
                  <a:pt x="5934278" y="1380388"/>
                </a:lnTo>
                <a:lnTo>
                  <a:pt x="5973318" y="1397228"/>
                </a:lnTo>
                <a:lnTo>
                  <a:pt x="6020549" y="1403172"/>
                </a:lnTo>
                <a:lnTo>
                  <a:pt x="6067793" y="1397228"/>
                </a:lnTo>
                <a:lnTo>
                  <a:pt x="6106846" y="1380388"/>
                </a:lnTo>
                <a:lnTo>
                  <a:pt x="6137503" y="1354162"/>
                </a:lnTo>
                <a:lnTo>
                  <a:pt x="6159627" y="1320076"/>
                </a:lnTo>
                <a:lnTo>
                  <a:pt x="6173025" y="1279626"/>
                </a:lnTo>
                <a:lnTo>
                  <a:pt x="6177521" y="1234338"/>
                </a:lnTo>
                <a:close/>
              </a:path>
              <a:path w="7304405" h="1403350">
                <a:moveTo>
                  <a:pt x="6353289" y="245859"/>
                </a:moveTo>
                <a:lnTo>
                  <a:pt x="6346558" y="196189"/>
                </a:lnTo>
                <a:lnTo>
                  <a:pt x="6330251" y="151688"/>
                </a:lnTo>
                <a:lnTo>
                  <a:pt x="6305677" y="112522"/>
                </a:lnTo>
                <a:lnTo>
                  <a:pt x="6274092" y="78905"/>
                </a:lnTo>
                <a:lnTo>
                  <a:pt x="6236817" y="50977"/>
                </a:lnTo>
                <a:lnTo>
                  <a:pt x="6195123" y="28943"/>
                </a:lnTo>
                <a:lnTo>
                  <a:pt x="6150318" y="12992"/>
                </a:lnTo>
                <a:lnTo>
                  <a:pt x="6103671" y="3276"/>
                </a:lnTo>
                <a:lnTo>
                  <a:pt x="6056465" y="0"/>
                </a:lnTo>
                <a:lnTo>
                  <a:pt x="6004382" y="3644"/>
                </a:lnTo>
                <a:lnTo>
                  <a:pt x="5956071" y="14236"/>
                </a:lnTo>
                <a:lnTo>
                  <a:pt x="5911786" y="31254"/>
                </a:lnTo>
                <a:lnTo>
                  <a:pt x="5871769" y="54216"/>
                </a:lnTo>
                <a:lnTo>
                  <a:pt x="5836272" y="82613"/>
                </a:lnTo>
                <a:lnTo>
                  <a:pt x="5805551" y="115925"/>
                </a:lnTo>
                <a:lnTo>
                  <a:pt x="5779859" y="153670"/>
                </a:lnTo>
                <a:lnTo>
                  <a:pt x="5759437" y="195326"/>
                </a:lnTo>
                <a:lnTo>
                  <a:pt x="5744540" y="240398"/>
                </a:lnTo>
                <a:lnTo>
                  <a:pt x="5735421" y="288378"/>
                </a:lnTo>
                <a:lnTo>
                  <a:pt x="5732323" y="338747"/>
                </a:lnTo>
                <a:lnTo>
                  <a:pt x="5735421" y="389128"/>
                </a:lnTo>
                <a:lnTo>
                  <a:pt x="5744540" y="437095"/>
                </a:lnTo>
                <a:lnTo>
                  <a:pt x="5759437" y="482155"/>
                </a:lnTo>
                <a:lnTo>
                  <a:pt x="5779859" y="523811"/>
                </a:lnTo>
                <a:lnTo>
                  <a:pt x="5805551" y="561543"/>
                </a:lnTo>
                <a:lnTo>
                  <a:pt x="5836272" y="594855"/>
                </a:lnTo>
                <a:lnTo>
                  <a:pt x="5871769" y="623239"/>
                </a:lnTo>
                <a:lnTo>
                  <a:pt x="5911786" y="646188"/>
                </a:lnTo>
                <a:lnTo>
                  <a:pt x="5956071" y="663219"/>
                </a:lnTo>
                <a:lnTo>
                  <a:pt x="6004382" y="673798"/>
                </a:lnTo>
                <a:lnTo>
                  <a:pt x="6056465" y="677430"/>
                </a:lnTo>
                <a:lnTo>
                  <a:pt x="6104560" y="674535"/>
                </a:lnTo>
                <a:lnTo>
                  <a:pt x="6149670" y="665962"/>
                </a:lnTo>
                <a:lnTo>
                  <a:pt x="6191377" y="651852"/>
                </a:lnTo>
                <a:lnTo>
                  <a:pt x="6229274" y="632371"/>
                </a:lnTo>
                <a:lnTo>
                  <a:pt x="6262929" y="607669"/>
                </a:lnTo>
                <a:lnTo>
                  <a:pt x="6291961" y="577926"/>
                </a:lnTo>
                <a:lnTo>
                  <a:pt x="6315913" y="543293"/>
                </a:lnTo>
                <a:lnTo>
                  <a:pt x="6334404" y="503910"/>
                </a:lnTo>
                <a:lnTo>
                  <a:pt x="6347003" y="459955"/>
                </a:lnTo>
                <a:lnTo>
                  <a:pt x="6353289" y="411568"/>
                </a:lnTo>
                <a:lnTo>
                  <a:pt x="6183947" y="411568"/>
                </a:lnTo>
                <a:lnTo>
                  <a:pt x="6172035" y="462229"/>
                </a:lnTo>
                <a:lnTo>
                  <a:pt x="6146038" y="499999"/>
                </a:lnTo>
                <a:lnTo>
                  <a:pt x="6106211" y="523608"/>
                </a:lnTo>
                <a:lnTo>
                  <a:pt x="6052832" y="531761"/>
                </a:lnTo>
                <a:lnTo>
                  <a:pt x="6003683" y="524230"/>
                </a:lnTo>
                <a:lnTo>
                  <a:pt x="5965063" y="503377"/>
                </a:lnTo>
                <a:lnTo>
                  <a:pt x="5936259" y="471792"/>
                </a:lnTo>
                <a:lnTo>
                  <a:pt x="5916574" y="432092"/>
                </a:lnTo>
                <a:lnTo>
                  <a:pt x="5905271" y="386880"/>
                </a:lnTo>
                <a:lnTo>
                  <a:pt x="5901664" y="338747"/>
                </a:lnTo>
                <a:lnTo>
                  <a:pt x="5905271" y="290601"/>
                </a:lnTo>
                <a:lnTo>
                  <a:pt x="5916574" y="245376"/>
                </a:lnTo>
                <a:lnTo>
                  <a:pt x="5936259" y="205663"/>
                </a:lnTo>
                <a:lnTo>
                  <a:pt x="5965063" y="174078"/>
                </a:lnTo>
                <a:lnTo>
                  <a:pt x="6003683" y="153225"/>
                </a:lnTo>
                <a:lnTo>
                  <a:pt x="6052832" y="145681"/>
                </a:lnTo>
                <a:lnTo>
                  <a:pt x="6102248" y="152120"/>
                </a:lnTo>
                <a:lnTo>
                  <a:pt x="6141593" y="171196"/>
                </a:lnTo>
                <a:lnTo>
                  <a:pt x="6169342" y="202565"/>
                </a:lnTo>
                <a:lnTo>
                  <a:pt x="6183947" y="245859"/>
                </a:lnTo>
                <a:lnTo>
                  <a:pt x="6353289" y="245859"/>
                </a:lnTo>
                <a:close/>
              </a:path>
              <a:path w="7304405" h="1403350">
                <a:moveTo>
                  <a:pt x="6516484" y="1277480"/>
                </a:moveTo>
                <a:lnTo>
                  <a:pt x="6462090" y="1277480"/>
                </a:lnTo>
                <a:lnTo>
                  <a:pt x="6452603" y="1310627"/>
                </a:lnTo>
                <a:lnTo>
                  <a:pt x="6434556" y="1335392"/>
                </a:lnTo>
                <a:lnTo>
                  <a:pt x="6408064" y="1350899"/>
                </a:lnTo>
                <a:lnTo>
                  <a:pt x="6373266" y="1356271"/>
                </a:lnTo>
                <a:lnTo>
                  <a:pt x="6330010" y="1346238"/>
                </a:lnTo>
                <a:lnTo>
                  <a:pt x="6300724" y="1319682"/>
                </a:lnTo>
                <a:lnTo>
                  <a:pt x="6284099" y="1281861"/>
                </a:lnTo>
                <a:lnTo>
                  <a:pt x="6278854" y="1238072"/>
                </a:lnTo>
                <a:lnTo>
                  <a:pt x="6283757" y="1190904"/>
                </a:lnTo>
                <a:lnTo>
                  <a:pt x="6300343" y="1150531"/>
                </a:lnTo>
                <a:lnTo>
                  <a:pt x="6331344" y="1122349"/>
                </a:lnTo>
                <a:lnTo>
                  <a:pt x="6379540" y="1111758"/>
                </a:lnTo>
                <a:lnTo>
                  <a:pt x="6409614" y="1116101"/>
                </a:lnTo>
                <a:lnTo>
                  <a:pt x="6433134" y="1128712"/>
                </a:lnTo>
                <a:lnTo>
                  <a:pt x="6449860" y="1148943"/>
                </a:lnTo>
                <a:lnTo>
                  <a:pt x="6459575" y="1176159"/>
                </a:lnTo>
                <a:lnTo>
                  <a:pt x="6514605" y="1176159"/>
                </a:lnTo>
                <a:lnTo>
                  <a:pt x="6499758" y="1126324"/>
                </a:lnTo>
                <a:lnTo>
                  <a:pt x="6469494" y="1091666"/>
                </a:lnTo>
                <a:lnTo>
                  <a:pt x="6426911" y="1071435"/>
                </a:lnTo>
                <a:lnTo>
                  <a:pt x="6375146" y="1064856"/>
                </a:lnTo>
                <a:lnTo>
                  <a:pt x="6328232" y="1070952"/>
                </a:lnTo>
                <a:lnTo>
                  <a:pt x="6289992" y="1088224"/>
                </a:lnTo>
                <a:lnTo>
                  <a:pt x="6260376" y="1115110"/>
                </a:lnTo>
                <a:lnTo>
                  <a:pt x="6239307" y="1150086"/>
                </a:lnTo>
                <a:lnTo>
                  <a:pt x="6226721" y="1191590"/>
                </a:lnTo>
                <a:lnTo>
                  <a:pt x="6222543" y="1238072"/>
                </a:lnTo>
                <a:lnTo>
                  <a:pt x="6226886" y="1283957"/>
                </a:lnTo>
                <a:lnTo>
                  <a:pt x="6239815" y="1323962"/>
                </a:lnTo>
                <a:lnTo>
                  <a:pt x="6261163" y="1356969"/>
                </a:lnTo>
                <a:lnTo>
                  <a:pt x="6290729" y="1381912"/>
                </a:lnTo>
                <a:lnTo>
                  <a:pt x="6328372" y="1397673"/>
                </a:lnTo>
                <a:lnTo>
                  <a:pt x="6373901" y="1403172"/>
                </a:lnTo>
                <a:lnTo>
                  <a:pt x="6419037" y="1397723"/>
                </a:lnTo>
                <a:lnTo>
                  <a:pt x="6456045" y="1381798"/>
                </a:lnTo>
                <a:lnTo>
                  <a:pt x="6484747" y="1356017"/>
                </a:lnTo>
                <a:lnTo>
                  <a:pt x="6504953" y="1321041"/>
                </a:lnTo>
                <a:lnTo>
                  <a:pt x="6516484" y="1277480"/>
                </a:lnTo>
                <a:close/>
              </a:path>
              <a:path w="7304405" h="1403350">
                <a:moveTo>
                  <a:pt x="6862280" y="1353134"/>
                </a:moveTo>
                <a:lnTo>
                  <a:pt x="6856666" y="1355013"/>
                </a:lnTo>
                <a:lnTo>
                  <a:pt x="6851028" y="1356258"/>
                </a:lnTo>
                <a:lnTo>
                  <a:pt x="6846024" y="1356258"/>
                </a:lnTo>
                <a:lnTo>
                  <a:pt x="6836257" y="1354112"/>
                </a:lnTo>
                <a:lnTo>
                  <a:pt x="6835521" y="1353134"/>
                </a:lnTo>
                <a:lnTo>
                  <a:pt x="6831254" y="1347508"/>
                </a:lnTo>
                <a:lnTo>
                  <a:pt x="6829399" y="1336217"/>
                </a:lnTo>
                <a:lnTo>
                  <a:pt x="6829145" y="1319999"/>
                </a:lnTo>
                <a:lnTo>
                  <a:pt x="6829145" y="1228686"/>
                </a:lnTo>
                <a:lnTo>
                  <a:pt x="6829145" y="1153655"/>
                </a:lnTo>
                <a:lnTo>
                  <a:pt x="6819278" y="1111758"/>
                </a:lnTo>
                <a:lnTo>
                  <a:pt x="6818363" y="1107859"/>
                </a:lnTo>
                <a:lnTo>
                  <a:pt x="6790296" y="1080884"/>
                </a:lnTo>
                <a:lnTo>
                  <a:pt x="6751320" y="1068095"/>
                </a:lnTo>
                <a:lnTo>
                  <a:pt x="6707835" y="1064856"/>
                </a:lnTo>
                <a:lnTo>
                  <a:pt x="6656260" y="1070508"/>
                </a:lnTo>
                <a:lnTo>
                  <a:pt x="6613322" y="1088936"/>
                </a:lnTo>
                <a:lnTo>
                  <a:pt x="6583388" y="1122362"/>
                </a:lnTo>
                <a:lnTo>
                  <a:pt x="6570878" y="1173022"/>
                </a:lnTo>
                <a:lnTo>
                  <a:pt x="6624040" y="1173022"/>
                </a:lnTo>
                <a:lnTo>
                  <a:pt x="6631356" y="1143406"/>
                </a:lnTo>
                <a:lnTo>
                  <a:pt x="6648412" y="1124585"/>
                </a:lnTo>
                <a:lnTo>
                  <a:pt x="6673443" y="1114653"/>
                </a:lnTo>
                <a:lnTo>
                  <a:pt x="6704698" y="1111758"/>
                </a:lnTo>
                <a:lnTo>
                  <a:pt x="6729920" y="1113574"/>
                </a:lnTo>
                <a:lnTo>
                  <a:pt x="6753098" y="1121067"/>
                </a:lnTo>
                <a:lnTo>
                  <a:pt x="6770052" y="1137348"/>
                </a:lnTo>
                <a:lnTo>
                  <a:pt x="6776631" y="1165529"/>
                </a:lnTo>
                <a:lnTo>
                  <a:pt x="6775996" y="1167180"/>
                </a:lnTo>
                <a:lnTo>
                  <a:pt x="6775996" y="1228686"/>
                </a:lnTo>
                <a:lnTo>
                  <a:pt x="6775996" y="1283106"/>
                </a:lnTo>
                <a:lnTo>
                  <a:pt x="6770408" y="1307198"/>
                </a:lnTo>
                <a:lnTo>
                  <a:pt x="6752857" y="1330947"/>
                </a:lnTo>
                <a:lnTo>
                  <a:pt x="6722173" y="1349057"/>
                </a:lnTo>
                <a:lnTo>
                  <a:pt x="6677190" y="1356258"/>
                </a:lnTo>
                <a:lnTo>
                  <a:pt x="6653695" y="1353756"/>
                </a:lnTo>
                <a:lnTo>
                  <a:pt x="6633718" y="1345628"/>
                </a:lnTo>
                <a:lnTo>
                  <a:pt x="6619849" y="1330921"/>
                </a:lnTo>
                <a:lnTo>
                  <a:pt x="6614655" y="1308722"/>
                </a:lnTo>
                <a:lnTo>
                  <a:pt x="6627469" y="1272857"/>
                </a:lnTo>
                <a:lnTo>
                  <a:pt x="6659562" y="1255077"/>
                </a:lnTo>
                <a:lnTo>
                  <a:pt x="6701371" y="1247241"/>
                </a:lnTo>
                <a:lnTo>
                  <a:pt x="6743370" y="1241158"/>
                </a:lnTo>
                <a:lnTo>
                  <a:pt x="6775996" y="1228686"/>
                </a:lnTo>
                <a:lnTo>
                  <a:pt x="6775996" y="1167180"/>
                </a:lnTo>
                <a:lnTo>
                  <a:pt x="6767804" y="1188440"/>
                </a:lnTo>
                <a:lnTo>
                  <a:pt x="6744030" y="1200086"/>
                </a:lnTo>
                <a:lnTo>
                  <a:pt x="6709346" y="1206347"/>
                </a:lnTo>
                <a:lnTo>
                  <a:pt x="6667805" y="1213065"/>
                </a:lnTo>
                <a:lnTo>
                  <a:pt x="6627482" y="1222527"/>
                </a:lnTo>
                <a:lnTo>
                  <a:pt x="6592443" y="1239075"/>
                </a:lnTo>
                <a:lnTo>
                  <a:pt x="6567716" y="1267485"/>
                </a:lnTo>
                <a:lnTo>
                  <a:pt x="6558356" y="1312481"/>
                </a:lnTo>
                <a:lnTo>
                  <a:pt x="6566814" y="1354112"/>
                </a:lnTo>
                <a:lnTo>
                  <a:pt x="6589789" y="1382217"/>
                </a:lnTo>
                <a:lnTo>
                  <a:pt x="6623799" y="1398143"/>
                </a:lnTo>
                <a:lnTo>
                  <a:pt x="6665315" y="1403159"/>
                </a:lnTo>
                <a:lnTo>
                  <a:pt x="6697954" y="1400276"/>
                </a:lnTo>
                <a:lnTo>
                  <a:pt x="6728066" y="1391285"/>
                </a:lnTo>
                <a:lnTo>
                  <a:pt x="6755257" y="1375727"/>
                </a:lnTo>
                <a:lnTo>
                  <a:pt x="6775818" y="1356258"/>
                </a:lnTo>
                <a:lnTo>
                  <a:pt x="6779120" y="1353134"/>
                </a:lnTo>
                <a:lnTo>
                  <a:pt x="6782282" y="1375727"/>
                </a:lnTo>
                <a:lnTo>
                  <a:pt x="6791312" y="1391285"/>
                </a:lnTo>
                <a:lnTo>
                  <a:pt x="6805498" y="1400276"/>
                </a:lnTo>
                <a:lnTo>
                  <a:pt x="6824167" y="1403159"/>
                </a:lnTo>
                <a:lnTo>
                  <a:pt x="6835381" y="1402588"/>
                </a:lnTo>
                <a:lnTo>
                  <a:pt x="6845554" y="1400898"/>
                </a:lnTo>
                <a:lnTo>
                  <a:pt x="6854596" y="1398143"/>
                </a:lnTo>
                <a:lnTo>
                  <a:pt x="6862280" y="1394421"/>
                </a:lnTo>
                <a:lnTo>
                  <a:pt x="6862280" y="1356258"/>
                </a:lnTo>
                <a:lnTo>
                  <a:pt x="6862280" y="1353134"/>
                </a:lnTo>
                <a:close/>
              </a:path>
              <a:path w="7304405" h="1403350">
                <a:moveTo>
                  <a:pt x="6967969" y="949147"/>
                </a:moveTo>
                <a:lnTo>
                  <a:pt x="6914832" y="949147"/>
                </a:lnTo>
                <a:lnTo>
                  <a:pt x="6914832" y="1395641"/>
                </a:lnTo>
                <a:lnTo>
                  <a:pt x="6967969" y="1395641"/>
                </a:lnTo>
                <a:lnTo>
                  <a:pt x="6967969" y="949147"/>
                </a:lnTo>
                <a:close/>
              </a:path>
              <a:path w="7304405" h="1403350">
                <a:moveTo>
                  <a:pt x="6970115" y="13296"/>
                </a:moveTo>
                <a:lnTo>
                  <a:pt x="6412865" y="13296"/>
                </a:lnTo>
                <a:lnTo>
                  <a:pt x="6412865" y="159346"/>
                </a:lnTo>
                <a:lnTo>
                  <a:pt x="6606819" y="159346"/>
                </a:lnTo>
                <a:lnTo>
                  <a:pt x="6606819" y="663536"/>
                </a:lnTo>
                <a:lnTo>
                  <a:pt x="6776199" y="663536"/>
                </a:lnTo>
                <a:lnTo>
                  <a:pt x="6776199" y="159346"/>
                </a:lnTo>
                <a:lnTo>
                  <a:pt x="6970115" y="159346"/>
                </a:lnTo>
                <a:lnTo>
                  <a:pt x="6970115" y="13296"/>
                </a:lnTo>
                <a:close/>
              </a:path>
              <a:path w="7304405" h="1403350">
                <a:moveTo>
                  <a:pt x="7125690" y="13652"/>
                </a:moveTo>
                <a:lnTo>
                  <a:pt x="7012114" y="13652"/>
                </a:lnTo>
                <a:lnTo>
                  <a:pt x="7012114" y="29565"/>
                </a:lnTo>
                <a:lnTo>
                  <a:pt x="7059536" y="29565"/>
                </a:lnTo>
                <a:lnTo>
                  <a:pt x="7059536" y="159435"/>
                </a:lnTo>
                <a:lnTo>
                  <a:pt x="7078281" y="159435"/>
                </a:lnTo>
                <a:lnTo>
                  <a:pt x="7078281" y="29565"/>
                </a:lnTo>
                <a:lnTo>
                  <a:pt x="7125690" y="29565"/>
                </a:lnTo>
                <a:lnTo>
                  <a:pt x="7125690" y="13652"/>
                </a:lnTo>
                <a:close/>
              </a:path>
              <a:path w="7304405" h="1403350">
                <a:moveTo>
                  <a:pt x="7304405" y="13652"/>
                </a:moveTo>
                <a:lnTo>
                  <a:pt x="7274306" y="13652"/>
                </a:lnTo>
                <a:lnTo>
                  <a:pt x="7228662" y="131826"/>
                </a:lnTo>
                <a:lnTo>
                  <a:pt x="7188352" y="30645"/>
                </a:lnTo>
                <a:lnTo>
                  <a:pt x="7181596" y="13652"/>
                </a:lnTo>
                <a:lnTo>
                  <a:pt x="7151522" y="13652"/>
                </a:lnTo>
                <a:lnTo>
                  <a:pt x="7151522" y="159435"/>
                </a:lnTo>
                <a:lnTo>
                  <a:pt x="7170280" y="159435"/>
                </a:lnTo>
                <a:lnTo>
                  <a:pt x="7170280" y="30645"/>
                </a:lnTo>
                <a:lnTo>
                  <a:pt x="7170979" y="30645"/>
                </a:lnTo>
                <a:lnTo>
                  <a:pt x="7222655" y="159435"/>
                </a:lnTo>
                <a:lnTo>
                  <a:pt x="7233272" y="159435"/>
                </a:lnTo>
                <a:lnTo>
                  <a:pt x="7244334" y="131826"/>
                </a:lnTo>
                <a:lnTo>
                  <a:pt x="7284923" y="30645"/>
                </a:lnTo>
                <a:lnTo>
                  <a:pt x="7285634" y="30645"/>
                </a:lnTo>
                <a:lnTo>
                  <a:pt x="7285634" y="159435"/>
                </a:lnTo>
                <a:lnTo>
                  <a:pt x="7304405" y="159435"/>
                </a:lnTo>
                <a:lnTo>
                  <a:pt x="7304405" y="30645"/>
                </a:lnTo>
                <a:lnTo>
                  <a:pt x="7304405" y="1365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D67911D-58AB-1445-AF31-016E5C1CE1A7}"/>
              </a:ext>
            </a:extLst>
          </p:cNvPr>
          <p:cNvPicPr>
            <a:picLocks noChangeAspect="1"/>
          </p:cNvPicPr>
          <p:nvPr/>
        </p:nvPicPr>
        <p:blipFill>
          <a:blip r:embed="rId4"/>
          <a:stretch>
            <a:fillRect/>
          </a:stretch>
        </p:blipFill>
        <p:spPr>
          <a:xfrm>
            <a:off x="598476" y="742727"/>
            <a:ext cx="2654521" cy="766861"/>
          </a:xfrm>
          <a:prstGeom prst="rect">
            <a:avLst/>
          </a:prstGeom>
        </p:spPr>
      </p:pic>
    </p:spTree>
    <p:extLst>
      <p:ext uri="{BB962C8B-B14F-4D97-AF65-F5344CB8AC3E}">
        <p14:creationId xmlns:p14="http://schemas.microsoft.com/office/powerpoint/2010/main" val="3050362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D646A9A1-97D1-1745-BCA8-514AD47DCF30}"/>
              </a:ext>
            </a:extLst>
          </p:cNvPr>
          <p:cNvSpPr txBox="1">
            <a:spLocks noGrp="1"/>
          </p:cNvSpPr>
          <p:nvPr>
            <p:ph type="title"/>
          </p:nvPr>
        </p:nvSpPr>
        <p:spPr>
          <a:xfrm>
            <a:off x="733298" y="1492324"/>
            <a:ext cx="3648075" cy="947888"/>
          </a:xfrm>
          <a:prstGeom prst="rect">
            <a:avLst/>
          </a:prstGeom>
        </p:spPr>
        <p:txBody>
          <a:bodyPr vert="horz" wrap="square" lIns="0" tIns="6350" rIns="0" bIns="0" rtlCol="0">
            <a:spAutoFit/>
          </a:bodyPr>
          <a:lstStyle/>
          <a:p>
            <a:pPr marL="12700" marR="5080">
              <a:lnSpc>
                <a:spcPct val="102099"/>
              </a:lnSpc>
              <a:spcBef>
                <a:spcPts val="50"/>
              </a:spcBef>
            </a:pPr>
            <a:r>
              <a:rPr lang="en-US" sz="3100" kern="0" spc="10" dirty="0">
                <a:solidFill>
                  <a:srgbClr val="004B87"/>
                </a:solidFill>
                <a:cs typeface="Arial" panose="020B0604020202020204" pitchFamily="34" charset="0"/>
              </a:rPr>
              <a:t>Shipping</a:t>
            </a:r>
            <a:r>
              <a:rPr lang="en-US" sz="3100" kern="0" spc="-20" dirty="0">
                <a:solidFill>
                  <a:srgbClr val="004B87"/>
                </a:solidFill>
                <a:cs typeface="Arial" panose="020B0604020202020204" pitchFamily="34" charset="0"/>
              </a:rPr>
              <a:t> </a:t>
            </a:r>
            <a:r>
              <a:rPr lang="en-US" sz="3100" kern="0" spc="15" dirty="0">
                <a:solidFill>
                  <a:srgbClr val="004B87"/>
                </a:solidFill>
                <a:cs typeface="Arial" panose="020B0604020202020204" pitchFamily="34" charset="0"/>
              </a:rPr>
              <a:t>made</a:t>
            </a:r>
            <a:r>
              <a:rPr lang="en-US" sz="3100" kern="0" spc="-20" dirty="0">
                <a:solidFill>
                  <a:srgbClr val="004B87"/>
                </a:solidFill>
                <a:cs typeface="Arial" panose="020B0604020202020204" pitchFamily="34" charset="0"/>
              </a:rPr>
              <a:t> </a:t>
            </a:r>
            <a:r>
              <a:rPr lang="en-US" sz="3100" kern="0" spc="15" dirty="0">
                <a:solidFill>
                  <a:srgbClr val="004B87"/>
                </a:solidFill>
                <a:cs typeface="Arial" panose="020B0604020202020204" pitchFamily="34" charset="0"/>
              </a:rPr>
              <a:t>easy </a:t>
            </a:r>
            <a:r>
              <a:rPr lang="en-US" sz="3100" kern="0" spc="-844" dirty="0">
                <a:solidFill>
                  <a:srgbClr val="004B87"/>
                </a:solidFill>
                <a:cs typeface="Arial" panose="020B0604020202020204" pitchFamily="34" charset="0"/>
              </a:rPr>
              <a:t> </a:t>
            </a:r>
            <a:r>
              <a:rPr lang="en-US" sz="3100" kern="0" spc="15" dirty="0">
                <a:solidFill>
                  <a:srgbClr val="004B87"/>
                </a:solidFill>
                <a:cs typeface="Arial" panose="020B0604020202020204" pitchFamily="34" charset="0"/>
              </a:rPr>
              <a:t>and</a:t>
            </a:r>
            <a:r>
              <a:rPr lang="en-US" sz="3100" kern="0" spc="-5" dirty="0">
                <a:solidFill>
                  <a:srgbClr val="004B87"/>
                </a:solidFill>
                <a:cs typeface="Arial" panose="020B0604020202020204" pitchFamily="34" charset="0"/>
              </a:rPr>
              <a:t> </a:t>
            </a:r>
            <a:r>
              <a:rPr lang="en-US" sz="3100" kern="0" spc="10" dirty="0">
                <a:solidFill>
                  <a:srgbClr val="004B87"/>
                </a:solidFill>
                <a:cs typeface="Arial" panose="020B0604020202020204" pitchFamily="34" charset="0"/>
              </a:rPr>
              <a:t>convenient.</a:t>
            </a:r>
            <a:endParaRPr sz="3100" dirty="0">
              <a:solidFill>
                <a:srgbClr val="004B87"/>
              </a:solidFill>
              <a:cs typeface="Arial" panose="020B0604020202020204" pitchFamily="34" charset="0"/>
            </a:endParaRPr>
          </a:p>
        </p:txBody>
      </p:sp>
      <p:sp>
        <p:nvSpPr>
          <p:cNvPr id="4" name="object 3">
            <a:extLst>
              <a:ext uri="{FF2B5EF4-FFF2-40B4-BE49-F238E27FC236}">
                <a16:creationId xmlns:a16="http://schemas.microsoft.com/office/drawing/2014/main" id="{8313B722-D6EB-A648-823E-51C5B248CE78}"/>
              </a:ext>
            </a:extLst>
          </p:cNvPr>
          <p:cNvSpPr/>
          <p:nvPr/>
        </p:nvSpPr>
        <p:spPr>
          <a:xfrm>
            <a:off x="745998" y="2739440"/>
            <a:ext cx="680085" cy="109855"/>
          </a:xfrm>
          <a:custGeom>
            <a:avLst/>
            <a:gdLst/>
            <a:ahLst/>
            <a:cxnLst/>
            <a:rect l="l" t="t" r="r" b="b"/>
            <a:pathLst>
              <a:path w="680085" h="109855">
                <a:moveTo>
                  <a:pt x="679627" y="0"/>
                </a:moveTo>
                <a:lnTo>
                  <a:pt x="0" y="0"/>
                </a:lnTo>
                <a:lnTo>
                  <a:pt x="0" y="109727"/>
                </a:lnTo>
                <a:lnTo>
                  <a:pt x="679627" y="109727"/>
                </a:lnTo>
                <a:lnTo>
                  <a:pt x="679627" y="0"/>
                </a:lnTo>
                <a:close/>
              </a:path>
            </a:pathLst>
          </a:custGeom>
          <a:solidFill>
            <a:srgbClr val="DA29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bject 4">
            <a:extLst>
              <a:ext uri="{FF2B5EF4-FFF2-40B4-BE49-F238E27FC236}">
                <a16:creationId xmlns:a16="http://schemas.microsoft.com/office/drawing/2014/main" id="{9B5F9C50-64EC-0442-9345-8EEEECF8F6DA}"/>
              </a:ext>
            </a:extLst>
          </p:cNvPr>
          <p:cNvSpPr txBox="1"/>
          <p:nvPr/>
        </p:nvSpPr>
        <p:spPr>
          <a:xfrm>
            <a:off x="707898" y="3174315"/>
            <a:ext cx="3595370" cy="1931035"/>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22600"/>
              </a:lnSpc>
              <a:spcBef>
                <a:spcPts val="100"/>
              </a:spcBef>
              <a:spcAft>
                <a:spcPts val="0"/>
              </a:spcAft>
              <a:buClrTx/>
              <a:buSzTx/>
              <a:buFontTx/>
              <a:buNone/>
              <a:tabLst/>
              <a:defRPr/>
            </a:pP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With USPS Connect</a:t>
            </a:r>
            <a:r>
              <a:rPr kumimoji="0" lang="en-US" sz="1700" b="0" i="0" u="none" strike="noStrike" kern="1200" cap="none" spc="0" normalizeH="0" baseline="30000" noProof="0" dirty="0">
                <a:ln>
                  <a:noFill/>
                </a:ln>
                <a:solidFill>
                  <a:srgbClr val="004B87"/>
                </a:solidFill>
                <a:effectLst/>
                <a:uLnTx/>
                <a:uFillTx/>
                <a:latin typeface="Arial" panose="020B0604020202020204" pitchFamily="34" charset="0"/>
                <a:ea typeface="+mn-ea"/>
                <a:cs typeface="Arial" panose="020B0604020202020204" pitchFamily="34" charset="0"/>
              </a:rPr>
              <a:t>™</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Local, you can select</a:t>
            </a:r>
            <a:r>
              <a:rPr kumimoji="0" sz="17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7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from</a:t>
            </a:r>
            <a:r>
              <a:rPr kumimoji="0" sz="17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several</a:t>
            </a:r>
            <a:r>
              <a:rPr kumimoji="0" sz="17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lat</a:t>
            </a:r>
            <a:r>
              <a:rPr kumimoji="0" lang="en-US" sz="17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r>
              <a:rPr kumimoji="0" lang="en-US"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r</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ate</a:t>
            </a:r>
            <a:r>
              <a:rPr kumimoji="0" sz="17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options </a:t>
            </a:r>
            <a:r>
              <a:rPr kumimoji="0" sz="1700" b="0" i="0" u="none" strike="noStrike" kern="1200" cap="none" spc="-459"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or use your </a:t>
            </a:r>
            <a:r>
              <a:rPr kumimoji="0" sz="1700" b="0" i="0" u="sng"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own packaging </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to get rates as low as </a:t>
            </a:r>
            <a:r>
              <a:rPr kumimoji="0" sz="17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$3.95 </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for shipping</a:t>
            </a:r>
            <a:r>
              <a:rPr kumimoji="0" sz="17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and</a:t>
            </a:r>
            <a:r>
              <a:rPr kumimoji="0" sz="1700" b="0" i="0" u="none" strike="noStrike" kern="1200" cap="none" spc="6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7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$2.95</a:t>
            </a:r>
            <a:r>
              <a:rPr kumimoji="0" sz="1700" b="1" i="0" u="none" strike="noStrike" kern="1200" cap="none" spc="7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for</a:t>
            </a:r>
            <a:r>
              <a:rPr kumimoji="0" sz="1700" b="0" i="0" u="none" strike="noStrike" kern="1200" cap="none" spc="7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mail.</a:t>
            </a:r>
            <a:r>
              <a:rPr kumimoji="0" sz="1700" b="0" i="0" u="none" strike="noStrike" kern="1200" cap="none" spc="7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Plus,</a:t>
            </a:r>
            <a:r>
              <a:rPr kumimoji="0" sz="1700" b="0" i="0" u="none" strike="noStrike" kern="1200" cap="none" spc="7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you</a:t>
            </a:r>
            <a:r>
              <a:rPr kumimoji="0" lang="en-US" sz="1700" b="0" i="0" u="none" strike="noStrike" kern="1200" cap="none" spc="7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can get</a:t>
            </a:r>
            <a:r>
              <a:rPr kumimoji="0" sz="17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7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a:t>
            </a:r>
            <a:r>
              <a:rPr kumimoji="0" sz="17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ree</a:t>
            </a:r>
            <a:r>
              <a:rPr kumimoji="0" sz="17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7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Package</a:t>
            </a:r>
            <a:r>
              <a:rPr kumimoji="0" sz="17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Pickup.</a:t>
            </a:r>
            <a:r>
              <a:rPr kumimoji="0" sz="1500" b="0" i="0" u="none" strike="noStrike" kern="1200" cap="none" spc="-7" normalizeH="0" baseline="30555" noProof="0" dirty="0">
                <a:ln>
                  <a:noFill/>
                </a:ln>
                <a:solidFill>
                  <a:srgbClr val="004B87"/>
                </a:solidFill>
                <a:effectLst/>
                <a:uLnTx/>
                <a:uFillTx/>
                <a:latin typeface="Arial" panose="020B0604020202020204" pitchFamily="34" charset="0"/>
                <a:ea typeface="+mn-ea"/>
                <a:cs typeface="Arial" panose="020B0604020202020204" pitchFamily="34" charset="0"/>
              </a:rPr>
              <a:t>1</a:t>
            </a:r>
            <a:endParaRPr kumimoji="0" sz="1500" b="0" i="0" u="none" strike="noStrike" kern="1200" cap="none" spc="0" normalizeH="0" baseline="30555" noProof="0" dirty="0">
              <a:ln>
                <a:noFill/>
              </a:ln>
              <a:solidFill>
                <a:srgbClr val="004B87"/>
              </a:solidFill>
              <a:effectLst/>
              <a:uLnTx/>
              <a:uFillTx/>
              <a:latin typeface="Arial" panose="020B0604020202020204" pitchFamily="34" charset="0"/>
              <a:ea typeface="+mn-ea"/>
              <a:cs typeface="Arial" panose="020B0604020202020204" pitchFamily="34" charset="0"/>
            </a:endParaRPr>
          </a:p>
        </p:txBody>
      </p:sp>
      <p:pic>
        <p:nvPicPr>
          <p:cNvPr id="6" name="object 5">
            <a:extLst>
              <a:ext uri="{FF2B5EF4-FFF2-40B4-BE49-F238E27FC236}">
                <a16:creationId xmlns:a16="http://schemas.microsoft.com/office/drawing/2014/main" id="{C6335C32-C9CF-4248-9FFF-F43911FD3B9E}"/>
              </a:ext>
            </a:extLst>
          </p:cNvPr>
          <p:cNvPicPr/>
          <p:nvPr/>
        </p:nvPicPr>
        <p:blipFill>
          <a:blip r:embed="rId3" cstate="screen">
            <a:extLst>
              <a:ext uri="{28A0092B-C50C-407E-A947-70E740481C1C}">
                <a14:useLocalDpi xmlns:a14="http://schemas.microsoft.com/office/drawing/2010/main"/>
              </a:ext>
            </a:extLst>
          </a:blip>
          <a:stretch>
            <a:fillRect/>
          </a:stretch>
        </p:blipFill>
        <p:spPr>
          <a:xfrm>
            <a:off x="743116" y="6284673"/>
            <a:ext cx="1263733" cy="200441"/>
          </a:xfrm>
          <a:prstGeom prst="rect">
            <a:avLst/>
          </a:prstGeom>
        </p:spPr>
      </p:pic>
      <p:sp>
        <p:nvSpPr>
          <p:cNvPr id="7" name="object 6">
            <a:extLst>
              <a:ext uri="{FF2B5EF4-FFF2-40B4-BE49-F238E27FC236}">
                <a16:creationId xmlns:a16="http://schemas.microsoft.com/office/drawing/2014/main" id="{C6E3E231-BC7F-5A47-A602-789C328FB7CA}"/>
              </a:ext>
            </a:extLst>
          </p:cNvPr>
          <p:cNvSpPr/>
          <p:nvPr/>
        </p:nvSpPr>
        <p:spPr>
          <a:xfrm>
            <a:off x="3046730" y="0"/>
            <a:ext cx="9145270" cy="6858000"/>
          </a:xfrm>
          <a:custGeom>
            <a:avLst/>
            <a:gdLst/>
            <a:ahLst/>
            <a:cxnLst/>
            <a:rect l="l" t="t" r="r" b="b"/>
            <a:pathLst>
              <a:path w="9145270" h="6858000">
                <a:moveTo>
                  <a:pt x="9145130" y="0"/>
                </a:moveTo>
                <a:lnTo>
                  <a:pt x="3992460" y="0"/>
                </a:lnTo>
                <a:lnTo>
                  <a:pt x="0" y="6858000"/>
                </a:lnTo>
                <a:lnTo>
                  <a:pt x="9145130" y="6858000"/>
                </a:lnTo>
                <a:lnTo>
                  <a:pt x="9145130" y="0"/>
                </a:lnTo>
                <a:close/>
              </a:path>
            </a:pathLst>
          </a:custGeom>
          <a:solidFill>
            <a:srgbClr val="F2F6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object 7">
            <a:extLst>
              <a:ext uri="{FF2B5EF4-FFF2-40B4-BE49-F238E27FC236}">
                <a16:creationId xmlns:a16="http://schemas.microsoft.com/office/drawing/2014/main" id="{CE488F93-189F-4D42-A94A-F8F1456A10ED}"/>
              </a:ext>
            </a:extLst>
          </p:cNvPr>
          <p:cNvSpPr/>
          <p:nvPr/>
        </p:nvSpPr>
        <p:spPr>
          <a:xfrm>
            <a:off x="3047" y="546100"/>
            <a:ext cx="146685" cy="680085"/>
          </a:xfrm>
          <a:custGeom>
            <a:avLst/>
            <a:gdLst/>
            <a:ahLst/>
            <a:cxnLst/>
            <a:rect l="l" t="t" r="r" b="b"/>
            <a:pathLst>
              <a:path w="146685" h="680085">
                <a:moveTo>
                  <a:pt x="146304" y="0"/>
                </a:moveTo>
                <a:lnTo>
                  <a:pt x="0" y="0"/>
                </a:lnTo>
                <a:lnTo>
                  <a:pt x="0" y="679627"/>
                </a:lnTo>
                <a:lnTo>
                  <a:pt x="146304" y="679627"/>
                </a:lnTo>
                <a:lnTo>
                  <a:pt x="146304" y="0"/>
                </a:lnTo>
                <a:close/>
              </a:path>
            </a:pathLst>
          </a:custGeom>
          <a:solidFill>
            <a:srgbClr val="004B8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bject 20">
            <a:extLst>
              <a:ext uri="{FF2B5EF4-FFF2-40B4-BE49-F238E27FC236}">
                <a16:creationId xmlns:a16="http://schemas.microsoft.com/office/drawing/2014/main" id="{ACDF8D93-2511-B34D-9F91-EE6B57B88D74}"/>
              </a:ext>
            </a:extLst>
          </p:cNvPr>
          <p:cNvSpPr txBox="1"/>
          <p:nvPr/>
        </p:nvSpPr>
        <p:spPr>
          <a:xfrm>
            <a:off x="6927273" y="1556585"/>
            <a:ext cx="4820779" cy="807913"/>
          </a:xfrm>
          <a:prstGeom prst="rect">
            <a:avLst/>
          </a:prstGeom>
        </p:spPr>
        <p:txBody>
          <a:bodyPr vert="horz" wrap="square" lIns="0" tIns="38100" rIns="0" bIns="0" rtlCol="0">
            <a:spAutoFit/>
          </a:bodyPr>
          <a:lstStyle/>
          <a:p>
            <a:pPr marL="12700" marR="5080" lvl="0" indent="0" algn="l" defTabSz="914400" rtl="0" eaLnBrk="1" fontAlgn="auto" latinLnBrk="0" hangingPunct="1">
              <a:lnSpc>
                <a:spcPts val="3000"/>
              </a:lnSpc>
              <a:spcBef>
                <a:spcPts val="300"/>
              </a:spcBef>
              <a:spcAft>
                <a:spcPts val="0"/>
              </a:spcAft>
              <a:buClrTx/>
              <a:buSzTx/>
              <a:buFontTx/>
              <a:buNone/>
              <a:tabLst/>
              <a:defRPr/>
            </a:pPr>
            <a:r>
              <a:rPr kumimoji="0" sz="2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USPS</a:t>
            </a:r>
            <a:r>
              <a:rPr kumimoji="0" sz="2600" b="1" i="0" u="none" strike="noStrike" kern="1200" cap="none" spc="-3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2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Connect</a:t>
            </a:r>
            <a:r>
              <a:rPr kumimoji="0" sz="2600" b="1" i="0" u="none" strike="noStrike" kern="1200" cap="none" spc="-3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2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Local</a:t>
            </a:r>
            <a:r>
              <a:rPr kumimoji="0" sz="2600" b="1" i="0" u="none" strike="noStrike" kern="1200" cap="none" spc="-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2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Flat Rate</a:t>
            </a:r>
            <a:r>
              <a:rPr kumimoji="0" sz="2600" b="1" i="0" u="none" strike="noStrike" kern="1200" cap="none" spc="-3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2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packaging</a:t>
            </a:r>
            <a:r>
              <a:rPr kumimoji="0" sz="2600" b="1" i="0" u="none" strike="noStrike" kern="1200" cap="none" spc="-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2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options:</a:t>
            </a:r>
          </a:p>
        </p:txBody>
      </p:sp>
      <p:sp>
        <p:nvSpPr>
          <p:cNvPr id="23" name="object 21">
            <a:extLst>
              <a:ext uri="{FF2B5EF4-FFF2-40B4-BE49-F238E27FC236}">
                <a16:creationId xmlns:a16="http://schemas.microsoft.com/office/drawing/2014/main" id="{61510002-59B4-5A40-BB5E-7E64580A02F4}"/>
              </a:ext>
            </a:extLst>
          </p:cNvPr>
          <p:cNvSpPr txBox="1"/>
          <p:nvPr/>
        </p:nvSpPr>
        <p:spPr>
          <a:xfrm>
            <a:off x="6953884" y="3221512"/>
            <a:ext cx="2230581" cy="1035605"/>
          </a:xfrm>
          <a:prstGeom prst="rect">
            <a:avLst/>
          </a:prstGeom>
        </p:spPr>
        <p:txBody>
          <a:bodyPr vert="horz" wrap="square" lIns="0" tIns="12700" rIns="0" bIns="0" rtlCol="0">
            <a:noAutofit/>
          </a:bodyPr>
          <a:lstStyle/>
          <a:p>
            <a:pPr marL="12700" marR="767715" lvl="0" indent="0" algn="l" defTabSz="914400" rtl="0" eaLnBrk="1" fontAlgn="auto" latinLnBrk="0" hangingPunct="1">
              <a:lnSpc>
                <a:spcPct val="111100"/>
              </a:lnSpc>
              <a:spcBef>
                <a:spcPts val="100"/>
              </a:spcBef>
              <a:spcAft>
                <a:spcPts val="0"/>
              </a:spcAft>
              <a:buClrTx/>
              <a:buSzTx/>
              <a:buFontTx/>
              <a:buNone/>
              <a:tabLst/>
              <a:defRPr/>
            </a:pP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Flat</a:t>
            </a:r>
            <a:r>
              <a:rPr kumimoji="0" lang="en-US"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Rate</a:t>
            </a:r>
            <a:r>
              <a:rPr kumimoji="0" lang="en-US"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Box:</a:t>
            </a:r>
            <a:endPar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60"/>
              </a:spcBef>
              <a:spcAft>
                <a:spcPts val="0"/>
              </a:spcAft>
              <a:buClrTx/>
              <a:buSzTx/>
              <a:buFontTx/>
              <a:buNone/>
              <a:tabLst/>
              <a:defRPr/>
            </a:pP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$4.95</a:t>
            </a:r>
            <a:r>
              <a:rPr kumimoji="0" sz="1600" b="1"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for</a:t>
            </a:r>
            <a:r>
              <a:rPr kumimoji="0" sz="1600" b="0"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up</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to</a:t>
            </a:r>
            <a:r>
              <a:rPr kumimoji="0" sz="1600" b="0"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endParaRPr kumimoji="0" lang="en-US" sz="1600" b="0"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6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25</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pounds</a:t>
            </a:r>
            <a:endPar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p:txBody>
      </p:sp>
      <p:sp>
        <p:nvSpPr>
          <p:cNvPr id="24" name="object 22">
            <a:extLst>
              <a:ext uri="{FF2B5EF4-FFF2-40B4-BE49-F238E27FC236}">
                <a16:creationId xmlns:a16="http://schemas.microsoft.com/office/drawing/2014/main" id="{FD5ADA1F-679B-3541-ADF9-5A09034A9D8A}"/>
              </a:ext>
            </a:extLst>
          </p:cNvPr>
          <p:cNvSpPr txBox="1"/>
          <p:nvPr/>
        </p:nvSpPr>
        <p:spPr>
          <a:xfrm>
            <a:off x="6469888" y="4796574"/>
            <a:ext cx="1505336" cy="633122"/>
          </a:xfrm>
          <a:prstGeom prst="rect">
            <a:avLst/>
          </a:prstGeom>
        </p:spPr>
        <p:txBody>
          <a:bodyPr vert="horz" wrap="square" lIns="0" tIns="12700" rIns="0" bIns="0" rtlCol="0">
            <a:noAutofit/>
          </a:bodyPr>
          <a:lstStyle/>
          <a:p>
            <a:pPr marL="12700" marR="81915" lvl="0" indent="0" algn="l" defTabSz="914400" rtl="0" eaLnBrk="1" fontAlgn="auto" latinLnBrk="0" hangingPunct="1">
              <a:lnSpc>
                <a:spcPct val="111100"/>
              </a:lnSpc>
              <a:spcBef>
                <a:spcPts val="100"/>
              </a:spcBef>
              <a:spcAft>
                <a:spcPts val="0"/>
              </a:spcAft>
              <a:buClrTx/>
              <a:buSzTx/>
              <a:buFontTx/>
              <a:buNone/>
              <a:tabLst/>
              <a:defRPr/>
            </a:pPr>
            <a:r>
              <a:rPr kumimoji="0" lang="en-US"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Flat Rate Large </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Poly</a:t>
            </a:r>
            <a:r>
              <a:rPr kumimoji="0" sz="1600" b="1"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Bag:</a:t>
            </a:r>
            <a:endPar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60"/>
              </a:spcBef>
              <a:spcAft>
                <a:spcPts val="0"/>
              </a:spcAft>
              <a:buClrTx/>
              <a:buSzTx/>
              <a:buFontTx/>
              <a:buNone/>
              <a:tabLst/>
              <a:defRPr/>
            </a:pP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$4.95</a:t>
            </a:r>
            <a:r>
              <a:rPr kumimoji="0" sz="1600" b="1" i="0" u="none" strike="noStrike" kern="1200" cap="none" spc="-3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for u</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t>
            </a:r>
            <a:r>
              <a:rPr kumimoji="0" sz="1600" b="0" i="0" u="none" strike="noStrike" kern="1200" cap="none" spc="-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to</a:t>
            </a:r>
            <a:r>
              <a:rPr kumimoji="0" sz="1600" b="0" i="0" u="none" strike="noStrike" kern="1200" cap="none" spc="-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endParaRPr kumimoji="0" lang="en-US" sz="1600" b="0" i="0" u="none" strike="noStrike" kern="1200" cap="none" spc="-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6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25</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pounds</a:t>
            </a:r>
            <a:endPar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p:txBody>
      </p:sp>
      <p:sp>
        <p:nvSpPr>
          <p:cNvPr id="25" name="object 23">
            <a:extLst>
              <a:ext uri="{FF2B5EF4-FFF2-40B4-BE49-F238E27FC236}">
                <a16:creationId xmlns:a16="http://schemas.microsoft.com/office/drawing/2014/main" id="{D89883BB-4C04-D74E-8E18-23E302208197}"/>
              </a:ext>
            </a:extLst>
          </p:cNvPr>
          <p:cNvSpPr txBox="1"/>
          <p:nvPr/>
        </p:nvSpPr>
        <p:spPr>
          <a:xfrm>
            <a:off x="10446612" y="3221206"/>
            <a:ext cx="1745387" cy="893593"/>
          </a:xfrm>
          <a:prstGeom prst="rect">
            <a:avLst/>
          </a:prstGeom>
        </p:spPr>
        <p:txBody>
          <a:bodyPr vert="horz" wrap="square" lIns="0" tIns="12700" rIns="0" bIns="0" rtlCol="0">
            <a:noAutofit/>
          </a:bodyPr>
          <a:lstStyle/>
          <a:p>
            <a:pPr marL="12700" marR="96520" lvl="0" indent="0" algn="l" defTabSz="914400" rtl="0" eaLnBrk="1" fontAlgn="auto" latinLnBrk="0" hangingPunct="1">
              <a:lnSpc>
                <a:spcPct val="111100"/>
              </a:lnSpc>
              <a:spcBef>
                <a:spcPts val="100"/>
              </a:spcBef>
              <a:spcAft>
                <a:spcPts val="0"/>
              </a:spcAft>
              <a:buClrTx/>
              <a:buSzTx/>
              <a:buFontTx/>
              <a:buNone/>
              <a:tabLst/>
              <a:defRPr/>
            </a:pPr>
            <a:r>
              <a:rPr kumimoji="0" lang="en-US"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Flat Rate Small </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Poly</a:t>
            </a:r>
            <a:r>
              <a:rPr kumimoji="0" sz="1600" b="1"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Bag:</a:t>
            </a:r>
            <a:endPar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60"/>
              </a:spcBef>
              <a:spcAft>
                <a:spcPts val="0"/>
              </a:spcAft>
              <a:buClrTx/>
              <a:buSzTx/>
              <a:buFontTx/>
              <a:buNone/>
              <a:tabLst/>
              <a:defRPr/>
            </a:pP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$4.15</a:t>
            </a:r>
            <a:r>
              <a:rPr kumimoji="0" sz="1600" b="1" i="0" u="none" strike="noStrike" kern="1200" cap="none" spc="-3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for u</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t>
            </a:r>
            <a:r>
              <a:rPr kumimoji="0" sz="1600" b="0" i="0" u="none" strike="noStrike" kern="1200" cap="none" spc="-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to</a:t>
            </a:r>
            <a:r>
              <a:rPr kumimoji="0" sz="1600" b="0" i="0" u="none" strike="noStrike" kern="1200" cap="none" spc="-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endParaRPr kumimoji="0" lang="en-US" sz="1600" b="0" i="0" u="none" strike="noStrike" kern="1200" cap="none" spc="-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6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25</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pounds</a:t>
            </a:r>
            <a:endPar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p:txBody>
      </p:sp>
      <p:sp>
        <p:nvSpPr>
          <p:cNvPr id="26" name="object 24">
            <a:extLst>
              <a:ext uri="{FF2B5EF4-FFF2-40B4-BE49-F238E27FC236}">
                <a16:creationId xmlns:a16="http://schemas.microsoft.com/office/drawing/2014/main" id="{0AB30C1E-D5B6-6142-929C-2F372716262B}"/>
              </a:ext>
            </a:extLst>
          </p:cNvPr>
          <p:cNvSpPr txBox="1"/>
          <p:nvPr/>
        </p:nvSpPr>
        <p:spPr>
          <a:xfrm>
            <a:off x="9902239" y="5059510"/>
            <a:ext cx="2138709" cy="633122"/>
          </a:xfrm>
          <a:prstGeom prst="rect">
            <a:avLst/>
          </a:prstGeom>
        </p:spPr>
        <p:txBody>
          <a:bodyPr vert="horz" wrap="square" lIns="0" tIns="12700" rIns="0" bIns="0" rtlCol="0">
            <a:noAutofit/>
          </a:bodyPr>
          <a:lstStyle/>
          <a:p>
            <a:pPr marL="12700" marR="127000" lvl="0" indent="0" algn="l" defTabSz="914400" rtl="0" eaLnBrk="1" fontAlgn="auto" latinLnBrk="0" hangingPunct="1">
              <a:lnSpc>
                <a:spcPct val="111100"/>
              </a:lnSpc>
              <a:spcBef>
                <a:spcPts val="100"/>
              </a:spcBef>
              <a:spcAft>
                <a:spcPts val="0"/>
              </a:spcAft>
              <a:buClrTx/>
              <a:buSzTx/>
              <a:buFontTx/>
              <a:buNone/>
              <a:tabLst/>
              <a:defRPr/>
            </a:pPr>
            <a:r>
              <a:rPr kumimoji="0" lang="en-US"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Flat Rate</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and Legal </a:t>
            </a:r>
            <a:r>
              <a:rPr kumimoji="0" sz="1600" b="1"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Flat</a:t>
            </a:r>
            <a:r>
              <a:rPr kumimoji="0" sz="1600" b="1" i="0" u="none" strike="noStrike" kern="1200" cap="none" spc="-5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Rate</a:t>
            </a:r>
            <a:r>
              <a:rPr kumimoji="0" sz="1600" b="1" i="0" u="none" strike="noStrike" kern="1200" cap="none" spc="-5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Envelope</a:t>
            </a:r>
            <a:r>
              <a:rPr kumimoji="0" lang="en-US"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endPar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6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2.95</a:t>
            </a:r>
            <a:r>
              <a:rPr kumimoji="0" sz="1600" b="0"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for u</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t>
            </a:r>
            <a:r>
              <a:rPr kumimoji="0" sz="1600" b="0"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to</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13</a:t>
            </a:r>
            <a:r>
              <a:rPr kumimoji="0" sz="1600" b="0"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ounces</a:t>
            </a:r>
          </a:p>
        </p:txBody>
      </p:sp>
      <p:sp>
        <p:nvSpPr>
          <p:cNvPr id="27" name="object 25">
            <a:extLst>
              <a:ext uri="{FF2B5EF4-FFF2-40B4-BE49-F238E27FC236}">
                <a16:creationId xmlns:a16="http://schemas.microsoft.com/office/drawing/2014/main" id="{D338BF2A-2A9F-3846-B453-955244D410D4}"/>
              </a:ext>
            </a:extLst>
          </p:cNvPr>
          <p:cNvSpPr txBox="1"/>
          <p:nvPr/>
        </p:nvSpPr>
        <p:spPr>
          <a:xfrm>
            <a:off x="733298" y="5393841"/>
            <a:ext cx="1864995" cy="269240"/>
          </a:xfrm>
          <a:prstGeom prst="rect">
            <a:avLst/>
          </a:prstGeom>
        </p:spPr>
        <p:txBody>
          <a:bodyPr vert="horz" wrap="square" lIns="0" tIns="12700" rIns="0" bIns="0" rtlCol="0">
            <a:spAutoFit/>
          </a:bodyPr>
          <a:lstStyle/>
          <a:p>
            <a:pPr marL="241300" marR="5080" lvl="0" indent="-228600" algn="l" defTabSz="914400" rtl="0" eaLnBrk="1" fontAlgn="auto" latinLnBrk="0" hangingPunct="1">
              <a:lnSpc>
                <a:spcPct val="100000"/>
              </a:lnSpc>
              <a:spcBef>
                <a:spcPts val="100"/>
              </a:spcBef>
              <a:spcAft>
                <a:spcPts val="0"/>
              </a:spcAft>
              <a:buClrTx/>
              <a:buSzTx/>
              <a:buFontTx/>
              <a:buNone/>
              <a:tabLst>
                <a:tab pos="240665" algn="l"/>
              </a:tabLst>
              <a:defRPr/>
            </a:pPr>
            <a:r>
              <a:rPr kumimoji="0" sz="8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1.	For</a:t>
            </a:r>
            <a:r>
              <a:rPr kumimoji="0" sz="8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details</a:t>
            </a:r>
            <a:r>
              <a:rPr kumimoji="0" sz="8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on</a:t>
            </a:r>
            <a:r>
              <a:rPr kumimoji="0" sz="8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free</a:t>
            </a:r>
            <a:r>
              <a:rPr kumimoji="0" sz="8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Package</a:t>
            </a:r>
            <a:r>
              <a:rPr kumimoji="0" sz="8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Pickup, </a:t>
            </a:r>
            <a:r>
              <a:rPr kumimoji="0" sz="800" b="0" i="0" u="none" strike="noStrike" kern="1200" cap="none" spc="-2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visit</a:t>
            </a:r>
            <a:r>
              <a:rPr kumimoji="0" sz="8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8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usps.com/pickup</a:t>
            </a:r>
            <a:r>
              <a:rPr kumimoji="0" sz="8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endParaRPr kumimoji="0"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8" name="object 26">
            <a:extLst>
              <a:ext uri="{FF2B5EF4-FFF2-40B4-BE49-F238E27FC236}">
                <a16:creationId xmlns:a16="http://schemas.microsoft.com/office/drawing/2014/main" id="{886B3FC3-484A-0446-9D92-7D0BD984DE4B}"/>
              </a:ext>
            </a:extLst>
          </p:cNvPr>
          <p:cNvPicPr/>
          <p:nvPr/>
        </p:nvPicPr>
        <p:blipFill>
          <a:blip r:embed="rId4" cstate="screen">
            <a:extLst>
              <a:ext uri="{28A0092B-C50C-407E-A947-70E740481C1C}">
                <a14:useLocalDpi xmlns:a14="http://schemas.microsoft.com/office/drawing/2010/main"/>
              </a:ext>
            </a:extLst>
          </a:blip>
          <a:stretch>
            <a:fillRect/>
          </a:stretch>
        </p:blipFill>
        <p:spPr>
          <a:xfrm>
            <a:off x="4860757" y="2849295"/>
            <a:ext cx="2373746" cy="1622330"/>
          </a:xfrm>
          <a:prstGeom prst="rect">
            <a:avLst/>
          </a:prstGeom>
        </p:spPr>
      </p:pic>
      <p:grpSp>
        <p:nvGrpSpPr>
          <p:cNvPr id="29" name="object 27">
            <a:extLst>
              <a:ext uri="{FF2B5EF4-FFF2-40B4-BE49-F238E27FC236}">
                <a16:creationId xmlns:a16="http://schemas.microsoft.com/office/drawing/2014/main" id="{B081FD3B-5B1D-724E-8B95-A28664F89A0B}"/>
              </a:ext>
            </a:extLst>
          </p:cNvPr>
          <p:cNvGrpSpPr/>
          <p:nvPr/>
        </p:nvGrpSpPr>
        <p:grpSpPr>
          <a:xfrm>
            <a:off x="4559300" y="3048000"/>
            <a:ext cx="5828064" cy="3169621"/>
            <a:chOff x="4559300" y="3048000"/>
            <a:chExt cx="5828064" cy="3169621"/>
          </a:xfrm>
        </p:grpSpPr>
        <p:pic>
          <p:nvPicPr>
            <p:cNvPr id="30" name="object 28">
              <a:extLst>
                <a:ext uri="{FF2B5EF4-FFF2-40B4-BE49-F238E27FC236}">
                  <a16:creationId xmlns:a16="http://schemas.microsoft.com/office/drawing/2014/main" id="{E80DDB5B-AD26-1E43-94DA-F07BB7FDE8CA}"/>
                </a:ext>
              </a:extLst>
            </p:cNvPr>
            <p:cNvPicPr/>
            <p:nvPr/>
          </p:nvPicPr>
          <p:blipFill>
            <a:blip r:embed="rId5" cstate="screen">
              <a:extLst>
                <a:ext uri="{28A0092B-C50C-407E-A947-70E740481C1C}">
                  <a14:useLocalDpi xmlns:a14="http://schemas.microsoft.com/office/drawing/2010/main"/>
                </a:ext>
              </a:extLst>
            </a:blip>
            <a:stretch>
              <a:fillRect/>
            </a:stretch>
          </p:blipFill>
          <p:spPr>
            <a:xfrm>
              <a:off x="4559300" y="4691169"/>
              <a:ext cx="1903354" cy="1526452"/>
            </a:xfrm>
            <a:prstGeom prst="rect">
              <a:avLst/>
            </a:prstGeom>
          </p:spPr>
        </p:pic>
        <p:pic>
          <p:nvPicPr>
            <p:cNvPr id="31" name="object 29">
              <a:extLst>
                <a:ext uri="{FF2B5EF4-FFF2-40B4-BE49-F238E27FC236}">
                  <a16:creationId xmlns:a16="http://schemas.microsoft.com/office/drawing/2014/main" id="{D85078F8-B2D3-F347-9787-78BB3F91E0DB}"/>
                </a:ext>
              </a:extLst>
            </p:cNvPr>
            <p:cNvPicPr/>
            <p:nvPr/>
          </p:nvPicPr>
          <p:blipFill>
            <a:blip r:embed="rId6" cstate="screen">
              <a:extLst>
                <a:ext uri="{28A0092B-C50C-407E-A947-70E740481C1C}">
                  <a14:useLocalDpi xmlns:a14="http://schemas.microsoft.com/office/drawing/2010/main"/>
                </a:ext>
              </a:extLst>
            </a:blip>
            <a:stretch>
              <a:fillRect/>
            </a:stretch>
          </p:blipFill>
          <p:spPr>
            <a:xfrm>
              <a:off x="8541552" y="3048000"/>
              <a:ext cx="1845812" cy="1263599"/>
            </a:xfrm>
            <a:prstGeom prst="rect">
              <a:avLst/>
            </a:prstGeom>
          </p:spPr>
        </p:pic>
        <p:pic>
          <p:nvPicPr>
            <p:cNvPr id="32" name="object 30">
              <a:extLst>
                <a:ext uri="{FF2B5EF4-FFF2-40B4-BE49-F238E27FC236}">
                  <a16:creationId xmlns:a16="http://schemas.microsoft.com/office/drawing/2014/main" id="{94D0719D-EAFC-5B48-BAA7-04FADCB447F5}"/>
                </a:ext>
              </a:extLst>
            </p:cNvPr>
            <p:cNvPicPr/>
            <p:nvPr/>
          </p:nvPicPr>
          <p:blipFill>
            <a:blip r:embed="rId7" cstate="screen">
              <a:extLst>
                <a:ext uri="{28A0092B-C50C-407E-A947-70E740481C1C}">
                  <a14:useLocalDpi xmlns:a14="http://schemas.microsoft.com/office/drawing/2010/main"/>
                </a:ext>
              </a:extLst>
            </a:blip>
            <a:stretch>
              <a:fillRect/>
            </a:stretch>
          </p:blipFill>
          <p:spPr>
            <a:xfrm>
              <a:off x="7939725" y="4686300"/>
              <a:ext cx="1903354" cy="1526452"/>
            </a:xfrm>
            <a:prstGeom prst="rect">
              <a:avLst/>
            </a:prstGeom>
          </p:spPr>
        </p:pic>
      </p:grpSp>
      <p:pic>
        <p:nvPicPr>
          <p:cNvPr id="34" name="Picture 33">
            <a:extLst>
              <a:ext uri="{FF2B5EF4-FFF2-40B4-BE49-F238E27FC236}">
                <a16:creationId xmlns:a16="http://schemas.microsoft.com/office/drawing/2014/main" id="{A4139ADE-C45B-9A4C-9AE0-A51DDC25EDB7}"/>
              </a:ext>
            </a:extLst>
          </p:cNvPr>
          <p:cNvPicPr>
            <a:picLocks noChangeAspect="1"/>
          </p:cNvPicPr>
          <p:nvPr/>
        </p:nvPicPr>
        <p:blipFill>
          <a:blip r:embed="rId8"/>
          <a:stretch>
            <a:fillRect/>
          </a:stretch>
        </p:blipFill>
        <p:spPr>
          <a:xfrm>
            <a:off x="742581" y="553427"/>
            <a:ext cx="1485900" cy="647700"/>
          </a:xfrm>
          <a:prstGeom prst="rect">
            <a:avLst/>
          </a:prstGeom>
        </p:spPr>
      </p:pic>
      <p:sp>
        <p:nvSpPr>
          <p:cNvPr id="2" name="Rectangle 1" descr="Images of USPS Connect Local Flat Rate boxes, poly bags, and envelopes.">
            <a:extLst>
              <a:ext uri="{FF2B5EF4-FFF2-40B4-BE49-F238E27FC236}">
                <a16:creationId xmlns:a16="http://schemas.microsoft.com/office/drawing/2014/main" id="{EAE89DC9-9D0B-4C46-AFA3-134888261D26}"/>
              </a:ext>
            </a:extLst>
          </p:cNvPr>
          <p:cNvSpPr/>
          <p:nvPr/>
        </p:nvSpPr>
        <p:spPr>
          <a:xfrm>
            <a:off x="4987636" y="3048000"/>
            <a:ext cx="1080655" cy="3236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554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6BCF1F93-6EC0-DB4C-8B86-B7A7DF5BCBCF}"/>
              </a:ext>
            </a:extLst>
          </p:cNvPr>
          <p:cNvSpPr/>
          <p:nvPr/>
        </p:nvSpPr>
        <p:spPr>
          <a:xfrm>
            <a:off x="9486900" y="4318000"/>
            <a:ext cx="14605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Content Placeholder 8">
            <a:extLst>
              <a:ext uri="{FF2B5EF4-FFF2-40B4-BE49-F238E27FC236}">
                <a16:creationId xmlns:a16="http://schemas.microsoft.com/office/drawing/2014/main" id="{CAF6253D-821E-8710-15CF-AA3EB6EE98E1}"/>
              </a:ext>
            </a:extLst>
          </p:cNvPr>
          <p:cNvSpPr>
            <a:spLocks noGrp="1"/>
          </p:cNvSpPr>
          <p:nvPr>
            <p:ph sz="quarter" idx="14"/>
          </p:nvPr>
        </p:nvSpPr>
        <p:spPr/>
        <p:txBody>
          <a:bodyPr/>
          <a:lstStyle/>
          <a:p>
            <a:r>
              <a:rPr lang="en-US" sz="2800" kern="0" dirty="0">
                <a:latin typeface="Arial" panose="020B0604020202020204" pitchFamily="34" charset="0"/>
              </a:rPr>
              <a:t>Why</a:t>
            </a:r>
            <a:r>
              <a:rPr lang="en-US" sz="2800" kern="0" spc="-10" dirty="0">
                <a:latin typeface="Arial" panose="020B0604020202020204" pitchFamily="34" charset="0"/>
              </a:rPr>
              <a:t> </a:t>
            </a:r>
            <a:r>
              <a:rPr lang="en-US" sz="2800" b="1" kern="0" dirty="0">
                <a:latin typeface="Arial" panose="020B0604020202020204" pitchFamily="34" charset="0"/>
              </a:rPr>
              <a:t>USPS</a:t>
            </a:r>
            <a:r>
              <a:rPr lang="en-US" sz="2800" b="1" kern="0" spc="-10" dirty="0">
                <a:latin typeface="Arial" panose="020B0604020202020204" pitchFamily="34" charset="0"/>
              </a:rPr>
              <a:t> </a:t>
            </a:r>
            <a:r>
              <a:rPr lang="en-US" sz="2800" b="1" kern="0" spc="-5" dirty="0">
                <a:latin typeface="Arial" panose="020B0604020202020204" pitchFamily="34" charset="0"/>
              </a:rPr>
              <a:t>Connect</a:t>
            </a:r>
            <a:r>
              <a:rPr lang="en-US" sz="2400" b="1" kern="0" spc="-7" baseline="24691" dirty="0">
                <a:latin typeface="Arial" panose="020B0604020202020204" pitchFamily="34" charset="0"/>
              </a:rPr>
              <a:t>™</a:t>
            </a:r>
            <a:r>
              <a:rPr lang="en-US" sz="2400" b="1" kern="0" spc="569" baseline="24691" dirty="0">
                <a:latin typeface="Arial" panose="020B0604020202020204" pitchFamily="34" charset="0"/>
              </a:rPr>
              <a:t> </a:t>
            </a:r>
            <a:r>
              <a:rPr lang="en-US" sz="2800" b="1" kern="0" dirty="0">
                <a:latin typeface="Arial" panose="020B0604020202020204" pitchFamily="34" charset="0"/>
              </a:rPr>
              <a:t>Local</a:t>
            </a:r>
            <a:r>
              <a:rPr lang="en-US" sz="2800" b="1" kern="0" spc="-10" dirty="0">
                <a:latin typeface="Arial" panose="020B0604020202020204" pitchFamily="34" charset="0"/>
              </a:rPr>
              <a:t> </a:t>
            </a:r>
            <a:r>
              <a:rPr lang="en-US" sz="2800" kern="0" dirty="0">
                <a:latin typeface="Arial" panose="020B0604020202020204" pitchFamily="34" charset="0"/>
              </a:rPr>
              <a:t>is</a:t>
            </a:r>
            <a:r>
              <a:rPr lang="en-US" sz="2800" kern="0" spc="-5" dirty="0">
                <a:latin typeface="Arial" panose="020B0604020202020204" pitchFamily="34" charset="0"/>
              </a:rPr>
              <a:t> </a:t>
            </a:r>
            <a:r>
              <a:rPr lang="en-US" sz="2800" kern="0" dirty="0">
                <a:latin typeface="Arial" panose="020B0604020202020204" pitchFamily="34" charset="0"/>
              </a:rPr>
              <a:t>good</a:t>
            </a:r>
            <a:r>
              <a:rPr lang="en-US" sz="2800" kern="0" spc="-10" dirty="0">
                <a:latin typeface="Arial" panose="020B0604020202020204" pitchFamily="34" charset="0"/>
              </a:rPr>
              <a:t> </a:t>
            </a:r>
            <a:r>
              <a:rPr lang="en-US" sz="2800" kern="0" dirty="0">
                <a:latin typeface="Arial" panose="020B0604020202020204" pitchFamily="34" charset="0"/>
              </a:rPr>
              <a:t>for</a:t>
            </a:r>
            <a:r>
              <a:rPr lang="en-US" sz="2800" kern="0" spc="-5" dirty="0">
                <a:latin typeface="Arial" panose="020B0604020202020204" pitchFamily="34" charset="0"/>
              </a:rPr>
              <a:t> </a:t>
            </a:r>
            <a:r>
              <a:rPr lang="en-US" sz="2800" kern="0" dirty="0">
                <a:latin typeface="Arial" panose="020B0604020202020204" pitchFamily="34" charset="0"/>
              </a:rPr>
              <a:t>your</a:t>
            </a:r>
            <a:r>
              <a:rPr lang="en-US" sz="2800" kern="0" spc="-10" dirty="0">
                <a:latin typeface="Arial" panose="020B0604020202020204" pitchFamily="34" charset="0"/>
              </a:rPr>
              <a:t> </a:t>
            </a:r>
            <a:r>
              <a:rPr lang="en-US" sz="2800" kern="0" dirty="0">
                <a:latin typeface="Arial" panose="020B0604020202020204" pitchFamily="34" charset="0"/>
              </a:rPr>
              <a:t>business.</a:t>
            </a:r>
            <a:endParaRPr lang="en-US" dirty="0">
              <a:latin typeface="Arial" panose="020B0604020202020204" pitchFamily="34" charset="0"/>
            </a:endParaRPr>
          </a:p>
        </p:txBody>
      </p:sp>
      <p:sp>
        <p:nvSpPr>
          <p:cNvPr id="8" name="object 6">
            <a:extLst>
              <a:ext uri="{FF2B5EF4-FFF2-40B4-BE49-F238E27FC236}">
                <a16:creationId xmlns:a16="http://schemas.microsoft.com/office/drawing/2014/main" id="{CC0FD452-BD50-C445-9E13-F35E94B70EB8}"/>
              </a:ext>
            </a:extLst>
          </p:cNvPr>
          <p:cNvSpPr txBox="1"/>
          <p:nvPr/>
        </p:nvSpPr>
        <p:spPr>
          <a:xfrm>
            <a:off x="326058" y="1471246"/>
            <a:ext cx="1906303" cy="2139047"/>
          </a:xfrm>
          <a:prstGeom prst="rect">
            <a:avLst/>
          </a:prstGeom>
        </p:spPr>
        <p:txBody>
          <a:bodyPr vert="horz" wrap="square" lIns="0" tIns="12700" rIns="0" bIns="0" rtlCol="0">
            <a:spAutoFit/>
          </a:bodyPr>
          <a:lstStyle/>
          <a:p>
            <a:pPr marL="31750" marR="199390" lvl="0" indent="0" algn="l" defTabSz="914400" rtl="0" eaLnBrk="1" fontAlgn="auto" latinLnBrk="0" hangingPunct="1">
              <a:lnSpc>
                <a:spcPct val="114599"/>
              </a:lnSpc>
              <a:spcBef>
                <a:spcPts val="100"/>
              </a:spcBef>
              <a:spcAft>
                <a:spcPts val="0"/>
              </a:spcAft>
              <a:buClrTx/>
              <a:buSzTx/>
              <a:buFontTx/>
              <a:buNone/>
              <a:tabLst/>
              <a:defRPr/>
            </a:pP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Meet customer  demand.</a:t>
            </a:r>
            <a:endParaRPr kumimoji="0"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580"/>
              </a:spcBef>
              <a:spcAft>
                <a:spcPts val="0"/>
              </a:spcAft>
              <a:buClrTx/>
              <a:buSzTx/>
              <a:buFontTx/>
              <a:buNone/>
              <a:tabLst/>
              <a:defRPr/>
            </a:pP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Provides</a:t>
            </a:r>
            <a:r>
              <a:rPr kumimoji="0" sz="1600" b="0" i="0" u="none" strike="noStrike" kern="1200" cap="none" spc="-4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new,</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700" marR="5080" lvl="0" indent="0" algn="l" defTabSz="914400" rtl="0" eaLnBrk="1" fontAlgn="auto" latinLnBrk="0" hangingPunct="1">
              <a:lnSpc>
                <a:spcPct val="114599"/>
              </a:lnSpc>
              <a:spcBef>
                <a:spcPts val="0"/>
              </a:spcBef>
              <a:spcAft>
                <a:spcPts val="0"/>
              </a:spcAft>
              <a:buClrTx/>
              <a:buSzTx/>
              <a:buFontTx/>
              <a:buNone/>
              <a:tabLst/>
              <a:defRPr/>
            </a:pP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cost-effective</a:t>
            </a:r>
            <a:r>
              <a:rPr kumimoji="0" sz="1600" b="0" i="0" u="none" strike="noStrike" kern="1200" cap="none" spc="-6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ways  to meet customer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demand for </a:t>
            </a:r>
            <a:b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b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fast </a:t>
            </a:r>
            <a:r>
              <a:rPr kumimoji="0" sz="16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delivery.</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object 7">
            <a:extLst>
              <a:ext uri="{FF2B5EF4-FFF2-40B4-BE49-F238E27FC236}">
                <a16:creationId xmlns:a16="http://schemas.microsoft.com/office/drawing/2014/main" id="{8984D245-A83F-D645-A3D3-EFF1631BDE29}"/>
              </a:ext>
            </a:extLst>
          </p:cNvPr>
          <p:cNvSpPr txBox="1"/>
          <p:nvPr/>
        </p:nvSpPr>
        <p:spPr>
          <a:xfrm>
            <a:off x="2656507" y="1471246"/>
            <a:ext cx="1878295" cy="1854354"/>
          </a:xfrm>
          <a:prstGeom prst="rect">
            <a:avLst/>
          </a:prstGeom>
        </p:spPr>
        <p:txBody>
          <a:bodyPr vert="horz" wrap="square" lIns="0" tIns="12700" rIns="0" bIns="0" rtlCol="0">
            <a:spAutoFit/>
          </a:bodyPr>
          <a:lstStyle/>
          <a:p>
            <a:pPr marL="38100" marR="854075" lvl="0" indent="0" algn="l" defTabSz="914400" rtl="0" eaLnBrk="1" fontAlgn="auto" latinLnBrk="0" hangingPunct="1">
              <a:lnSpc>
                <a:spcPct val="114599"/>
              </a:lnSpc>
              <a:spcBef>
                <a:spcPts val="100"/>
              </a:spcBef>
              <a:spcAft>
                <a:spcPts val="0"/>
              </a:spcAft>
              <a:buClrTx/>
              <a:buSzTx/>
              <a:buFontTx/>
              <a:buNone/>
              <a:tabLst/>
              <a:defRPr/>
            </a:pP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Fast  delivery</a:t>
            </a:r>
            <a:r>
              <a:rPr kumimoji="0" lang="en-US"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endParaRPr kumimoji="0"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100" marR="30480" lvl="0" indent="0" algn="l" defTabSz="914400" rtl="0" eaLnBrk="1" fontAlgn="auto" latinLnBrk="0" hangingPunct="1">
              <a:lnSpc>
                <a:spcPct val="114599"/>
              </a:lnSpc>
              <a:spcBef>
                <a:spcPts val="1300"/>
              </a:spcBef>
              <a:spcAft>
                <a:spcPts val="0"/>
              </a:spcAft>
              <a:buClrTx/>
              <a:buSzTx/>
              <a:buFontTx/>
              <a:buNone/>
              <a:tabLst/>
              <a:defRPr/>
            </a:pP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Offers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expected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same-day</a:t>
            </a:r>
            <a:r>
              <a:rPr kumimoji="0" sz="1600" b="0" i="0" u="none" strike="noStrike" kern="1200" cap="none" spc="-5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or</a:t>
            </a:r>
            <a:r>
              <a:rPr kumimoji="0" sz="1600" b="0" i="0" u="none" strike="noStrike" kern="1200" cap="none" spc="-5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next- </a:t>
            </a:r>
            <a:r>
              <a:rPr kumimoji="0" sz="1600" b="0" i="0" u="none" strike="noStrike" kern="1200" cap="none" spc="-434"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day package and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mail</a:t>
            </a:r>
            <a:r>
              <a:rPr kumimoji="0"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delivery.</a:t>
            </a:r>
            <a:r>
              <a:rPr kumimoji="0" sz="1200" b="0" i="0" u="none" strike="noStrike" kern="1200" cap="none" spc="-22" normalizeH="0" baseline="33950" noProof="0" dirty="0">
                <a:ln>
                  <a:noFill/>
                </a:ln>
                <a:solidFill>
                  <a:srgbClr val="004B87"/>
                </a:solidFill>
                <a:effectLst/>
                <a:uLnTx/>
                <a:uFillTx/>
                <a:latin typeface="Arial" panose="020B0604020202020204" pitchFamily="34" charset="0"/>
                <a:ea typeface="+mn-ea"/>
                <a:cs typeface="Arial" panose="020B0604020202020204" pitchFamily="34" charset="0"/>
              </a:rPr>
              <a:t>1</a:t>
            </a:r>
            <a:endParaRPr kumimoji="0" sz="1200" b="0" i="0" u="none" strike="noStrike" kern="1200" cap="none" spc="0" normalizeH="0" baseline="3395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object 8">
            <a:extLst>
              <a:ext uri="{FF2B5EF4-FFF2-40B4-BE49-F238E27FC236}">
                <a16:creationId xmlns:a16="http://schemas.microsoft.com/office/drawing/2014/main" id="{3FE10195-4ED5-DB46-B13A-4A39FEA25878}"/>
              </a:ext>
            </a:extLst>
          </p:cNvPr>
          <p:cNvSpPr txBox="1"/>
          <p:nvPr/>
        </p:nvSpPr>
        <p:spPr>
          <a:xfrm>
            <a:off x="4828175" y="1471246"/>
            <a:ext cx="1774720" cy="1854354"/>
          </a:xfrm>
          <a:prstGeom prst="rect">
            <a:avLst/>
          </a:prstGeom>
        </p:spPr>
        <p:txBody>
          <a:bodyPr vert="horz" wrap="square" lIns="0" tIns="12700" rIns="0" bIns="0" rtlCol="0">
            <a:spAutoFit/>
          </a:bodyPr>
          <a:lstStyle/>
          <a:p>
            <a:pPr marL="38100" marR="492759" lvl="0" indent="0" algn="l" defTabSz="914400" rtl="0" eaLnBrk="1" fontAlgn="auto" latinLnBrk="0" hangingPunct="1">
              <a:lnSpc>
                <a:spcPct val="114599"/>
              </a:lnSpc>
              <a:spcBef>
                <a:spcPts val="100"/>
              </a:spcBef>
              <a:spcAft>
                <a:spcPts val="0"/>
              </a:spcAft>
              <a:buClrTx/>
              <a:buSzTx/>
              <a:buFontTx/>
              <a:buNone/>
              <a:tabLst/>
              <a:defRPr/>
            </a:pP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Convenient  pickup.</a:t>
            </a:r>
            <a:endParaRPr kumimoji="0"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100" marR="30480" lvl="0" indent="0" algn="l" defTabSz="914400" rtl="0" eaLnBrk="1" fontAlgn="auto" latinLnBrk="0" hangingPunct="1">
              <a:lnSpc>
                <a:spcPct val="114599"/>
              </a:lnSpc>
              <a:spcBef>
                <a:spcPts val="1300"/>
              </a:spcBef>
              <a:spcAft>
                <a:spcPts val="0"/>
              </a:spcAft>
              <a:buClrTx/>
              <a:buSzTx/>
              <a:buFontTx/>
              <a:buNone/>
              <a:tabLst/>
              <a:defRPr/>
            </a:pP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Provides </a:t>
            </a:r>
            <a:r>
              <a:rPr kumimoji="0"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free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Package Pickup,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available</a:t>
            </a:r>
            <a:r>
              <a:rPr kumimoji="0" sz="1600" b="0" i="0" u="none" strike="noStrike" kern="1200" cap="none" spc="-5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for</a:t>
            </a:r>
            <a:r>
              <a:rPr kumimoji="0" sz="1600" b="0" i="0" u="none" strike="noStrike" kern="1200" cap="none" spc="-5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next-  day</a:t>
            </a:r>
            <a:r>
              <a:rPr kumimoji="0"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delivery.</a:t>
            </a:r>
            <a:r>
              <a:rPr kumimoji="0" sz="1200" b="0" i="0" u="none" strike="noStrike" kern="1200" cap="none" spc="-22" normalizeH="0" baseline="33950" noProof="0" dirty="0">
                <a:ln>
                  <a:noFill/>
                </a:ln>
                <a:solidFill>
                  <a:srgbClr val="004B87"/>
                </a:solidFill>
                <a:effectLst/>
                <a:uLnTx/>
                <a:uFillTx/>
                <a:latin typeface="Arial" panose="020B0604020202020204" pitchFamily="34" charset="0"/>
                <a:ea typeface="+mn-ea"/>
                <a:cs typeface="Arial" panose="020B0604020202020204" pitchFamily="34" charset="0"/>
              </a:rPr>
              <a:t>2</a:t>
            </a:r>
            <a:endParaRPr kumimoji="0" sz="1200" b="0" i="0" u="none" strike="noStrike" kern="1200" cap="none" spc="0" normalizeH="0" baseline="3395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object 9">
            <a:extLst>
              <a:ext uri="{FF2B5EF4-FFF2-40B4-BE49-F238E27FC236}">
                <a16:creationId xmlns:a16="http://schemas.microsoft.com/office/drawing/2014/main" id="{6DAD9378-DBAB-FE49-A25A-C8C1E282E6E3}"/>
              </a:ext>
            </a:extLst>
          </p:cNvPr>
          <p:cNvSpPr txBox="1"/>
          <p:nvPr/>
        </p:nvSpPr>
        <p:spPr>
          <a:xfrm>
            <a:off x="326058" y="3871866"/>
            <a:ext cx="3546816" cy="2706311"/>
          </a:xfrm>
          <a:prstGeom prst="rect">
            <a:avLst/>
          </a:prstGeom>
        </p:spPr>
        <p:txBody>
          <a:bodyPr vert="horz" wrap="square" lIns="0" tIns="12700" rIns="0" bIns="0" rtlCol="0">
            <a:noAutofit/>
          </a:bodyPr>
          <a:lstStyle/>
          <a:p>
            <a:pPr marL="38100" marR="1177290" lvl="0" indent="0" algn="l" defTabSz="914400" rtl="0" eaLnBrk="1" fontAlgn="auto" latinLnBrk="0" hangingPunct="1">
              <a:lnSpc>
                <a:spcPct val="114599"/>
              </a:lnSpc>
              <a:spcBef>
                <a:spcPts val="100"/>
              </a:spcBef>
              <a:spcAft>
                <a:spcPts val="0"/>
              </a:spcAft>
              <a:buClrTx/>
              <a:buSzTx/>
              <a:buFontTx/>
              <a:buNone/>
              <a:tabLst/>
              <a:defRPr/>
            </a:pP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Cost </a:t>
            </a:r>
            <a:r>
              <a:rPr kumimoji="0" sz="1600" b="1"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saving</a:t>
            </a:r>
            <a:r>
              <a:rPr kumimoji="0" lang="en-US"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endParaRPr kumimoji="0"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100" marR="30480" lvl="0" indent="0" algn="l" defTabSz="914400" rtl="0" eaLnBrk="1" fontAlgn="auto" latinLnBrk="0" hangingPunct="1">
              <a:lnSpc>
                <a:spcPct val="114599"/>
              </a:lnSpc>
              <a:spcBef>
                <a:spcPts val="130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Flat</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-r</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ate shipping </a:t>
            </a:r>
            <a:endPar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a:p>
            <a:pPr marL="38100" marR="30480" lvl="0" indent="0" algn="l" defTabSz="914400" rtl="0" eaLnBrk="1" fontAlgn="auto" latinLnBrk="0" hangingPunct="1">
              <a:lnSpc>
                <a:spcPct val="114599"/>
              </a:lnSpc>
              <a:spcBef>
                <a:spcPts val="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and mailing supplies are available at no  additional cost</a:t>
            </a:r>
            <a:r>
              <a:rPr kumimoji="0" sz="1200" b="0" i="0" u="none" strike="noStrike" kern="1200" cap="none" spc="0" normalizeH="0" baseline="30000" noProof="0" dirty="0">
                <a:ln>
                  <a:noFill/>
                </a:ln>
                <a:solidFill>
                  <a:srgbClr val="004B87"/>
                </a:solidFill>
                <a:effectLst/>
                <a:uLnTx/>
                <a:uFillTx/>
                <a:latin typeface="Arial" panose="020B0604020202020204" pitchFamily="34" charset="0"/>
                <a:ea typeface="+mn-ea"/>
                <a:cs typeface="Arial" panose="020B0604020202020204" pitchFamily="34" charset="0"/>
              </a:rPr>
              <a:t>3</a:t>
            </a:r>
            <a:r>
              <a:rPr kumimoji="0" lang="en-US" sz="1200" b="0" i="0" u="none" strike="noStrike" kern="1200" cap="none" spc="1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when  you print and pay for  postage via the Click-  N-Ship</a:t>
            </a:r>
            <a:r>
              <a:rPr kumimoji="0" sz="1200" b="0" i="0" u="none" strike="noStrike" kern="1200" cap="none" spc="0" normalizeH="0" baseline="33950" noProof="0" dirty="0">
                <a:ln>
                  <a:noFill/>
                </a:ln>
                <a:solidFill>
                  <a:srgbClr val="004B87"/>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application.</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object 10">
            <a:extLst>
              <a:ext uri="{FF2B5EF4-FFF2-40B4-BE49-F238E27FC236}">
                <a16:creationId xmlns:a16="http://schemas.microsoft.com/office/drawing/2014/main" id="{F0FA49EB-21B8-BB42-8517-C669CBEC8DEC}"/>
              </a:ext>
            </a:extLst>
          </p:cNvPr>
          <p:cNvSpPr txBox="1"/>
          <p:nvPr/>
        </p:nvSpPr>
        <p:spPr>
          <a:xfrm>
            <a:off x="4256454" y="3877420"/>
            <a:ext cx="2719169" cy="1571199"/>
          </a:xfrm>
          <a:prstGeom prst="rect">
            <a:avLst/>
          </a:prstGeom>
        </p:spPr>
        <p:txBody>
          <a:bodyPr vert="horz" wrap="square" lIns="0" tIns="12700" rIns="0" bIns="0" rtlCol="0">
            <a:spAutoFit/>
          </a:bodyPr>
          <a:lstStyle/>
          <a:p>
            <a:pPr marL="38100" marR="1230630" lvl="0" indent="0" algn="l" defTabSz="914400" rtl="0" eaLnBrk="1" fontAlgn="auto" latinLnBrk="0" hangingPunct="1">
              <a:lnSpc>
                <a:spcPct val="114599"/>
              </a:lnSpc>
              <a:spcBef>
                <a:spcPts val="100"/>
              </a:spcBef>
              <a:spcAft>
                <a:spcPts val="0"/>
              </a:spcAft>
              <a:buClrTx/>
              <a:buSzTx/>
              <a:buFontTx/>
              <a:buNone/>
              <a:tabLst/>
              <a:defRPr/>
            </a:pP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Added  value.</a:t>
            </a:r>
            <a:endParaRPr kumimoji="0"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100" marR="30480" lvl="0" indent="0" algn="l" defTabSz="914400" rtl="0" eaLnBrk="1" fontAlgn="auto" latinLnBrk="0" hangingPunct="1">
              <a:lnSpc>
                <a:spcPct val="114599"/>
              </a:lnSpc>
              <a:spcBef>
                <a:spcPts val="130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Qualified customers </a:t>
            </a:r>
            <a:r>
              <a:rPr kumimoji="0" sz="1600" b="0" i="0" u="none" strike="noStrike" kern="1200" cap="none" spc="-4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could be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featured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in </a:t>
            </a:r>
            <a:r>
              <a:rPr kumimoji="0" sz="1600" b="0" i="0" u="none" strike="noStrike" kern="1200" cap="none" spc="-4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our</a:t>
            </a:r>
            <a:r>
              <a:rPr kumimoji="0" sz="1600" b="0" i="0" u="none" strike="noStrike" kern="1200" cap="none" spc="-4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USPS</a:t>
            </a:r>
            <a:r>
              <a:rPr kumimoji="0" sz="1200" b="1" i="0" u="none" strike="noStrike" kern="1200" cap="none" spc="0" normalizeH="0" baseline="33950" noProof="0" dirty="0">
                <a:ln>
                  <a:noFill/>
                </a:ln>
                <a:solidFill>
                  <a:srgbClr val="004B87"/>
                </a:solidFill>
                <a:effectLst/>
                <a:uLnTx/>
                <a:uFillTx/>
                <a:latin typeface="Arial" panose="020B0604020202020204" pitchFamily="34" charset="0"/>
                <a:ea typeface="+mn-ea"/>
                <a:cs typeface="Arial" panose="020B0604020202020204" pitchFamily="34" charset="0"/>
              </a:rPr>
              <a:t>®</a:t>
            </a:r>
            <a:r>
              <a:rPr kumimoji="0" sz="1200" b="1" i="0" u="none" strike="noStrike" kern="1200" cap="none" spc="225" normalizeH="0" baseline="3395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Shipping </a:t>
            </a:r>
            <a:r>
              <a:rPr kumimoji="0" sz="1600" b="1" i="0" u="none" strike="noStrike" kern="1200" cap="none" spc="-4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1" i="0" u="sng" strike="noStrike" kern="1200" cap="none" spc="0" normalizeH="0" baseline="0" noProof="0" dirty="0">
                <a:ln>
                  <a:noFill/>
                </a:ln>
                <a:solidFill>
                  <a:srgbClr val="014A87"/>
                </a:solidFill>
                <a:effectLst/>
                <a:uLnTx/>
                <a:uFill>
                  <a:solidFill>
                    <a:srgbClr val="004B87"/>
                  </a:solidFill>
                </a:u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Local </a:t>
            </a:r>
            <a:r>
              <a:rPr kumimoji="0" sz="1600" b="1" i="0" u="sng" strike="noStrike" kern="1200" cap="none" spc="-5" normalizeH="0" baseline="0" noProof="0" dirty="0">
                <a:ln>
                  <a:noFill/>
                </a:ln>
                <a:solidFill>
                  <a:srgbClr val="014A87"/>
                </a:solidFill>
                <a:effectLst/>
                <a:uLnTx/>
                <a:uFill>
                  <a:solidFill>
                    <a:srgbClr val="004B87"/>
                  </a:solidFill>
                </a:u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Directory</a:t>
            </a:r>
            <a:r>
              <a:rPr kumimoji="0" lang="en-US"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on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USPS.com.</a:t>
            </a:r>
            <a:r>
              <a:rPr kumimoji="0" sz="1200" b="0" i="0" u="none" strike="noStrike" kern="1200" cap="none" spc="0" normalizeH="0" baseline="33950" noProof="0" dirty="0">
                <a:ln>
                  <a:noFill/>
                </a:ln>
                <a:solidFill>
                  <a:srgbClr val="004B87"/>
                </a:solidFill>
                <a:effectLst/>
                <a:uLnTx/>
                <a:uFillTx/>
                <a:latin typeface="Arial" panose="020B0604020202020204" pitchFamily="34" charset="0"/>
                <a:ea typeface="+mn-ea"/>
                <a:cs typeface="Arial" panose="020B0604020202020204" pitchFamily="34" charset="0"/>
              </a:rPr>
              <a:t>4</a:t>
            </a:r>
            <a:endParaRPr kumimoji="0" sz="1200" b="0" i="0" u="none" strike="noStrike" kern="1200" cap="none" spc="0" normalizeH="0" baseline="3395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object 11">
            <a:extLst>
              <a:ext uri="{FF2B5EF4-FFF2-40B4-BE49-F238E27FC236}">
                <a16:creationId xmlns:a16="http://schemas.microsoft.com/office/drawing/2014/main" id="{FB4CA094-720D-974B-BE69-CA8BFCD3F9F9}"/>
              </a:ext>
            </a:extLst>
          </p:cNvPr>
          <p:cNvSpPr txBox="1"/>
          <p:nvPr/>
        </p:nvSpPr>
        <p:spPr>
          <a:xfrm>
            <a:off x="76389" y="6184900"/>
            <a:ext cx="12115611" cy="551433"/>
          </a:xfrm>
          <a:prstGeom prst="rect">
            <a:avLst/>
          </a:prstGeom>
        </p:spPr>
        <p:txBody>
          <a:bodyPr vert="horz" wrap="square" lIns="0" tIns="12700" rIns="0" bIns="0" rtlCol="0">
            <a:spAutoFit/>
          </a:bodyPr>
          <a:lstStyle/>
          <a:p>
            <a:pPr marL="278765" marR="55880" lvl="0" indent="-228600" algn="l" defTabSz="914400" rtl="0" eaLnBrk="1" fontAlgn="auto" latinLnBrk="0" hangingPunct="1">
              <a:lnSpc>
                <a:spcPct val="100000"/>
              </a:lnSpc>
              <a:spcBef>
                <a:spcPts val="100"/>
              </a:spcBef>
              <a:spcAft>
                <a:spcPts val="0"/>
              </a:spcAft>
              <a:buClrTx/>
              <a:buSzTx/>
              <a:buFontTx/>
              <a:buAutoNum type="arabicPeriod"/>
              <a:tabLst>
                <a:tab pos="278765" algn="l"/>
                <a:tab pos="279400" algn="l"/>
              </a:tabLst>
              <a:defRPr/>
            </a:pP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Participation in USPS Connect Local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requires agreement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program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terms and entry of packages and mail close to final destination. Same-day delivery is expected but not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guaranteed and may not be available at all locations. Next-day delivery may be impacted by holidays and availability of Sunday </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delivery.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When Sunday delivery is available,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there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an</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additional fee for</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USPS Connect</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Local Shipping services.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Sunday delivery</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not available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USPS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 Local Mail</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services. Additional</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restrictions</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may </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apply. </a:t>
            </a:r>
            <a:r>
              <a:rPr kumimoji="0" sz="700" b="0" i="0" u="none" strike="noStrike" kern="1200" cap="none" spc="-2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Speak</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with your USPS</a:t>
            </a:r>
            <a:r>
              <a:rPr kumimoji="0" sz="600" b="0" i="0" u="none" strike="noStrike" kern="1200" cap="none" spc="0" normalizeH="0" baseline="30864"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sz="600" b="0" i="0" u="none" strike="noStrike" kern="1200" cap="none" spc="142" normalizeH="0" baseline="30864"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Representative</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for details.</a:t>
            </a:r>
          </a:p>
          <a:p>
            <a:pPr marL="279400" marR="0" lvl="0" indent="-229235" algn="l" defTabSz="914400" rtl="0" eaLnBrk="1" fontAlgn="auto" latinLnBrk="0" hangingPunct="1">
              <a:lnSpc>
                <a:spcPct val="100000"/>
              </a:lnSpc>
              <a:spcBef>
                <a:spcPts val="0"/>
              </a:spcBef>
              <a:spcAft>
                <a:spcPts val="0"/>
              </a:spcAft>
              <a:buClrTx/>
              <a:buSzTx/>
              <a:buFontTx/>
              <a:buAutoNum type="arabicPeriod"/>
              <a:tabLst>
                <a:tab pos="278765" algn="l"/>
                <a:tab pos="280035" algn="l"/>
              </a:tabLst>
              <a:defRPr/>
            </a:pP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details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free</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Package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Pickup,</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visit </a:t>
            </a:r>
            <a:r>
              <a:rPr kumimoji="0" sz="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usps.com/pickup</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On-demand</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pickup is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available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fee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not</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available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the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USPS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Local flat-rate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mail</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a:t>
            </a:r>
          </a:p>
          <a:p>
            <a:pPr marL="279400" marR="0" lvl="0" indent="-229235" algn="l" defTabSz="914400" rtl="0" eaLnBrk="1" fontAlgn="auto" latinLnBrk="0" hangingPunct="1">
              <a:lnSpc>
                <a:spcPct val="100000"/>
              </a:lnSpc>
              <a:spcBef>
                <a:spcPts val="0"/>
              </a:spcBef>
              <a:spcAft>
                <a:spcPts val="0"/>
              </a:spcAft>
              <a:buClrTx/>
              <a:buSzTx/>
              <a:buFontTx/>
              <a:buAutoNum type="arabicPeriod"/>
              <a:tabLst>
                <a:tab pos="278765" algn="l"/>
                <a:tab pos="280035" algn="l"/>
              </a:tabLst>
              <a:defRPr/>
            </a:pP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Free</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packaging</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only</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available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Flat</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Rate</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boxes,</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bags,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envelopes.</a:t>
            </a:r>
          </a:p>
          <a:p>
            <a:pPr marL="279400" marR="0" lvl="0" indent="-229235" algn="l" defTabSz="914400" rtl="0" eaLnBrk="1" fontAlgn="auto" latinLnBrk="0" hangingPunct="1">
              <a:lnSpc>
                <a:spcPct val="100000"/>
              </a:lnSpc>
              <a:spcBef>
                <a:spcPts val="0"/>
              </a:spcBef>
              <a:spcAft>
                <a:spcPts val="0"/>
              </a:spcAft>
              <a:buClrTx/>
              <a:buSzTx/>
              <a:buFontTx/>
              <a:buAutoNum type="arabicPeriod"/>
              <a:tabLst>
                <a:tab pos="278765" algn="l"/>
                <a:tab pos="280035" algn="l"/>
              </a:tabLst>
              <a:defRPr/>
            </a:pP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Please visit</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700" b="1"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usps.com/business/shipping-local-directory-criteria.htm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details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eligibility</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requirements.</a:t>
            </a:r>
            <a:endPar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0798FF4D-7B73-47FF-B0B2-6EF1AD2F86FF}"/>
              </a:ext>
            </a:extLst>
          </p:cNvPr>
          <p:cNvPicPr>
            <a:picLocks noChangeAspect="1"/>
          </p:cNvPicPr>
          <p:nvPr/>
        </p:nvPicPr>
        <p:blipFill>
          <a:blip r:embed="rId4"/>
          <a:stretch>
            <a:fillRect/>
          </a:stretch>
        </p:blipFill>
        <p:spPr>
          <a:xfrm>
            <a:off x="6697274" y="1165444"/>
            <a:ext cx="5187722" cy="4283175"/>
          </a:xfrm>
          <a:prstGeom prst="rect">
            <a:avLst/>
          </a:prstGeom>
        </p:spPr>
      </p:pic>
    </p:spTree>
    <p:extLst>
      <p:ext uri="{BB962C8B-B14F-4D97-AF65-F5344CB8AC3E}">
        <p14:creationId xmlns:p14="http://schemas.microsoft.com/office/powerpoint/2010/main" val="1021921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F9E887-DBF8-42C0-98E7-22BFAACE2281}"/>
              </a:ext>
            </a:extLst>
          </p:cNvPr>
          <p:cNvPicPr>
            <a:picLocks noChangeAspect="1"/>
          </p:cNvPicPr>
          <p:nvPr/>
        </p:nvPicPr>
        <p:blipFill>
          <a:blip r:embed="rId3"/>
          <a:stretch>
            <a:fillRect/>
          </a:stretch>
        </p:blipFill>
        <p:spPr>
          <a:xfrm>
            <a:off x="251923" y="1536702"/>
            <a:ext cx="4537299" cy="4542351"/>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 name="Content Placeholder 1">
            <a:extLst>
              <a:ext uri="{FF2B5EF4-FFF2-40B4-BE49-F238E27FC236}">
                <a16:creationId xmlns:a16="http://schemas.microsoft.com/office/drawing/2014/main" id="{050C97A4-9471-41A9-948B-01F9C3BB3969}"/>
              </a:ext>
            </a:extLst>
          </p:cNvPr>
          <p:cNvSpPr>
            <a:spLocks noGrp="1"/>
          </p:cNvSpPr>
          <p:nvPr>
            <p:ph idx="1"/>
          </p:nvPr>
        </p:nvSpPr>
        <p:spPr>
          <a:xfrm>
            <a:off x="4988329" y="1963610"/>
            <a:ext cx="7147560" cy="4351338"/>
          </a:xfrm>
        </p:spPr>
        <p:txBody>
          <a:bodyPr>
            <a:normAutofit/>
          </a:bodyPr>
          <a:lstStyle/>
          <a:p>
            <a:r>
              <a:rPr lang="en-US" sz="2000" dirty="0">
                <a:latin typeface="Arial" panose="020B0604020202020204" pitchFamily="34" charset="0"/>
              </a:rPr>
              <a:t>Our Connect Local Directory</a:t>
            </a:r>
            <a:r>
              <a:rPr lang="en-US" sz="2000" baseline="30000" dirty="0">
                <a:latin typeface="Arial" panose="020B0604020202020204" pitchFamily="34" charset="0"/>
              </a:rPr>
              <a:t>1</a:t>
            </a:r>
            <a:r>
              <a:rPr lang="en-US" sz="2000" dirty="0">
                <a:latin typeface="Arial" panose="020B0604020202020204" pitchFamily="34" charset="0"/>
              </a:rPr>
              <a:t> is a listing of small businesses that ship locally and who are enrolled in the USPS Connect™ Local program that can be listed on our consumer-facing web page on USPS.com®.</a:t>
            </a:r>
          </a:p>
          <a:p>
            <a:r>
              <a:rPr lang="en-US" sz="2000" dirty="0">
                <a:latin typeface="Arial" panose="020B0604020202020204" pitchFamily="34" charset="0"/>
              </a:rPr>
              <a:t>Combining your brand with our USPS brand which is considered the most trusted brand in America</a:t>
            </a:r>
            <a:r>
              <a:rPr lang="en-US" sz="2000" baseline="30000" dirty="0">
                <a:latin typeface="Arial" panose="020B0604020202020204" pitchFamily="34" charset="0"/>
              </a:rPr>
              <a:t>2</a:t>
            </a:r>
            <a:r>
              <a:rPr lang="en-US" sz="2000" dirty="0">
                <a:latin typeface="Arial" panose="020B0604020202020204" pitchFamily="34" charset="0"/>
              </a:rPr>
              <a:t>.</a:t>
            </a:r>
          </a:p>
          <a:p>
            <a:r>
              <a:rPr lang="en-US" sz="2000" dirty="0">
                <a:latin typeface="Arial" panose="020B0604020202020204" pitchFamily="34" charset="0"/>
              </a:rPr>
              <a:t>There’s power in combining strong and trusted brands.</a:t>
            </a:r>
          </a:p>
          <a:p>
            <a:pPr lvl="1"/>
            <a:r>
              <a:rPr lang="en-US" sz="2000" dirty="0">
                <a:latin typeface="Arial" panose="020B0604020202020204" pitchFamily="34" charset="0"/>
              </a:rPr>
              <a:t>Ask us about our Informed Delivery® </a:t>
            </a:r>
            <a:r>
              <a:rPr lang="en-US" sz="2000" baseline="30000" dirty="0">
                <a:latin typeface="Arial" panose="020B0604020202020204" pitchFamily="34" charset="0"/>
              </a:rPr>
              <a:t>3</a:t>
            </a:r>
            <a:r>
              <a:rPr lang="en-US" sz="2000" dirty="0">
                <a:latin typeface="Arial" panose="020B0604020202020204" pitchFamily="34" charset="0"/>
              </a:rPr>
              <a:t>. </a:t>
            </a:r>
          </a:p>
          <a:p>
            <a:r>
              <a:rPr lang="en-US" sz="2000" dirty="0">
                <a:latin typeface="Arial" panose="020B0604020202020204" pitchFamily="34" charset="0"/>
              </a:rPr>
              <a:t>Link to your website.</a:t>
            </a:r>
          </a:p>
          <a:p>
            <a:r>
              <a:rPr lang="en-US" sz="2000" dirty="0">
                <a:latin typeface="Arial" panose="020B0604020202020204" pitchFamily="34" charset="0"/>
              </a:rPr>
              <a:t>Free.</a:t>
            </a:r>
          </a:p>
          <a:p>
            <a:pPr marL="0" indent="0">
              <a:buNone/>
            </a:pPr>
            <a:endParaRPr lang="en-US" sz="2000" dirty="0">
              <a:latin typeface="Arial" panose="020B0604020202020204" pitchFamily="34" charset="0"/>
            </a:endParaRPr>
          </a:p>
          <a:p>
            <a:pPr lvl="1"/>
            <a:endParaRPr lang="en-US" sz="2000" dirty="0">
              <a:latin typeface="Arial" panose="020B0604020202020204" pitchFamily="34" charset="0"/>
            </a:endParaRPr>
          </a:p>
        </p:txBody>
      </p:sp>
      <p:sp>
        <p:nvSpPr>
          <p:cNvPr id="3" name="Content Placeholder 2">
            <a:extLst>
              <a:ext uri="{FF2B5EF4-FFF2-40B4-BE49-F238E27FC236}">
                <a16:creationId xmlns:a16="http://schemas.microsoft.com/office/drawing/2014/main" id="{3750E244-AB5B-4D12-A1E7-7ADA8787456D}"/>
              </a:ext>
            </a:extLst>
          </p:cNvPr>
          <p:cNvSpPr>
            <a:spLocks noGrp="1"/>
          </p:cNvSpPr>
          <p:nvPr>
            <p:ph sz="quarter" idx="14"/>
          </p:nvPr>
        </p:nvSpPr>
        <p:spPr>
          <a:xfrm>
            <a:off x="148246" y="319278"/>
            <a:ext cx="8413863" cy="671322"/>
          </a:xfrm>
        </p:spPr>
        <p:txBody>
          <a:bodyPr/>
          <a:lstStyle/>
          <a:p>
            <a:r>
              <a:rPr lang="en-US" b="1" dirty="0">
                <a:latin typeface="Arial" panose="020B0604020202020204" pitchFamily="34" charset="0"/>
              </a:rPr>
              <a:t>USPS Shipping Connect Local Directory Program – Displaying your Brand Logo</a:t>
            </a:r>
          </a:p>
        </p:txBody>
      </p:sp>
      <p:sp>
        <p:nvSpPr>
          <p:cNvPr id="6" name="TextBox 5">
            <a:extLst>
              <a:ext uri="{FF2B5EF4-FFF2-40B4-BE49-F238E27FC236}">
                <a16:creationId xmlns:a16="http://schemas.microsoft.com/office/drawing/2014/main" id="{80E14120-F197-4C38-B0C3-F5BF50A96AE1}"/>
              </a:ext>
            </a:extLst>
          </p:cNvPr>
          <p:cNvSpPr txBox="1"/>
          <p:nvPr/>
        </p:nvSpPr>
        <p:spPr>
          <a:xfrm>
            <a:off x="5624205" y="5878998"/>
            <a:ext cx="3608680" cy="553998"/>
          </a:xfrm>
          <a:prstGeom prst="rect">
            <a:avLst/>
          </a:prstGeom>
          <a:noFill/>
        </p:spPr>
        <p:txBody>
          <a:bodyPr wrap="none" rtlCol="0">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The program is currently available in select ZIP Codes™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Morning Consult – Most Trusted Brands 2020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That’s free too! </a:t>
            </a:r>
          </a:p>
        </p:txBody>
      </p:sp>
      <p:sp>
        <p:nvSpPr>
          <p:cNvPr id="7" name="Oval 6">
            <a:extLst>
              <a:ext uri="{FF2B5EF4-FFF2-40B4-BE49-F238E27FC236}">
                <a16:creationId xmlns:a16="http://schemas.microsoft.com/office/drawing/2014/main" id="{9D96D3D1-8D40-40F6-8E44-87E0F67EFF82}"/>
              </a:ext>
            </a:extLst>
          </p:cNvPr>
          <p:cNvSpPr/>
          <p:nvPr/>
        </p:nvSpPr>
        <p:spPr>
          <a:xfrm>
            <a:off x="452358" y="4449824"/>
            <a:ext cx="3859481" cy="1742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A1BA4F9D-B9EB-4D17-901F-EC983B3A4870}"/>
              </a:ext>
            </a:extLst>
          </p:cNvPr>
          <p:cNvCxnSpPr>
            <a:cxnSpLocks/>
            <a:stCxn id="7" idx="7"/>
          </p:cNvCxnSpPr>
          <p:nvPr/>
        </p:nvCxnSpPr>
        <p:spPr>
          <a:xfrm flipV="1">
            <a:off x="3746631" y="3429000"/>
            <a:ext cx="1316257" cy="12760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001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29CCDB1-5DA0-44F1-AA77-8DD819B67422}"/>
              </a:ext>
            </a:extLst>
          </p:cNvPr>
          <p:cNvSpPr>
            <a:spLocks noGrp="1"/>
          </p:cNvSpPr>
          <p:nvPr>
            <p:ph idx="1"/>
          </p:nvPr>
        </p:nvSpPr>
        <p:spPr>
          <a:xfrm>
            <a:off x="210939" y="1310719"/>
            <a:ext cx="5722722" cy="4351338"/>
          </a:xfrm>
        </p:spPr>
        <p:txBody>
          <a:bodyPr/>
          <a:lstStyle/>
          <a:p>
            <a:r>
              <a:rPr lang="en-US" dirty="0">
                <a:latin typeface="Arial" panose="020B0604020202020204" pitchFamily="34" charset="0"/>
              </a:rPr>
              <a:t>Connect Local will be nationwide in October 2022. </a:t>
            </a:r>
          </a:p>
          <a:p>
            <a:r>
              <a:rPr lang="en-US" dirty="0">
                <a:latin typeface="Arial" panose="020B0604020202020204" pitchFamily="34" charset="0"/>
              </a:rPr>
              <a:t>Leverage the low cost of EDDM to help your customers take advantage of the low costs with the Connect suite of products. </a:t>
            </a:r>
          </a:p>
        </p:txBody>
      </p:sp>
      <p:sp>
        <p:nvSpPr>
          <p:cNvPr id="4" name="Slide Number Placeholder 3">
            <a:extLst>
              <a:ext uri="{FF2B5EF4-FFF2-40B4-BE49-F238E27FC236}">
                <a16:creationId xmlns:a16="http://schemas.microsoft.com/office/drawing/2014/main" id="{8D4F42E1-4425-4CB1-8AA4-5C760DBB49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2" name="Content Placeholder 1">
            <a:extLst>
              <a:ext uri="{FF2B5EF4-FFF2-40B4-BE49-F238E27FC236}">
                <a16:creationId xmlns:a16="http://schemas.microsoft.com/office/drawing/2014/main" id="{DFD1C11D-034C-2916-E2A5-35C5A0420EFE}"/>
              </a:ext>
            </a:extLst>
          </p:cNvPr>
          <p:cNvSpPr>
            <a:spLocks noGrp="1"/>
          </p:cNvSpPr>
          <p:nvPr>
            <p:ph sz="quarter" idx="14"/>
          </p:nvPr>
        </p:nvSpPr>
        <p:spPr>
          <a:xfrm>
            <a:off x="148246" y="319278"/>
            <a:ext cx="8504866" cy="671322"/>
          </a:xfrm>
        </p:spPr>
        <p:txBody>
          <a:bodyPr/>
          <a:lstStyle/>
          <a:p>
            <a:r>
              <a:rPr lang="en-US" b="1" dirty="0">
                <a:latin typeface="Arial" panose="020B0604020202020204" pitchFamily="34" charset="0"/>
              </a:rPr>
              <a:t>Boosting Connect Local with Every Door Direct Mail  </a:t>
            </a:r>
          </a:p>
        </p:txBody>
      </p:sp>
      <p:pic>
        <p:nvPicPr>
          <p:cNvPr id="12" name="Picture 11">
            <a:extLst>
              <a:ext uri="{FF2B5EF4-FFF2-40B4-BE49-F238E27FC236}">
                <a16:creationId xmlns:a16="http://schemas.microsoft.com/office/drawing/2014/main" id="{6E2DC1FC-A15E-438B-BB38-18F1A85A11E0}"/>
              </a:ext>
            </a:extLst>
          </p:cNvPr>
          <p:cNvPicPr>
            <a:picLocks noChangeAspect="1"/>
          </p:cNvPicPr>
          <p:nvPr/>
        </p:nvPicPr>
        <p:blipFill>
          <a:blip r:embed="rId3"/>
          <a:stretch>
            <a:fillRect/>
          </a:stretch>
        </p:blipFill>
        <p:spPr>
          <a:xfrm>
            <a:off x="5991337" y="1513055"/>
            <a:ext cx="5944372" cy="4312905"/>
          </a:xfrm>
          <a:prstGeom prst="rect">
            <a:avLst/>
          </a:prstGeom>
        </p:spPr>
      </p:pic>
      <p:grpSp>
        <p:nvGrpSpPr>
          <p:cNvPr id="22" name="Group 21">
            <a:extLst>
              <a:ext uri="{FF2B5EF4-FFF2-40B4-BE49-F238E27FC236}">
                <a16:creationId xmlns:a16="http://schemas.microsoft.com/office/drawing/2014/main" id="{462F2F93-D34F-4E36-808E-0FE5760B429C}"/>
              </a:ext>
            </a:extLst>
          </p:cNvPr>
          <p:cNvGrpSpPr/>
          <p:nvPr/>
        </p:nvGrpSpPr>
        <p:grpSpPr>
          <a:xfrm>
            <a:off x="317016" y="3722200"/>
            <a:ext cx="5941325" cy="2255361"/>
            <a:chOff x="551270" y="2997619"/>
            <a:chExt cx="5012514" cy="1915297"/>
          </a:xfrm>
        </p:grpSpPr>
        <p:grpSp>
          <p:nvGrpSpPr>
            <p:cNvPr id="21" name="Group 20">
              <a:extLst>
                <a:ext uri="{FF2B5EF4-FFF2-40B4-BE49-F238E27FC236}">
                  <a16:creationId xmlns:a16="http://schemas.microsoft.com/office/drawing/2014/main" id="{1B8783CB-D260-4075-A70B-0E868B9DB4B3}"/>
                </a:ext>
              </a:extLst>
            </p:cNvPr>
            <p:cNvGrpSpPr/>
            <p:nvPr/>
          </p:nvGrpSpPr>
          <p:grpSpPr>
            <a:xfrm>
              <a:off x="551270" y="2997619"/>
              <a:ext cx="4420520" cy="1915297"/>
              <a:chOff x="432000" y="3880022"/>
              <a:chExt cx="4420520" cy="1915297"/>
            </a:xfrm>
          </p:grpSpPr>
          <p:sp>
            <p:nvSpPr>
              <p:cNvPr id="13" name="Rectangle 12">
                <a:extLst>
                  <a:ext uri="{FF2B5EF4-FFF2-40B4-BE49-F238E27FC236}">
                    <a16:creationId xmlns:a16="http://schemas.microsoft.com/office/drawing/2014/main" id="{C5FA94D3-825E-4979-978C-8A68670B3B99}"/>
                  </a:ext>
                </a:extLst>
              </p:cNvPr>
              <p:cNvSpPr/>
              <p:nvPr/>
            </p:nvSpPr>
            <p:spPr>
              <a:xfrm>
                <a:off x="432000" y="3880022"/>
                <a:ext cx="4374778" cy="1915297"/>
              </a:xfrm>
              <a:prstGeom prst="rect">
                <a:avLst/>
              </a:prstGeom>
              <a:noFill/>
              <a:ln>
                <a:solidFill>
                  <a:srgbClr val="0A153C"/>
                </a:solid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99E5EC08-9C97-438F-B974-5EF24F8D339C}"/>
                  </a:ext>
                </a:extLst>
              </p:cNvPr>
              <p:cNvSpPr/>
              <p:nvPr/>
            </p:nvSpPr>
            <p:spPr>
              <a:xfrm>
                <a:off x="3604670" y="5361148"/>
                <a:ext cx="1123122" cy="305429"/>
              </a:xfrm>
              <a:prstGeom prst="rect">
                <a:avLst/>
              </a:prstGeom>
              <a:solidFill>
                <a:schemeClr val="bg1"/>
              </a:solidFill>
              <a:ln>
                <a:solidFill>
                  <a:srgbClr val="0A153C"/>
                </a:solid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2196B369-15C4-4008-9B0D-2E09E3AE5959}"/>
                  </a:ext>
                </a:extLst>
              </p:cNvPr>
              <p:cNvPicPr>
                <a:picLocks noChangeAspect="1"/>
              </p:cNvPicPr>
              <p:nvPr/>
            </p:nvPicPr>
            <p:blipFill>
              <a:blip r:embed="rId4"/>
              <a:stretch>
                <a:fillRect/>
              </a:stretch>
            </p:blipFill>
            <p:spPr>
              <a:xfrm>
                <a:off x="4248600" y="3920447"/>
                <a:ext cx="558178" cy="424483"/>
              </a:xfrm>
              <a:prstGeom prst="rect">
                <a:avLst/>
              </a:prstGeom>
            </p:spPr>
          </p:pic>
          <p:pic>
            <p:nvPicPr>
              <p:cNvPr id="6148" name="Picture 4" descr="Mario's Pharmacy - Photos | Facebook">
                <a:extLst>
                  <a:ext uri="{FF2B5EF4-FFF2-40B4-BE49-F238E27FC236}">
                    <a16:creationId xmlns:a16="http://schemas.microsoft.com/office/drawing/2014/main" id="{9B46E616-311D-422F-9CC9-3ECA5282C5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00" y="3884979"/>
                <a:ext cx="3009586" cy="19103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945B4D0-3DD0-4558-B124-63259336DBF9}"/>
                  </a:ext>
                </a:extLst>
              </p:cNvPr>
              <p:cNvSpPr txBox="1"/>
              <p:nvPr/>
            </p:nvSpPr>
            <p:spPr>
              <a:xfrm>
                <a:off x="3352016" y="4347389"/>
                <a:ext cx="1500504" cy="548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Now offering free Next Day delivery on all orders!</a:t>
                </a:r>
              </a:p>
            </p:txBody>
          </p:sp>
          <p:pic>
            <p:nvPicPr>
              <p:cNvPr id="19" name="Picture 18">
                <a:extLst>
                  <a:ext uri="{FF2B5EF4-FFF2-40B4-BE49-F238E27FC236}">
                    <a16:creationId xmlns:a16="http://schemas.microsoft.com/office/drawing/2014/main" id="{06E1FA52-61D6-4E84-B680-B63F4FA6BEB3}"/>
                  </a:ext>
                </a:extLst>
              </p:cNvPr>
              <p:cNvPicPr>
                <a:picLocks noChangeAspect="1"/>
              </p:cNvPicPr>
              <p:nvPr/>
            </p:nvPicPr>
            <p:blipFill>
              <a:blip r:embed="rId6"/>
              <a:stretch>
                <a:fillRect/>
              </a:stretch>
            </p:blipFill>
            <p:spPr>
              <a:xfrm>
                <a:off x="4376582" y="4897196"/>
                <a:ext cx="432000" cy="432000"/>
              </a:xfrm>
              <a:prstGeom prst="rect">
                <a:avLst/>
              </a:prstGeom>
            </p:spPr>
          </p:pic>
          <p:sp>
            <p:nvSpPr>
              <p:cNvPr id="20" name="TextBox 19">
                <a:extLst>
                  <a:ext uri="{FF2B5EF4-FFF2-40B4-BE49-F238E27FC236}">
                    <a16:creationId xmlns:a16="http://schemas.microsoft.com/office/drawing/2014/main" id="{0F6B2C94-ACB6-4E0E-89A2-71B2860DA1D5}"/>
                  </a:ext>
                </a:extLst>
              </p:cNvPr>
              <p:cNvSpPr txBox="1"/>
              <p:nvPr/>
            </p:nvSpPr>
            <p:spPr>
              <a:xfrm>
                <a:off x="3468748" y="4994322"/>
                <a:ext cx="1024566" cy="15682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Scan to sign up for rewards</a:t>
                </a:r>
              </a:p>
            </p:txBody>
          </p:sp>
        </p:grpSp>
        <p:sp>
          <p:nvSpPr>
            <p:cNvPr id="17" name="TextBox 16">
              <a:extLst>
                <a:ext uri="{FF2B5EF4-FFF2-40B4-BE49-F238E27FC236}">
                  <a16:creationId xmlns:a16="http://schemas.microsoft.com/office/drawing/2014/main" id="{33EE171B-CD55-451D-BA7D-DB5A97428CCA}"/>
                </a:ext>
              </a:extLst>
            </p:cNvPr>
            <p:cNvSpPr txBox="1"/>
            <p:nvPr/>
          </p:nvSpPr>
          <p:spPr>
            <a:xfrm>
              <a:off x="3859920" y="4446793"/>
              <a:ext cx="1703864" cy="313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*********ECRWSS*******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 Postal Customer </a:t>
              </a:r>
            </a:p>
          </p:txBody>
        </p:sp>
      </p:grpSp>
    </p:spTree>
    <p:extLst>
      <p:ext uri="{BB962C8B-B14F-4D97-AF65-F5344CB8AC3E}">
        <p14:creationId xmlns:p14="http://schemas.microsoft.com/office/powerpoint/2010/main" val="2393441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pped image of hands holding boxes above a mail processing machine. ">
            <a:extLst>
              <a:ext uri="{FF2B5EF4-FFF2-40B4-BE49-F238E27FC236}">
                <a16:creationId xmlns:a16="http://schemas.microsoft.com/office/drawing/2014/main" id="{F5CDA915-3EBF-BE41-8E20-5CE6C3E06B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5">
            <a:extLst>
              <a:ext uri="{FF2B5EF4-FFF2-40B4-BE49-F238E27FC236}">
                <a16:creationId xmlns:a16="http://schemas.microsoft.com/office/drawing/2014/main" id="{C7669160-8954-3A4F-9815-9C1E7CEFAF74}"/>
              </a:ext>
            </a:extLst>
          </p:cNvPr>
          <p:cNvSpPr/>
          <p:nvPr/>
        </p:nvSpPr>
        <p:spPr>
          <a:xfrm>
            <a:off x="3036" y="4366513"/>
            <a:ext cx="109855" cy="680085"/>
          </a:xfrm>
          <a:custGeom>
            <a:avLst/>
            <a:gdLst/>
            <a:ahLst/>
            <a:cxnLst/>
            <a:rect l="l" t="t" r="r" b="b"/>
            <a:pathLst>
              <a:path w="109855" h="680085">
                <a:moveTo>
                  <a:pt x="109728" y="0"/>
                </a:moveTo>
                <a:lnTo>
                  <a:pt x="0" y="0"/>
                </a:lnTo>
                <a:lnTo>
                  <a:pt x="0" y="679640"/>
                </a:lnTo>
                <a:lnTo>
                  <a:pt x="109728" y="679640"/>
                </a:lnTo>
                <a:lnTo>
                  <a:pt x="109728" y="0"/>
                </a:lnTo>
                <a:close/>
              </a:path>
            </a:pathLst>
          </a:custGeom>
          <a:solidFill>
            <a:srgbClr val="DA29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719667F2-BE3D-F740-9315-EFF733F40110}"/>
              </a:ext>
            </a:extLst>
          </p:cNvPr>
          <p:cNvSpPr/>
          <p:nvPr/>
        </p:nvSpPr>
        <p:spPr>
          <a:xfrm>
            <a:off x="3866375" y="4378578"/>
            <a:ext cx="7304405" cy="1524000"/>
          </a:xfrm>
          <a:custGeom>
            <a:avLst/>
            <a:gdLst/>
            <a:ahLst/>
            <a:cxnLst/>
            <a:rect l="l" t="t" r="r" b="b"/>
            <a:pathLst>
              <a:path w="7304405" h="1524000">
                <a:moveTo>
                  <a:pt x="505345" y="13652"/>
                </a:moveTo>
                <a:lnTo>
                  <a:pt x="443433" y="13652"/>
                </a:lnTo>
                <a:lnTo>
                  <a:pt x="443433" y="416102"/>
                </a:lnTo>
                <a:lnTo>
                  <a:pt x="439204" y="474967"/>
                </a:lnTo>
                <a:lnTo>
                  <a:pt x="426707" y="523163"/>
                </a:lnTo>
                <a:lnTo>
                  <a:pt x="406298" y="561276"/>
                </a:lnTo>
                <a:lnTo>
                  <a:pt x="378307" y="589889"/>
                </a:lnTo>
                <a:lnTo>
                  <a:pt x="343077" y="609600"/>
                </a:lnTo>
                <a:lnTo>
                  <a:pt x="300913" y="620991"/>
                </a:lnTo>
                <a:lnTo>
                  <a:pt x="252183" y="624662"/>
                </a:lnTo>
                <a:lnTo>
                  <a:pt x="203809" y="620991"/>
                </a:lnTo>
                <a:lnTo>
                  <a:pt x="161912" y="609600"/>
                </a:lnTo>
                <a:lnTo>
                  <a:pt x="126847" y="589889"/>
                </a:lnTo>
                <a:lnTo>
                  <a:pt x="98971" y="561276"/>
                </a:lnTo>
                <a:lnTo>
                  <a:pt x="78613" y="523163"/>
                </a:lnTo>
                <a:lnTo>
                  <a:pt x="66154" y="474967"/>
                </a:lnTo>
                <a:lnTo>
                  <a:pt x="61912" y="416102"/>
                </a:lnTo>
                <a:lnTo>
                  <a:pt x="61912" y="13652"/>
                </a:lnTo>
                <a:lnTo>
                  <a:pt x="0" y="13652"/>
                </a:lnTo>
                <a:lnTo>
                  <a:pt x="0" y="429818"/>
                </a:lnTo>
                <a:lnTo>
                  <a:pt x="2743" y="473544"/>
                </a:lnTo>
                <a:lnTo>
                  <a:pt x="11163" y="515035"/>
                </a:lnTo>
                <a:lnTo>
                  <a:pt x="25527" y="553491"/>
                </a:lnTo>
                <a:lnTo>
                  <a:pt x="46126" y="588149"/>
                </a:lnTo>
                <a:lnTo>
                  <a:pt x="73215" y="618236"/>
                </a:lnTo>
                <a:lnTo>
                  <a:pt x="107099" y="642975"/>
                </a:lnTo>
                <a:lnTo>
                  <a:pt x="148031" y="661606"/>
                </a:lnTo>
                <a:lnTo>
                  <a:pt x="196303" y="673354"/>
                </a:lnTo>
                <a:lnTo>
                  <a:pt x="252183" y="677443"/>
                </a:lnTo>
                <a:lnTo>
                  <a:pt x="308597" y="673354"/>
                </a:lnTo>
                <a:lnTo>
                  <a:pt x="357212" y="661606"/>
                </a:lnTo>
                <a:lnTo>
                  <a:pt x="398360" y="642975"/>
                </a:lnTo>
                <a:lnTo>
                  <a:pt x="432333" y="618236"/>
                </a:lnTo>
                <a:lnTo>
                  <a:pt x="459435" y="588149"/>
                </a:lnTo>
                <a:lnTo>
                  <a:pt x="479983" y="553491"/>
                </a:lnTo>
                <a:lnTo>
                  <a:pt x="494284" y="515035"/>
                </a:lnTo>
                <a:lnTo>
                  <a:pt x="502640" y="473544"/>
                </a:lnTo>
                <a:lnTo>
                  <a:pt x="505345" y="429818"/>
                </a:lnTo>
                <a:lnTo>
                  <a:pt x="505345" y="13652"/>
                </a:lnTo>
                <a:close/>
              </a:path>
              <a:path w="7304405" h="1524000">
                <a:moveTo>
                  <a:pt x="1116685" y="491718"/>
                </a:moveTo>
                <a:lnTo>
                  <a:pt x="1110589" y="444055"/>
                </a:lnTo>
                <a:lnTo>
                  <a:pt x="1093444" y="405841"/>
                </a:lnTo>
                <a:lnTo>
                  <a:pt x="1066952" y="375729"/>
                </a:lnTo>
                <a:lnTo>
                  <a:pt x="1032789" y="352374"/>
                </a:lnTo>
                <a:lnTo>
                  <a:pt x="992644" y="334416"/>
                </a:lnTo>
                <a:lnTo>
                  <a:pt x="948232" y="320522"/>
                </a:lnTo>
                <a:lnTo>
                  <a:pt x="789800" y="281368"/>
                </a:lnTo>
                <a:lnTo>
                  <a:pt x="751763" y="269443"/>
                </a:lnTo>
                <a:lnTo>
                  <a:pt x="720483" y="250177"/>
                </a:lnTo>
                <a:lnTo>
                  <a:pt x="699262" y="221691"/>
                </a:lnTo>
                <a:lnTo>
                  <a:pt x="691451" y="182105"/>
                </a:lnTo>
                <a:lnTo>
                  <a:pt x="700265" y="131584"/>
                </a:lnTo>
                <a:lnTo>
                  <a:pt x="724433" y="94881"/>
                </a:lnTo>
                <a:lnTo>
                  <a:pt x="760488" y="70510"/>
                </a:lnTo>
                <a:lnTo>
                  <a:pt x="804976" y="56972"/>
                </a:lnTo>
                <a:lnTo>
                  <a:pt x="854456" y="52793"/>
                </a:lnTo>
                <a:lnTo>
                  <a:pt x="899541" y="57035"/>
                </a:lnTo>
                <a:lnTo>
                  <a:pt x="940752" y="69659"/>
                </a:lnTo>
                <a:lnTo>
                  <a:pt x="976363" y="90589"/>
                </a:lnTo>
                <a:lnTo>
                  <a:pt x="1004595" y="119710"/>
                </a:lnTo>
                <a:lnTo>
                  <a:pt x="1023734" y="156921"/>
                </a:lnTo>
                <a:lnTo>
                  <a:pt x="1032027" y="202107"/>
                </a:lnTo>
                <a:lnTo>
                  <a:pt x="1093939" y="202107"/>
                </a:lnTo>
                <a:lnTo>
                  <a:pt x="1088910" y="155003"/>
                </a:lnTo>
                <a:lnTo>
                  <a:pt x="1074559" y="114084"/>
                </a:lnTo>
                <a:lnTo>
                  <a:pt x="1051966" y="79362"/>
                </a:lnTo>
                <a:lnTo>
                  <a:pt x="1022223" y="50876"/>
                </a:lnTo>
                <a:lnTo>
                  <a:pt x="986421" y="28676"/>
                </a:lnTo>
                <a:lnTo>
                  <a:pt x="945654" y="12776"/>
                </a:lnTo>
                <a:lnTo>
                  <a:pt x="901001" y="3213"/>
                </a:lnTo>
                <a:lnTo>
                  <a:pt x="853567" y="12"/>
                </a:lnTo>
                <a:lnTo>
                  <a:pt x="783513" y="6807"/>
                </a:lnTo>
                <a:lnTo>
                  <a:pt x="729094" y="25146"/>
                </a:lnTo>
                <a:lnTo>
                  <a:pt x="688530" y="51981"/>
                </a:lnTo>
                <a:lnTo>
                  <a:pt x="660069" y="84239"/>
                </a:lnTo>
                <a:lnTo>
                  <a:pt x="641921" y="118859"/>
                </a:lnTo>
                <a:lnTo>
                  <a:pt x="629539" y="182981"/>
                </a:lnTo>
                <a:lnTo>
                  <a:pt x="637438" y="236613"/>
                </a:lnTo>
                <a:lnTo>
                  <a:pt x="659104" y="276694"/>
                </a:lnTo>
                <a:lnTo>
                  <a:pt x="691489" y="305625"/>
                </a:lnTo>
                <a:lnTo>
                  <a:pt x="731520" y="325805"/>
                </a:lnTo>
                <a:lnTo>
                  <a:pt x="776173" y="339648"/>
                </a:lnTo>
                <a:lnTo>
                  <a:pt x="920927" y="375170"/>
                </a:lnTo>
                <a:lnTo>
                  <a:pt x="967574" y="389267"/>
                </a:lnTo>
                <a:lnTo>
                  <a:pt x="1010729" y="411670"/>
                </a:lnTo>
                <a:lnTo>
                  <a:pt x="1042441" y="445185"/>
                </a:lnTo>
                <a:lnTo>
                  <a:pt x="1054785" y="492607"/>
                </a:lnTo>
                <a:lnTo>
                  <a:pt x="1043432" y="542696"/>
                </a:lnTo>
                <a:lnTo>
                  <a:pt x="1013866" y="579983"/>
                </a:lnTo>
                <a:lnTo>
                  <a:pt x="972769" y="605434"/>
                </a:lnTo>
                <a:lnTo>
                  <a:pt x="926807" y="620014"/>
                </a:lnTo>
                <a:lnTo>
                  <a:pt x="882700" y="624649"/>
                </a:lnTo>
                <a:lnTo>
                  <a:pt x="833234" y="621995"/>
                </a:lnTo>
                <a:lnTo>
                  <a:pt x="787984" y="613397"/>
                </a:lnTo>
                <a:lnTo>
                  <a:pt x="748245" y="597979"/>
                </a:lnTo>
                <a:lnTo>
                  <a:pt x="715314" y="574814"/>
                </a:lnTo>
                <a:lnTo>
                  <a:pt x="690524" y="543001"/>
                </a:lnTo>
                <a:lnTo>
                  <a:pt x="675144" y="501650"/>
                </a:lnTo>
                <a:lnTo>
                  <a:pt x="670509" y="449821"/>
                </a:lnTo>
                <a:lnTo>
                  <a:pt x="608596" y="449821"/>
                </a:lnTo>
                <a:lnTo>
                  <a:pt x="610514" y="499364"/>
                </a:lnTo>
                <a:lnTo>
                  <a:pt x="620687" y="542455"/>
                </a:lnTo>
                <a:lnTo>
                  <a:pt x="638454" y="579259"/>
                </a:lnTo>
                <a:lnTo>
                  <a:pt x="663168" y="609955"/>
                </a:lnTo>
                <a:lnTo>
                  <a:pt x="694182" y="634695"/>
                </a:lnTo>
                <a:lnTo>
                  <a:pt x="730834" y="653643"/>
                </a:lnTo>
                <a:lnTo>
                  <a:pt x="772477" y="666978"/>
                </a:lnTo>
                <a:lnTo>
                  <a:pt x="818464" y="674852"/>
                </a:lnTo>
                <a:lnTo>
                  <a:pt x="868133" y="677443"/>
                </a:lnTo>
                <a:lnTo>
                  <a:pt x="944943" y="671296"/>
                </a:lnTo>
                <a:lnTo>
                  <a:pt x="1004150" y="654697"/>
                </a:lnTo>
                <a:lnTo>
                  <a:pt x="1048004" y="630440"/>
                </a:lnTo>
                <a:lnTo>
                  <a:pt x="1078788" y="601319"/>
                </a:lnTo>
                <a:lnTo>
                  <a:pt x="1110234" y="539559"/>
                </a:lnTo>
                <a:lnTo>
                  <a:pt x="1115453" y="512508"/>
                </a:lnTo>
                <a:lnTo>
                  <a:pt x="1116685" y="491718"/>
                </a:lnTo>
                <a:close/>
              </a:path>
              <a:path w="7304405" h="1524000">
                <a:moveTo>
                  <a:pt x="1707934" y="199453"/>
                </a:moveTo>
                <a:lnTo>
                  <a:pt x="1703362" y="152158"/>
                </a:lnTo>
                <a:lnTo>
                  <a:pt x="1690052" y="111213"/>
                </a:lnTo>
                <a:lnTo>
                  <a:pt x="1668665" y="76974"/>
                </a:lnTo>
                <a:lnTo>
                  <a:pt x="1657477" y="66433"/>
                </a:lnTo>
                <a:lnTo>
                  <a:pt x="1646021" y="55638"/>
                </a:lnTo>
                <a:lnTo>
                  <a:pt x="1646021" y="199453"/>
                </a:lnTo>
                <a:lnTo>
                  <a:pt x="1639277" y="247865"/>
                </a:lnTo>
                <a:lnTo>
                  <a:pt x="1619973" y="285153"/>
                </a:lnTo>
                <a:lnTo>
                  <a:pt x="1589570" y="311531"/>
                </a:lnTo>
                <a:lnTo>
                  <a:pt x="1549514" y="327202"/>
                </a:lnTo>
                <a:lnTo>
                  <a:pt x="1501228" y="332384"/>
                </a:lnTo>
                <a:lnTo>
                  <a:pt x="1288173" y="332384"/>
                </a:lnTo>
                <a:lnTo>
                  <a:pt x="1288173" y="66433"/>
                </a:lnTo>
                <a:lnTo>
                  <a:pt x="1501228" y="66433"/>
                </a:lnTo>
                <a:lnTo>
                  <a:pt x="1549514" y="71615"/>
                </a:lnTo>
                <a:lnTo>
                  <a:pt x="1589570" y="87287"/>
                </a:lnTo>
                <a:lnTo>
                  <a:pt x="1619973" y="113677"/>
                </a:lnTo>
                <a:lnTo>
                  <a:pt x="1639277" y="150990"/>
                </a:lnTo>
                <a:lnTo>
                  <a:pt x="1646021" y="199453"/>
                </a:lnTo>
                <a:lnTo>
                  <a:pt x="1646021" y="55638"/>
                </a:lnTo>
                <a:lnTo>
                  <a:pt x="1639811" y="49771"/>
                </a:lnTo>
                <a:lnTo>
                  <a:pt x="1604149" y="29921"/>
                </a:lnTo>
                <a:lnTo>
                  <a:pt x="1562303" y="17767"/>
                </a:lnTo>
                <a:lnTo>
                  <a:pt x="1514906" y="13639"/>
                </a:lnTo>
                <a:lnTo>
                  <a:pt x="1226223" y="13639"/>
                </a:lnTo>
                <a:lnTo>
                  <a:pt x="1226223" y="663803"/>
                </a:lnTo>
                <a:lnTo>
                  <a:pt x="1288173" y="663803"/>
                </a:lnTo>
                <a:lnTo>
                  <a:pt x="1288173" y="385178"/>
                </a:lnTo>
                <a:lnTo>
                  <a:pt x="1514906" y="385178"/>
                </a:lnTo>
                <a:lnTo>
                  <a:pt x="1562303" y="381050"/>
                </a:lnTo>
                <a:lnTo>
                  <a:pt x="1604149" y="368896"/>
                </a:lnTo>
                <a:lnTo>
                  <a:pt x="1639811" y="349059"/>
                </a:lnTo>
                <a:lnTo>
                  <a:pt x="1657489" y="332384"/>
                </a:lnTo>
                <a:lnTo>
                  <a:pt x="1668665" y="321856"/>
                </a:lnTo>
                <a:lnTo>
                  <a:pt x="1690052" y="287629"/>
                </a:lnTo>
                <a:lnTo>
                  <a:pt x="1703362" y="246722"/>
                </a:lnTo>
                <a:lnTo>
                  <a:pt x="1707934" y="199453"/>
                </a:lnTo>
                <a:close/>
              </a:path>
              <a:path w="7304405" h="1524000">
                <a:moveTo>
                  <a:pt x="2286444" y="491718"/>
                </a:moveTo>
                <a:lnTo>
                  <a:pt x="2280361" y="444055"/>
                </a:lnTo>
                <a:lnTo>
                  <a:pt x="2263216" y="405841"/>
                </a:lnTo>
                <a:lnTo>
                  <a:pt x="2236724" y="375729"/>
                </a:lnTo>
                <a:lnTo>
                  <a:pt x="2202561" y="352374"/>
                </a:lnTo>
                <a:lnTo>
                  <a:pt x="2162429" y="334416"/>
                </a:lnTo>
                <a:lnTo>
                  <a:pt x="2118017" y="320522"/>
                </a:lnTo>
                <a:lnTo>
                  <a:pt x="1959559" y="281368"/>
                </a:lnTo>
                <a:lnTo>
                  <a:pt x="1921535" y="269443"/>
                </a:lnTo>
                <a:lnTo>
                  <a:pt x="1890255" y="250177"/>
                </a:lnTo>
                <a:lnTo>
                  <a:pt x="1869033" y="221691"/>
                </a:lnTo>
                <a:lnTo>
                  <a:pt x="1861223" y="182105"/>
                </a:lnTo>
                <a:lnTo>
                  <a:pt x="1870049" y="131584"/>
                </a:lnTo>
                <a:lnTo>
                  <a:pt x="1894217" y="94881"/>
                </a:lnTo>
                <a:lnTo>
                  <a:pt x="1930273" y="70510"/>
                </a:lnTo>
                <a:lnTo>
                  <a:pt x="1974761" y="56972"/>
                </a:lnTo>
                <a:lnTo>
                  <a:pt x="2024214" y="52793"/>
                </a:lnTo>
                <a:lnTo>
                  <a:pt x="2069299" y="57035"/>
                </a:lnTo>
                <a:lnTo>
                  <a:pt x="2110511" y="69659"/>
                </a:lnTo>
                <a:lnTo>
                  <a:pt x="2146122" y="90589"/>
                </a:lnTo>
                <a:lnTo>
                  <a:pt x="2174367" y="119710"/>
                </a:lnTo>
                <a:lnTo>
                  <a:pt x="2193506" y="156921"/>
                </a:lnTo>
                <a:lnTo>
                  <a:pt x="2201786" y="202107"/>
                </a:lnTo>
                <a:lnTo>
                  <a:pt x="2263698" y="202107"/>
                </a:lnTo>
                <a:lnTo>
                  <a:pt x="2258669" y="155003"/>
                </a:lnTo>
                <a:lnTo>
                  <a:pt x="2244318" y="114084"/>
                </a:lnTo>
                <a:lnTo>
                  <a:pt x="2221725" y="79362"/>
                </a:lnTo>
                <a:lnTo>
                  <a:pt x="2191994" y="50876"/>
                </a:lnTo>
                <a:lnTo>
                  <a:pt x="2156193" y="28676"/>
                </a:lnTo>
                <a:lnTo>
                  <a:pt x="2115413" y="12776"/>
                </a:lnTo>
                <a:lnTo>
                  <a:pt x="2070773" y="3213"/>
                </a:lnTo>
                <a:lnTo>
                  <a:pt x="2023325" y="12"/>
                </a:lnTo>
                <a:lnTo>
                  <a:pt x="1953298" y="6807"/>
                </a:lnTo>
                <a:lnTo>
                  <a:pt x="1898878" y="25146"/>
                </a:lnTo>
                <a:lnTo>
                  <a:pt x="1858327" y="51981"/>
                </a:lnTo>
                <a:lnTo>
                  <a:pt x="1829854" y="84239"/>
                </a:lnTo>
                <a:lnTo>
                  <a:pt x="1811705" y="118859"/>
                </a:lnTo>
                <a:lnTo>
                  <a:pt x="1799310" y="182981"/>
                </a:lnTo>
                <a:lnTo>
                  <a:pt x="1807222" y="236613"/>
                </a:lnTo>
                <a:lnTo>
                  <a:pt x="1828888" y="276694"/>
                </a:lnTo>
                <a:lnTo>
                  <a:pt x="1861273" y="305625"/>
                </a:lnTo>
                <a:lnTo>
                  <a:pt x="1901304" y="325805"/>
                </a:lnTo>
                <a:lnTo>
                  <a:pt x="1945932" y="339648"/>
                </a:lnTo>
                <a:lnTo>
                  <a:pt x="2090674" y="375170"/>
                </a:lnTo>
                <a:lnTo>
                  <a:pt x="2137333" y="389267"/>
                </a:lnTo>
                <a:lnTo>
                  <a:pt x="2180501" y="411670"/>
                </a:lnTo>
                <a:lnTo>
                  <a:pt x="2212213" y="445185"/>
                </a:lnTo>
                <a:lnTo>
                  <a:pt x="2224544" y="492607"/>
                </a:lnTo>
                <a:lnTo>
                  <a:pt x="2213203" y="542696"/>
                </a:lnTo>
                <a:lnTo>
                  <a:pt x="2183650" y="579983"/>
                </a:lnTo>
                <a:lnTo>
                  <a:pt x="2142540" y="605434"/>
                </a:lnTo>
                <a:lnTo>
                  <a:pt x="2096579" y="620014"/>
                </a:lnTo>
                <a:lnTo>
                  <a:pt x="2052447" y="624649"/>
                </a:lnTo>
                <a:lnTo>
                  <a:pt x="2003005" y="621995"/>
                </a:lnTo>
                <a:lnTo>
                  <a:pt x="1957755" y="613397"/>
                </a:lnTo>
                <a:lnTo>
                  <a:pt x="1918017" y="597979"/>
                </a:lnTo>
                <a:lnTo>
                  <a:pt x="1885099" y="574814"/>
                </a:lnTo>
                <a:lnTo>
                  <a:pt x="1860308" y="543001"/>
                </a:lnTo>
                <a:lnTo>
                  <a:pt x="1844941" y="501650"/>
                </a:lnTo>
                <a:lnTo>
                  <a:pt x="1840306" y="449821"/>
                </a:lnTo>
                <a:lnTo>
                  <a:pt x="1778355" y="449821"/>
                </a:lnTo>
                <a:lnTo>
                  <a:pt x="1780273" y="499364"/>
                </a:lnTo>
                <a:lnTo>
                  <a:pt x="1790446" y="542455"/>
                </a:lnTo>
                <a:lnTo>
                  <a:pt x="1808213" y="579259"/>
                </a:lnTo>
                <a:lnTo>
                  <a:pt x="1832927" y="609955"/>
                </a:lnTo>
                <a:lnTo>
                  <a:pt x="1863940" y="634695"/>
                </a:lnTo>
                <a:lnTo>
                  <a:pt x="1900593" y="653643"/>
                </a:lnTo>
                <a:lnTo>
                  <a:pt x="1942236" y="666978"/>
                </a:lnTo>
                <a:lnTo>
                  <a:pt x="1988223" y="674852"/>
                </a:lnTo>
                <a:lnTo>
                  <a:pt x="2037892" y="677443"/>
                </a:lnTo>
                <a:lnTo>
                  <a:pt x="2114715" y="671296"/>
                </a:lnTo>
                <a:lnTo>
                  <a:pt x="2173922" y="654697"/>
                </a:lnTo>
                <a:lnTo>
                  <a:pt x="2217775" y="630440"/>
                </a:lnTo>
                <a:lnTo>
                  <a:pt x="2248560" y="601319"/>
                </a:lnTo>
                <a:lnTo>
                  <a:pt x="2280005" y="539559"/>
                </a:lnTo>
                <a:lnTo>
                  <a:pt x="2285212" y="512508"/>
                </a:lnTo>
                <a:lnTo>
                  <a:pt x="2286444" y="491718"/>
                </a:lnTo>
                <a:close/>
              </a:path>
              <a:path w="7304405" h="1524000">
                <a:moveTo>
                  <a:pt x="2978759" y="245859"/>
                </a:moveTo>
                <a:lnTo>
                  <a:pt x="2972028" y="196189"/>
                </a:lnTo>
                <a:lnTo>
                  <a:pt x="2955721" y="151676"/>
                </a:lnTo>
                <a:lnTo>
                  <a:pt x="2931134" y="112522"/>
                </a:lnTo>
                <a:lnTo>
                  <a:pt x="2899562" y="78892"/>
                </a:lnTo>
                <a:lnTo>
                  <a:pt x="2862288" y="50977"/>
                </a:lnTo>
                <a:lnTo>
                  <a:pt x="2820593" y="28943"/>
                </a:lnTo>
                <a:lnTo>
                  <a:pt x="2775788" y="12979"/>
                </a:lnTo>
                <a:lnTo>
                  <a:pt x="2729128" y="3276"/>
                </a:lnTo>
                <a:lnTo>
                  <a:pt x="2681935" y="0"/>
                </a:lnTo>
                <a:lnTo>
                  <a:pt x="2629852" y="3644"/>
                </a:lnTo>
                <a:lnTo>
                  <a:pt x="2581541" y="14224"/>
                </a:lnTo>
                <a:lnTo>
                  <a:pt x="2537256" y="31254"/>
                </a:lnTo>
                <a:lnTo>
                  <a:pt x="2497239" y="54216"/>
                </a:lnTo>
                <a:lnTo>
                  <a:pt x="2461742" y="82600"/>
                </a:lnTo>
                <a:lnTo>
                  <a:pt x="2431021" y="115925"/>
                </a:lnTo>
                <a:lnTo>
                  <a:pt x="2405329" y="153657"/>
                </a:lnTo>
                <a:lnTo>
                  <a:pt x="2384907" y="195313"/>
                </a:lnTo>
                <a:lnTo>
                  <a:pt x="2370010" y="240385"/>
                </a:lnTo>
                <a:lnTo>
                  <a:pt x="2360892" y="288366"/>
                </a:lnTo>
                <a:lnTo>
                  <a:pt x="2357793" y="338747"/>
                </a:lnTo>
                <a:lnTo>
                  <a:pt x="2360892" y="389115"/>
                </a:lnTo>
                <a:lnTo>
                  <a:pt x="2370010" y="437095"/>
                </a:lnTo>
                <a:lnTo>
                  <a:pt x="2384907" y="482155"/>
                </a:lnTo>
                <a:lnTo>
                  <a:pt x="2405329" y="523798"/>
                </a:lnTo>
                <a:lnTo>
                  <a:pt x="2431021" y="561530"/>
                </a:lnTo>
                <a:lnTo>
                  <a:pt x="2461742" y="594842"/>
                </a:lnTo>
                <a:lnTo>
                  <a:pt x="2497239" y="623227"/>
                </a:lnTo>
                <a:lnTo>
                  <a:pt x="2537256" y="646188"/>
                </a:lnTo>
                <a:lnTo>
                  <a:pt x="2581541" y="663206"/>
                </a:lnTo>
                <a:lnTo>
                  <a:pt x="2629852" y="673785"/>
                </a:lnTo>
                <a:lnTo>
                  <a:pt x="2681935" y="677430"/>
                </a:lnTo>
                <a:lnTo>
                  <a:pt x="2730030" y="674535"/>
                </a:lnTo>
                <a:lnTo>
                  <a:pt x="2775140" y="665949"/>
                </a:lnTo>
                <a:lnTo>
                  <a:pt x="2816847" y="651840"/>
                </a:lnTo>
                <a:lnTo>
                  <a:pt x="2854744" y="632358"/>
                </a:lnTo>
                <a:lnTo>
                  <a:pt x="2888399" y="607669"/>
                </a:lnTo>
                <a:lnTo>
                  <a:pt x="2917418" y="577926"/>
                </a:lnTo>
                <a:lnTo>
                  <a:pt x="2941383" y="543280"/>
                </a:lnTo>
                <a:lnTo>
                  <a:pt x="2959874" y="503910"/>
                </a:lnTo>
                <a:lnTo>
                  <a:pt x="2972473" y="459943"/>
                </a:lnTo>
                <a:lnTo>
                  <a:pt x="2978759" y="411568"/>
                </a:lnTo>
                <a:lnTo>
                  <a:pt x="2809417" y="411568"/>
                </a:lnTo>
                <a:lnTo>
                  <a:pt x="2797505" y="462216"/>
                </a:lnTo>
                <a:lnTo>
                  <a:pt x="2771508" y="499986"/>
                </a:lnTo>
                <a:lnTo>
                  <a:pt x="2731681" y="523608"/>
                </a:lnTo>
                <a:lnTo>
                  <a:pt x="2678303" y="531761"/>
                </a:lnTo>
                <a:lnTo>
                  <a:pt x="2629154" y="524230"/>
                </a:lnTo>
                <a:lnTo>
                  <a:pt x="2590533" y="503377"/>
                </a:lnTo>
                <a:lnTo>
                  <a:pt x="2561729" y="471792"/>
                </a:lnTo>
                <a:lnTo>
                  <a:pt x="2542044" y="432092"/>
                </a:lnTo>
                <a:lnTo>
                  <a:pt x="2530741" y="386880"/>
                </a:lnTo>
                <a:lnTo>
                  <a:pt x="2527135" y="338747"/>
                </a:lnTo>
                <a:lnTo>
                  <a:pt x="2530741" y="290601"/>
                </a:lnTo>
                <a:lnTo>
                  <a:pt x="2542044" y="245364"/>
                </a:lnTo>
                <a:lnTo>
                  <a:pt x="2561729" y="205651"/>
                </a:lnTo>
                <a:lnTo>
                  <a:pt x="2590533" y="174066"/>
                </a:lnTo>
                <a:lnTo>
                  <a:pt x="2629154" y="153212"/>
                </a:lnTo>
                <a:lnTo>
                  <a:pt x="2678303" y="145681"/>
                </a:lnTo>
                <a:lnTo>
                  <a:pt x="2727718" y="152120"/>
                </a:lnTo>
                <a:lnTo>
                  <a:pt x="2767063" y="171196"/>
                </a:lnTo>
                <a:lnTo>
                  <a:pt x="2794800" y="202565"/>
                </a:lnTo>
                <a:lnTo>
                  <a:pt x="2809417" y="245859"/>
                </a:lnTo>
                <a:lnTo>
                  <a:pt x="2978759" y="245859"/>
                </a:lnTo>
                <a:close/>
              </a:path>
              <a:path w="7304405" h="1524000">
                <a:moveTo>
                  <a:pt x="3696665" y="338772"/>
                </a:moveTo>
                <a:lnTo>
                  <a:pt x="3693795" y="288378"/>
                </a:lnTo>
                <a:lnTo>
                  <a:pt x="3685286" y="240398"/>
                </a:lnTo>
                <a:lnTo>
                  <a:pt x="3671252" y="195326"/>
                </a:lnTo>
                <a:lnTo>
                  <a:pt x="3651834" y="153670"/>
                </a:lnTo>
                <a:lnTo>
                  <a:pt x="3627158" y="115925"/>
                </a:lnTo>
                <a:lnTo>
                  <a:pt x="3597364" y="82600"/>
                </a:lnTo>
                <a:lnTo>
                  <a:pt x="3562578" y="54216"/>
                </a:lnTo>
                <a:lnTo>
                  <a:pt x="3527298" y="33782"/>
                </a:lnTo>
                <a:lnTo>
                  <a:pt x="3527298" y="338772"/>
                </a:lnTo>
                <a:lnTo>
                  <a:pt x="3523691" y="386892"/>
                </a:lnTo>
                <a:lnTo>
                  <a:pt x="3512388" y="432092"/>
                </a:lnTo>
                <a:lnTo>
                  <a:pt x="3492690" y="471792"/>
                </a:lnTo>
                <a:lnTo>
                  <a:pt x="3463899" y="503364"/>
                </a:lnTo>
                <a:lnTo>
                  <a:pt x="3425291" y="524217"/>
                </a:lnTo>
                <a:lnTo>
                  <a:pt x="3376155" y="531749"/>
                </a:lnTo>
                <a:lnTo>
                  <a:pt x="3327006" y="524217"/>
                </a:lnTo>
                <a:lnTo>
                  <a:pt x="3288385" y="503364"/>
                </a:lnTo>
                <a:lnTo>
                  <a:pt x="3259582" y="471792"/>
                </a:lnTo>
                <a:lnTo>
                  <a:pt x="3239897" y="432092"/>
                </a:lnTo>
                <a:lnTo>
                  <a:pt x="3228594" y="386892"/>
                </a:lnTo>
                <a:lnTo>
                  <a:pt x="3224987" y="338772"/>
                </a:lnTo>
                <a:lnTo>
                  <a:pt x="3228594" y="290614"/>
                </a:lnTo>
                <a:lnTo>
                  <a:pt x="3239897" y="245376"/>
                </a:lnTo>
                <a:lnTo>
                  <a:pt x="3259582" y="205663"/>
                </a:lnTo>
                <a:lnTo>
                  <a:pt x="3288385" y="174091"/>
                </a:lnTo>
                <a:lnTo>
                  <a:pt x="3327006" y="153238"/>
                </a:lnTo>
                <a:lnTo>
                  <a:pt x="3376155" y="145707"/>
                </a:lnTo>
                <a:lnTo>
                  <a:pt x="3425291" y="153238"/>
                </a:lnTo>
                <a:lnTo>
                  <a:pt x="3463899" y="174091"/>
                </a:lnTo>
                <a:lnTo>
                  <a:pt x="3492690" y="205663"/>
                </a:lnTo>
                <a:lnTo>
                  <a:pt x="3512388" y="245376"/>
                </a:lnTo>
                <a:lnTo>
                  <a:pt x="3523691" y="290614"/>
                </a:lnTo>
                <a:lnTo>
                  <a:pt x="3527298" y="338772"/>
                </a:lnTo>
                <a:lnTo>
                  <a:pt x="3527298" y="33782"/>
                </a:lnTo>
                <a:lnTo>
                  <a:pt x="3522942" y="31254"/>
                </a:lnTo>
                <a:lnTo>
                  <a:pt x="3478568" y="14224"/>
                </a:lnTo>
                <a:lnTo>
                  <a:pt x="3429597" y="3644"/>
                </a:lnTo>
                <a:lnTo>
                  <a:pt x="3376155" y="0"/>
                </a:lnTo>
                <a:lnTo>
                  <a:pt x="3322726" y="3644"/>
                </a:lnTo>
                <a:lnTo>
                  <a:pt x="3273755" y="14224"/>
                </a:lnTo>
                <a:lnTo>
                  <a:pt x="3229381" y="31254"/>
                </a:lnTo>
                <a:lnTo>
                  <a:pt x="3189732" y="54216"/>
                </a:lnTo>
                <a:lnTo>
                  <a:pt x="3154946" y="82600"/>
                </a:lnTo>
                <a:lnTo>
                  <a:pt x="3125152" y="115925"/>
                </a:lnTo>
                <a:lnTo>
                  <a:pt x="3100476" y="153670"/>
                </a:lnTo>
                <a:lnTo>
                  <a:pt x="3081058" y="195326"/>
                </a:lnTo>
                <a:lnTo>
                  <a:pt x="3067037" y="240398"/>
                </a:lnTo>
                <a:lnTo>
                  <a:pt x="3058515" y="288378"/>
                </a:lnTo>
                <a:lnTo>
                  <a:pt x="3055645" y="338772"/>
                </a:lnTo>
                <a:lnTo>
                  <a:pt x="3058515" y="389140"/>
                </a:lnTo>
                <a:lnTo>
                  <a:pt x="3067037" y="437095"/>
                </a:lnTo>
                <a:lnTo>
                  <a:pt x="3081058" y="482155"/>
                </a:lnTo>
                <a:lnTo>
                  <a:pt x="3100476" y="523798"/>
                </a:lnTo>
                <a:lnTo>
                  <a:pt x="3125152" y="561530"/>
                </a:lnTo>
                <a:lnTo>
                  <a:pt x="3154946" y="594842"/>
                </a:lnTo>
                <a:lnTo>
                  <a:pt x="3189732" y="623227"/>
                </a:lnTo>
                <a:lnTo>
                  <a:pt x="3229381" y="646188"/>
                </a:lnTo>
                <a:lnTo>
                  <a:pt x="3273755" y="663206"/>
                </a:lnTo>
                <a:lnTo>
                  <a:pt x="3322726" y="673785"/>
                </a:lnTo>
                <a:lnTo>
                  <a:pt x="3376155" y="677430"/>
                </a:lnTo>
                <a:lnTo>
                  <a:pt x="3429597" y="673785"/>
                </a:lnTo>
                <a:lnTo>
                  <a:pt x="3478568" y="663206"/>
                </a:lnTo>
                <a:lnTo>
                  <a:pt x="3522942" y="646188"/>
                </a:lnTo>
                <a:lnTo>
                  <a:pt x="3562578" y="623227"/>
                </a:lnTo>
                <a:lnTo>
                  <a:pt x="3597364" y="594842"/>
                </a:lnTo>
                <a:lnTo>
                  <a:pt x="3627158" y="561530"/>
                </a:lnTo>
                <a:lnTo>
                  <a:pt x="3651834" y="523798"/>
                </a:lnTo>
                <a:lnTo>
                  <a:pt x="3671252" y="482155"/>
                </a:lnTo>
                <a:lnTo>
                  <a:pt x="3685286" y="437095"/>
                </a:lnTo>
                <a:lnTo>
                  <a:pt x="3693795" y="389140"/>
                </a:lnTo>
                <a:lnTo>
                  <a:pt x="3696665" y="338772"/>
                </a:lnTo>
                <a:close/>
              </a:path>
              <a:path w="7304405" h="1524000">
                <a:moveTo>
                  <a:pt x="4348086" y="13652"/>
                </a:moveTo>
                <a:lnTo>
                  <a:pt x="4188764" y="13652"/>
                </a:lnTo>
                <a:lnTo>
                  <a:pt x="4188764" y="414312"/>
                </a:lnTo>
                <a:lnTo>
                  <a:pt x="4186923" y="414312"/>
                </a:lnTo>
                <a:lnTo>
                  <a:pt x="3961104" y="13652"/>
                </a:lnTo>
                <a:lnTo>
                  <a:pt x="3787203" y="13652"/>
                </a:lnTo>
                <a:lnTo>
                  <a:pt x="3787203" y="663790"/>
                </a:lnTo>
                <a:lnTo>
                  <a:pt x="3946537" y="663790"/>
                </a:lnTo>
                <a:lnTo>
                  <a:pt x="3946537" y="258622"/>
                </a:lnTo>
                <a:lnTo>
                  <a:pt x="3948353" y="258622"/>
                </a:lnTo>
                <a:lnTo>
                  <a:pt x="4174185" y="663790"/>
                </a:lnTo>
                <a:lnTo>
                  <a:pt x="4348086" y="663790"/>
                </a:lnTo>
                <a:lnTo>
                  <a:pt x="4348086" y="13652"/>
                </a:lnTo>
                <a:close/>
              </a:path>
              <a:path w="7304405" h="1524000">
                <a:moveTo>
                  <a:pt x="4975225" y="1392402"/>
                </a:moveTo>
                <a:lnTo>
                  <a:pt x="4961001" y="1366532"/>
                </a:lnTo>
                <a:lnTo>
                  <a:pt x="4953863" y="1335671"/>
                </a:lnTo>
                <a:lnTo>
                  <a:pt x="4950841" y="1302334"/>
                </a:lnTo>
                <a:lnTo>
                  <a:pt x="4948923" y="1269047"/>
                </a:lnTo>
                <a:lnTo>
                  <a:pt x="4943653" y="1237869"/>
                </a:lnTo>
                <a:lnTo>
                  <a:pt x="4933048" y="1210602"/>
                </a:lnTo>
                <a:lnTo>
                  <a:pt x="4924603" y="1201445"/>
                </a:lnTo>
                <a:lnTo>
                  <a:pt x="4913630" y="1189558"/>
                </a:lnTo>
                <a:lnTo>
                  <a:pt x="4881943" y="1177023"/>
                </a:lnTo>
                <a:lnTo>
                  <a:pt x="4881943" y="1175778"/>
                </a:lnTo>
                <a:lnTo>
                  <a:pt x="4917046" y="1159395"/>
                </a:lnTo>
                <a:lnTo>
                  <a:pt x="4955108" y="1101039"/>
                </a:lnTo>
                <a:lnTo>
                  <a:pt x="4959578" y="1062456"/>
                </a:lnTo>
                <a:lnTo>
                  <a:pt x="4950244" y="1013802"/>
                </a:lnTo>
                <a:lnTo>
                  <a:pt x="4936871" y="995464"/>
                </a:lnTo>
                <a:lnTo>
                  <a:pt x="4923345" y="976934"/>
                </a:lnTo>
                <a:lnTo>
                  <a:pt x="4900104" y="964234"/>
                </a:lnTo>
                <a:lnTo>
                  <a:pt x="4900104" y="1071841"/>
                </a:lnTo>
                <a:lnTo>
                  <a:pt x="4891710" y="1111745"/>
                </a:lnTo>
                <a:lnTo>
                  <a:pt x="4869116" y="1136027"/>
                </a:lnTo>
                <a:lnTo>
                  <a:pt x="4836185" y="1148092"/>
                </a:lnTo>
                <a:lnTo>
                  <a:pt x="4796802" y="1151356"/>
                </a:lnTo>
                <a:lnTo>
                  <a:pt x="4672825" y="1151356"/>
                </a:lnTo>
                <a:lnTo>
                  <a:pt x="4672825" y="995464"/>
                </a:lnTo>
                <a:lnTo>
                  <a:pt x="4820590" y="995464"/>
                </a:lnTo>
                <a:lnTo>
                  <a:pt x="4856531" y="1001153"/>
                </a:lnTo>
                <a:lnTo>
                  <a:pt x="4881245" y="1016990"/>
                </a:lnTo>
                <a:lnTo>
                  <a:pt x="4895520" y="1041158"/>
                </a:lnTo>
                <a:lnTo>
                  <a:pt x="4900104" y="1071841"/>
                </a:lnTo>
                <a:lnTo>
                  <a:pt x="4900104" y="964234"/>
                </a:lnTo>
                <a:lnTo>
                  <a:pt x="4880597" y="953566"/>
                </a:lnTo>
                <a:lnTo>
                  <a:pt x="4823714" y="945388"/>
                </a:lnTo>
                <a:lnTo>
                  <a:pt x="4613364" y="945388"/>
                </a:lnTo>
                <a:lnTo>
                  <a:pt x="4613364" y="1392402"/>
                </a:lnTo>
                <a:lnTo>
                  <a:pt x="4672825" y="1392402"/>
                </a:lnTo>
                <a:lnTo>
                  <a:pt x="4672825" y="1201445"/>
                </a:lnTo>
                <a:lnTo>
                  <a:pt x="4818100" y="1201445"/>
                </a:lnTo>
                <a:lnTo>
                  <a:pt x="4874361" y="1225638"/>
                </a:lnTo>
                <a:lnTo>
                  <a:pt x="4892586" y="1282217"/>
                </a:lnTo>
                <a:lnTo>
                  <a:pt x="4897666" y="1346949"/>
                </a:lnTo>
                <a:lnTo>
                  <a:pt x="4900422" y="1373695"/>
                </a:lnTo>
                <a:lnTo>
                  <a:pt x="4908855" y="1392402"/>
                </a:lnTo>
                <a:lnTo>
                  <a:pt x="4975225" y="1392402"/>
                </a:lnTo>
                <a:close/>
              </a:path>
              <a:path w="7304405" h="1524000">
                <a:moveTo>
                  <a:pt x="5023180" y="13652"/>
                </a:moveTo>
                <a:lnTo>
                  <a:pt x="4863858" y="13652"/>
                </a:lnTo>
                <a:lnTo>
                  <a:pt x="4863858" y="414312"/>
                </a:lnTo>
                <a:lnTo>
                  <a:pt x="4862017" y="414312"/>
                </a:lnTo>
                <a:lnTo>
                  <a:pt x="4636198" y="13652"/>
                </a:lnTo>
                <a:lnTo>
                  <a:pt x="4462297" y="13652"/>
                </a:lnTo>
                <a:lnTo>
                  <a:pt x="4462297" y="663790"/>
                </a:lnTo>
                <a:lnTo>
                  <a:pt x="4621631" y="663790"/>
                </a:lnTo>
                <a:lnTo>
                  <a:pt x="4621631" y="258622"/>
                </a:lnTo>
                <a:lnTo>
                  <a:pt x="4623447" y="258622"/>
                </a:lnTo>
                <a:lnTo>
                  <a:pt x="4849279" y="663790"/>
                </a:lnTo>
                <a:lnTo>
                  <a:pt x="5023180" y="663790"/>
                </a:lnTo>
                <a:lnTo>
                  <a:pt x="5023180" y="13652"/>
                </a:lnTo>
                <a:close/>
              </a:path>
              <a:path w="7304405" h="1524000">
                <a:moveTo>
                  <a:pt x="5314556" y="1246543"/>
                </a:moveTo>
                <a:lnTo>
                  <a:pt x="5312753" y="1205636"/>
                </a:lnTo>
                <a:lnTo>
                  <a:pt x="5303431" y="1163713"/>
                </a:lnTo>
                <a:lnTo>
                  <a:pt x="5285448" y="1124534"/>
                </a:lnTo>
                <a:lnTo>
                  <a:pt x="5258219" y="1092542"/>
                </a:lnTo>
                <a:lnTo>
                  <a:pt x="5258219" y="1199578"/>
                </a:lnTo>
                <a:lnTo>
                  <a:pt x="5072291" y="1199578"/>
                </a:lnTo>
                <a:lnTo>
                  <a:pt x="5080330" y="1164170"/>
                </a:lnTo>
                <a:lnTo>
                  <a:pt x="5099113" y="1135100"/>
                </a:lnTo>
                <a:lnTo>
                  <a:pt x="5127650" y="1115428"/>
                </a:lnTo>
                <a:lnTo>
                  <a:pt x="5164925" y="1108189"/>
                </a:lnTo>
                <a:lnTo>
                  <a:pt x="5201513" y="1115339"/>
                </a:lnTo>
                <a:lnTo>
                  <a:pt x="5230355" y="1134859"/>
                </a:lnTo>
                <a:lnTo>
                  <a:pt x="5249799" y="1163904"/>
                </a:lnTo>
                <a:lnTo>
                  <a:pt x="5258219" y="1199578"/>
                </a:lnTo>
                <a:lnTo>
                  <a:pt x="5258219" y="1092542"/>
                </a:lnTo>
                <a:lnTo>
                  <a:pt x="5257660" y="1091882"/>
                </a:lnTo>
                <a:lnTo>
                  <a:pt x="5218912" y="1069517"/>
                </a:lnTo>
                <a:lnTo>
                  <a:pt x="5168049" y="1061224"/>
                </a:lnTo>
                <a:lnTo>
                  <a:pt x="5126139" y="1066914"/>
                </a:lnTo>
                <a:lnTo>
                  <a:pt x="5089385" y="1083183"/>
                </a:lnTo>
                <a:lnTo>
                  <a:pt x="5058892" y="1108798"/>
                </a:lnTo>
                <a:lnTo>
                  <a:pt x="5035753" y="1142555"/>
                </a:lnTo>
                <a:lnTo>
                  <a:pt x="5021072" y="1183233"/>
                </a:lnTo>
                <a:lnTo>
                  <a:pt x="5015928" y="1229614"/>
                </a:lnTo>
                <a:lnTo>
                  <a:pt x="5021338" y="1276362"/>
                </a:lnTo>
                <a:lnTo>
                  <a:pt x="5034610" y="1317459"/>
                </a:lnTo>
                <a:lnTo>
                  <a:pt x="5055997" y="1351622"/>
                </a:lnTo>
                <a:lnTo>
                  <a:pt x="5085727" y="1377607"/>
                </a:lnTo>
                <a:lnTo>
                  <a:pt x="5124043" y="1394129"/>
                </a:lnTo>
                <a:lnTo>
                  <a:pt x="5171198" y="1399921"/>
                </a:lnTo>
                <a:lnTo>
                  <a:pt x="5221694" y="1392821"/>
                </a:lnTo>
                <a:lnTo>
                  <a:pt x="5262448" y="1371828"/>
                </a:lnTo>
                <a:lnTo>
                  <a:pt x="5278691" y="1352969"/>
                </a:lnTo>
                <a:lnTo>
                  <a:pt x="5292166" y="1337322"/>
                </a:lnTo>
                <a:lnTo>
                  <a:pt x="5309552" y="1289748"/>
                </a:lnTo>
                <a:lnTo>
                  <a:pt x="5256949" y="1289748"/>
                </a:lnTo>
                <a:lnTo>
                  <a:pt x="5246141" y="1317586"/>
                </a:lnTo>
                <a:lnTo>
                  <a:pt x="5228158" y="1337322"/>
                </a:lnTo>
                <a:lnTo>
                  <a:pt x="5203622" y="1349082"/>
                </a:lnTo>
                <a:lnTo>
                  <a:pt x="5173078" y="1352969"/>
                </a:lnTo>
                <a:lnTo>
                  <a:pt x="5127218" y="1344256"/>
                </a:lnTo>
                <a:lnTo>
                  <a:pt x="5095443" y="1320876"/>
                </a:lnTo>
                <a:lnTo>
                  <a:pt x="5077295" y="1286941"/>
                </a:lnTo>
                <a:lnTo>
                  <a:pt x="5072291" y="1246543"/>
                </a:lnTo>
                <a:lnTo>
                  <a:pt x="5314556" y="1246543"/>
                </a:lnTo>
                <a:close/>
              </a:path>
              <a:path w="7304405" h="1524000">
                <a:moveTo>
                  <a:pt x="5648884" y="1068730"/>
                </a:moveTo>
                <a:lnTo>
                  <a:pt x="5598795" y="1068730"/>
                </a:lnTo>
                <a:lnTo>
                  <a:pt x="5598795" y="1115072"/>
                </a:lnTo>
                <a:lnTo>
                  <a:pt x="5598160" y="1115072"/>
                </a:lnTo>
                <a:lnTo>
                  <a:pt x="5596280" y="1112558"/>
                </a:lnTo>
                <a:lnTo>
                  <a:pt x="5596280" y="1223987"/>
                </a:lnTo>
                <a:lnTo>
                  <a:pt x="5591086" y="1269174"/>
                </a:lnTo>
                <a:lnTo>
                  <a:pt x="5574373" y="1309370"/>
                </a:lnTo>
                <a:lnTo>
                  <a:pt x="5544515" y="1338173"/>
                </a:lnTo>
                <a:lnTo>
                  <a:pt x="5499862" y="1349197"/>
                </a:lnTo>
                <a:lnTo>
                  <a:pt x="5456009" y="1338110"/>
                </a:lnTo>
                <a:lnTo>
                  <a:pt x="5427878" y="1309370"/>
                </a:lnTo>
                <a:lnTo>
                  <a:pt x="5412892" y="1269707"/>
                </a:lnTo>
                <a:lnTo>
                  <a:pt x="5408473" y="1225892"/>
                </a:lnTo>
                <a:lnTo>
                  <a:pt x="5413845" y="1181341"/>
                </a:lnTo>
                <a:lnTo>
                  <a:pt x="5430786" y="1143774"/>
                </a:lnTo>
                <a:lnTo>
                  <a:pt x="5460504" y="1117841"/>
                </a:lnTo>
                <a:lnTo>
                  <a:pt x="5504256" y="1108176"/>
                </a:lnTo>
                <a:lnTo>
                  <a:pt x="5546903" y="1118260"/>
                </a:lnTo>
                <a:lnTo>
                  <a:pt x="5575401" y="1144727"/>
                </a:lnTo>
                <a:lnTo>
                  <a:pt x="5591327" y="1181862"/>
                </a:lnTo>
                <a:lnTo>
                  <a:pt x="5596280" y="1223987"/>
                </a:lnTo>
                <a:lnTo>
                  <a:pt x="5596280" y="1112558"/>
                </a:lnTo>
                <a:lnTo>
                  <a:pt x="5557939" y="1074762"/>
                </a:lnTo>
                <a:lnTo>
                  <a:pt x="5501741" y="1061237"/>
                </a:lnTo>
                <a:lnTo>
                  <a:pt x="5451538" y="1068590"/>
                </a:lnTo>
                <a:lnTo>
                  <a:pt x="5412867" y="1088567"/>
                </a:lnTo>
                <a:lnTo>
                  <a:pt x="5384673" y="1118031"/>
                </a:lnTo>
                <a:lnTo>
                  <a:pt x="5365864" y="1153871"/>
                </a:lnTo>
                <a:lnTo>
                  <a:pt x="5355374" y="1192949"/>
                </a:lnTo>
                <a:lnTo>
                  <a:pt x="5352110" y="1232141"/>
                </a:lnTo>
                <a:lnTo>
                  <a:pt x="5357901" y="1283093"/>
                </a:lnTo>
                <a:lnTo>
                  <a:pt x="5375249" y="1328013"/>
                </a:lnTo>
                <a:lnTo>
                  <a:pt x="5404180" y="1363853"/>
                </a:lnTo>
                <a:lnTo>
                  <a:pt x="5444680" y="1387576"/>
                </a:lnTo>
                <a:lnTo>
                  <a:pt x="5496738" y="1396161"/>
                </a:lnTo>
                <a:lnTo>
                  <a:pt x="5527370" y="1392504"/>
                </a:lnTo>
                <a:lnTo>
                  <a:pt x="5555831" y="1381518"/>
                </a:lnTo>
                <a:lnTo>
                  <a:pt x="5579948" y="1363141"/>
                </a:lnTo>
                <a:lnTo>
                  <a:pt x="5589460" y="1349197"/>
                </a:lnTo>
                <a:lnTo>
                  <a:pt x="5597550" y="1337310"/>
                </a:lnTo>
                <a:lnTo>
                  <a:pt x="5598795" y="1337310"/>
                </a:lnTo>
                <a:lnTo>
                  <a:pt x="5598795" y="1358582"/>
                </a:lnTo>
                <a:lnTo>
                  <a:pt x="5593410" y="1408404"/>
                </a:lnTo>
                <a:lnTo>
                  <a:pt x="5576341" y="1447177"/>
                </a:lnTo>
                <a:lnTo>
                  <a:pt x="5546229" y="1472336"/>
                </a:lnTo>
                <a:lnTo>
                  <a:pt x="5501741" y="1481302"/>
                </a:lnTo>
                <a:lnTo>
                  <a:pt x="5474373" y="1478457"/>
                </a:lnTo>
                <a:lnTo>
                  <a:pt x="5447589" y="1469326"/>
                </a:lnTo>
                <a:lnTo>
                  <a:pt x="5426913" y="1453045"/>
                </a:lnTo>
                <a:lnTo>
                  <a:pt x="5417858" y="1428724"/>
                </a:lnTo>
                <a:lnTo>
                  <a:pt x="5364632" y="1428724"/>
                </a:lnTo>
                <a:lnTo>
                  <a:pt x="5378348" y="1473161"/>
                </a:lnTo>
                <a:lnTo>
                  <a:pt x="5410022" y="1502587"/>
                </a:lnTo>
                <a:lnTo>
                  <a:pt x="5452503" y="1518856"/>
                </a:lnTo>
                <a:lnTo>
                  <a:pt x="5498617" y="1523873"/>
                </a:lnTo>
                <a:lnTo>
                  <a:pt x="5545404" y="1519440"/>
                </a:lnTo>
                <a:lnTo>
                  <a:pt x="5583212" y="1506156"/>
                </a:lnTo>
                <a:lnTo>
                  <a:pt x="5612257" y="1484045"/>
                </a:lnTo>
                <a:lnTo>
                  <a:pt x="5614073" y="1481302"/>
                </a:lnTo>
                <a:lnTo>
                  <a:pt x="5632742" y="1453108"/>
                </a:lnTo>
                <a:lnTo>
                  <a:pt x="5644883" y="1413383"/>
                </a:lnTo>
                <a:lnTo>
                  <a:pt x="5648884" y="1364881"/>
                </a:lnTo>
                <a:lnTo>
                  <a:pt x="5648884" y="1337310"/>
                </a:lnTo>
                <a:lnTo>
                  <a:pt x="5648884" y="1115072"/>
                </a:lnTo>
                <a:lnTo>
                  <a:pt x="5648884" y="1068730"/>
                </a:lnTo>
                <a:close/>
              </a:path>
              <a:path w="7304405" h="1524000">
                <a:moveTo>
                  <a:pt x="5666435" y="517842"/>
                </a:moveTo>
                <a:lnTo>
                  <a:pt x="5308600" y="517842"/>
                </a:lnTo>
                <a:lnTo>
                  <a:pt x="5308600" y="394652"/>
                </a:lnTo>
                <a:lnTo>
                  <a:pt x="5627306" y="394652"/>
                </a:lnTo>
                <a:lnTo>
                  <a:pt x="5627306" y="262572"/>
                </a:lnTo>
                <a:lnTo>
                  <a:pt x="5308600" y="262572"/>
                </a:lnTo>
                <a:lnTo>
                  <a:pt x="5308600" y="149542"/>
                </a:lnTo>
                <a:lnTo>
                  <a:pt x="5657316" y="149542"/>
                </a:lnTo>
                <a:lnTo>
                  <a:pt x="5657316" y="13652"/>
                </a:lnTo>
                <a:lnTo>
                  <a:pt x="5139220" y="13652"/>
                </a:lnTo>
                <a:lnTo>
                  <a:pt x="5139220" y="149542"/>
                </a:lnTo>
                <a:lnTo>
                  <a:pt x="5139220" y="262572"/>
                </a:lnTo>
                <a:lnTo>
                  <a:pt x="5139220" y="394652"/>
                </a:lnTo>
                <a:lnTo>
                  <a:pt x="5139220" y="517842"/>
                </a:lnTo>
                <a:lnTo>
                  <a:pt x="5139220" y="663892"/>
                </a:lnTo>
                <a:lnTo>
                  <a:pt x="5666435" y="663892"/>
                </a:lnTo>
                <a:lnTo>
                  <a:pt x="5666435" y="517842"/>
                </a:lnTo>
                <a:close/>
              </a:path>
              <a:path w="7304405" h="1524000">
                <a:moveTo>
                  <a:pt x="5785345" y="1068717"/>
                </a:moveTo>
                <a:lnTo>
                  <a:pt x="5732132" y="1068717"/>
                </a:lnTo>
                <a:lnTo>
                  <a:pt x="5732132" y="1392402"/>
                </a:lnTo>
                <a:lnTo>
                  <a:pt x="5785345" y="1392402"/>
                </a:lnTo>
                <a:lnTo>
                  <a:pt x="5785345" y="1068717"/>
                </a:lnTo>
                <a:close/>
              </a:path>
              <a:path w="7304405" h="1524000">
                <a:moveTo>
                  <a:pt x="5785345" y="945400"/>
                </a:moveTo>
                <a:lnTo>
                  <a:pt x="5732119" y="945400"/>
                </a:lnTo>
                <a:lnTo>
                  <a:pt x="5732119" y="1010500"/>
                </a:lnTo>
                <a:lnTo>
                  <a:pt x="5785345" y="1010500"/>
                </a:lnTo>
                <a:lnTo>
                  <a:pt x="5785345" y="945400"/>
                </a:lnTo>
                <a:close/>
              </a:path>
              <a:path w="7304405" h="1524000">
                <a:moveTo>
                  <a:pt x="6164745" y="1230884"/>
                </a:moveTo>
                <a:lnTo>
                  <a:pt x="6160236" y="1185265"/>
                </a:lnTo>
                <a:lnTo>
                  <a:pt x="6146812" y="1144600"/>
                </a:lnTo>
                <a:lnTo>
                  <a:pt x="6124676" y="1110361"/>
                </a:lnTo>
                <a:lnTo>
                  <a:pt x="6122098" y="1108163"/>
                </a:lnTo>
                <a:lnTo>
                  <a:pt x="6108395" y="1096429"/>
                </a:lnTo>
                <a:lnTo>
                  <a:pt x="6108395" y="1230884"/>
                </a:lnTo>
                <a:lnTo>
                  <a:pt x="6100483" y="1282966"/>
                </a:lnTo>
                <a:lnTo>
                  <a:pt x="6078893" y="1321269"/>
                </a:lnTo>
                <a:lnTo>
                  <a:pt x="6046863" y="1344891"/>
                </a:lnTo>
                <a:lnTo>
                  <a:pt x="6007608" y="1352969"/>
                </a:lnTo>
                <a:lnTo>
                  <a:pt x="5968339" y="1344891"/>
                </a:lnTo>
                <a:lnTo>
                  <a:pt x="5936310" y="1321269"/>
                </a:lnTo>
                <a:lnTo>
                  <a:pt x="5914720" y="1282966"/>
                </a:lnTo>
                <a:lnTo>
                  <a:pt x="5906821" y="1230884"/>
                </a:lnTo>
                <a:lnTo>
                  <a:pt x="5914720" y="1178699"/>
                </a:lnTo>
                <a:lnTo>
                  <a:pt x="5936310" y="1140180"/>
                </a:lnTo>
                <a:lnTo>
                  <a:pt x="5968339" y="1116330"/>
                </a:lnTo>
                <a:lnTo>
                  <a:pt x="6007608" y="1108163"/>
                </a:lnTo>
                <a:lnTo>
                  <a:pt x="6046863" y="1116330"/>
                </a:lnTo>
                <a:lnTo>
                  <a:pt x="6078893" y="1140180"/>
                </a:lnTo>
                <a:lnTo>
                  <a:pt x="6100483" y="1178699"/>
                </a:lnTo>
                <a:lnTo>
                  <a:pt x="6108395" y="1230884"/>
                </a:lnTo>
                <a:lnTo>
                  <a:pt x="6108395" y="1096429"/>
                </a:lnTo>
                <a:lnTo>
                  <a:pt x="6093968" y="1084059"/>
                </a:lnTo>
                <a:lnTo>
                  <a:pt x="6054890" y="1067181"/>
                </a:lnTo>
                <a:lnTo>
                  <a:pt x="6007608" y="1061224"/>
                </a:lnTo>
                <a:lnTo>
                  <a:pt x="5960313" y="1067181"/>
                </a:lnTo>
                <a:lnTo>
                  <a:pt x="5921235" y="1084059"/>
                </a:lnTo>
                <a:lnTo>
                  <a:pt x="5890539" y="1110361"/>
                </a:lnTo>
                <a:lnTo>
                  <a:pt x="5868390" y="1144600"/>
                </a:lnTo>
                <a:lnTo>
                  <a:pt x="5854979" y="1185265"/>
                </a:lnTo>
                <a:lnTo>
                  <a:pt x="5850471" y="1230884"/>
                </a:lnTo>
                <a:lnTo>
                  <a:pt x="5854979" y="1276223"/>
                </a:lnTo>
                <a:lnTo>
                  <a:pt x="5868390" y="1316723"/>
                </a:lnTo>
                <a:lnTo>
                  <a:pt x="5890539" y="1350848"/>
                </a:lnTo>
                <a:lnTo>
                  <a:pt x="5921235" y="1377111"/>
                </a:lnTo>
                <a:lnTo>
                  <a:pt x="5960313" y="1393977"/>
                </a:lnTo>
                <a:lnTo>
                  <a:pt x="6007608" y="1399933"/>
                </a:lnTo>
                <a:lnTo>
                  <a:pt x="6054890" y="1393977"/>
                </a:lnTo>
                <a:lnTo>
                  <a:pt x="6093968" y="1377111"/>
                </a:lnTo>
                <a:lnTo>
                  <a:pt x="6124676" y="1350848"/>
                </a:lnTo>
                <a:lnTo>
                  <a:pt x="6146812" y="1316723"/>
                </a:lnTo>
                <a:lnTo>
                  <a:pt x="6160236" y="1276223"/>
                </a:lnTo>
                <a:lnTo>
                  <a:pt x="6164745" y="1230884"/>
                </a:lnTo>
                <a:close/>
              </a:path>
              <a:path w="7304405" h="1524000">
                <a:moveTo>
                  <a:pt x="6353289" y="245859"/>
                </a:moveTo>
                <a:lnTo>
                  <a:pt x="6346558" y="196189"/>
                </a:lnTo>
                <a:lnTo>
                  <a:pt x="6330251" y="151676"/>
                </a:lnTo>
                <a:lnTo>
                  <a:pt x="6305677" y="112522"/>
                </a:lnTo>
                <a:lnTo>
                  <a:pt x="6274092" y="78892"/>
                </a:lnTo>
                <a:lnTo>
                  <a:pt x="6236817" y="50977"/>
                </a:lnTo>
                <a:lnTo>
                  <a:pt x="6195123" y="28943"/>
                </a:lnTo>
                <a:lnTo>
                  <a:pt x="6150318" y="12979"/>
                </a:lnTo>
                <a:lnTo>
                  <a:pt x="6103671" y="3276"/>
                </a:lnTo>
                <a:lnTo>
                  <a:pt x="6056465" y="0"/>
                </a:lnTo>
                <a:lnTo>
                  <a:pt x="6004382" y="3644"/>
                </a:lnTo>
                <a:lnTo>
                  <a:pt x="5956071" y="14224"/>
                </a:lnTo>
                <a:lnTo>
                  <a:pt x="5911786" y="31254"/>
                </a:lnTo>
                <a:lnTo>
                  <a:pt x="5871769" y="54216"/>
                </a:lnTo>
                <a:lnTo>
                  <a:pt x="5836272" y="82600"/>
                </a:lnTo>
                <a:lnTo>
                  <a:pt x="5805551" y="115925"/>
                </a:lnTo>
                <a:lnTo>
                  <a:pt x="5779859" y="153657"/>
                </a:lnTo>
                <a:lnTo>
                  <a:pt x="5759437" y="195313"/>
                </a:lnTo>
                <a:lnTo>
                  <a:pt x="5744540" y="240385"/>
                </a:lnTo>
                <a:lnTo>
                  <a:pt x="5735421" y="288366"/>
                </a:lnTo>
                <a:lnTo>
                  <a:pt x="5732323" y="338747"/>
                </a:lnTo>
                <a:lnTo>
                  <a:pt x="5735421" y="389115"/>
                </a:lnTo>
                <a:lnTo>
                  <a:pt x="5744540" y="437095"/>
                </a:lnTo>
                <a:lnTo>
                  <a:pt x="5759437" y="482155"/>
                </a:lnTo>
                <a:lnTo>
                  <a:pt x="5779859" y="523798"/>
                </a:lnTo>
                <a:lnTo>
                  <a:pt x="5805551" y="561530"/>
                </a:lnTo>
                <a:lnTo>
                  <a:pt x="5836272" y="594842"/>
                </a:lnTo>
                <a:lnTo>
                  <a:pt x="5871769" y="623227"/>
                </a:lnTo>
                <a:lnTo>
                  <a:pt x="5911786" y="646188"/>
                </a:lnTo>
                <a:lnTo>
                  <a:pt x="5956071" y="663206"/>
                </a:lnTo>
                <a:lnTo>
                  <a:pt x="6004382" y="673785"/>
                </a:lnTo>
                <a:lnTo>
                  <a:pt x="6056465" y="677430"/>
                </a:lnTo>
                <a:lnTo>
                  <a:pt x="6104560" y="674535"/>
                </a:lnTo>
                <a:lnTo>
                  <a:pt x="6149670" y="665949"/>
                </a:lnTo>
                <a:lnTo>
                  <a:pt x="6191377" y="651840"/>
                </a:lnTo>
                <a:lnTo>
                  <a:pt x="6229274" y="632358"/>
                </a:lnTo>
                <a:lnTo>
                  <a:pt x="6262929" y="607669"/>
                </a:lnTo>
                <a:lnTo>
                  <a:pt x="6291961" y="577926"/>
                </a:lnTo>
                <a:lnTo>
                  <a:pt x="6315913" y="543280"/>
                </a:lnTo>
                <a:lnTo>
                  <a:pt x="6334404" y="503910"/>
                </a:lnTo>
                <a:lnTo>
                  <a:pt x="6347003" y="459943"/>
                </a:lnTo>
                <a:lnTo>
                  <a:pt x="6353289" y="411568"/>
                </a:lnTo>
                <a:lnTo>
                  <a:pt x="6183947" y="411568"/>
                </a:lnTo>
                <a:lnTo>
                  <a:pt x="6172035" y="462216"/>
                </a:lnTo>
                <a:lnTo>
                  <a:pt x="6146038" y="499986"/>
                </a:lnTo>
                <a:lnTo>
                  <a:pt x="6106211" y="523608"/>
                </a:lnTo>
                <a:lnTo>
                  <a:pt x="6052832" y="531761"/>
                </a:lnTo>
                <a:lnTo>
                  <a:pt x="6003683" y="524230"/>
                </a:lnTo>
                <a:lnTo>
                  <a:pt x="5965063" y="503377"/>
                </a:lnTo>
                <a:lnTo>
                  <a:pt x="5936259" y="471792"/>
                </a:lnTo>
                <a:lnTo>
                  <a:pt x="5916574" y="432092"/>
                </a:lnTo>
                <a:lnTo>
                  <a:pt x="5905271" y="386880"/>
                </a:lnTo>
                <a:lnTo>
                  <a:pt x="5901664" y="338747"/>
                </a:lnTo>
                <a:lnTo>
                  <a:pt x="5905271" y="290601"/>
                </a:lnTo>
                <a:lnTo>
                  <a:pt x="5916574" y="245364"/>
                </a:lnTo>
                <a:lnTo>
                  <a:pt x="5936259" y="205651"/>
                </a:lnTo>
                <a:lnTo>
                  <a:pt x="5965063" y="174066"/>
                </a:lnTo>
                <a:lnTo>
                  <a:pt x="6003683" y="153212"/>
                </a:lnTo>
                <a:lnTo>
                  <a:pt x="6052832" y="145681"/>
                </a:lnTo>
                <a:lnTo>
                  <a:pt x="6102248" y="152120"/>
                </a:lnTo>
                <a:lnTo>
                  <a:pt x="6141593" y="171196"/>
                </a:lnTo>
                <a:lnTo>
                  <a:pt x="6169342" y="202565"/>
                </a:lnTo>
                <a:lnTo>
                  <a:pt x="6183947" y="245859"/>
                </a:lnTo>
                <a:lnTo>
                  <a:pt x="6353289" y="245859"/>
                </a:lnTo>
                <a:close/>
              </a:path>
              <a:path w="7304405" h="1524000">
                <a:moveTo>
                  <a:pt x="6495301" y="1179525"/>
                </a:moveTo>
                <a:lnTo>
                  <a:pt x="6489852" y="1131735"/>
                </a:lnTo>
                <a:lnTo>
                  <a:pt x="6471501" y="1094320"/>
                </a:lnTo>
                <a:lnTo>
                  <a:pt x="6437185" y="1069936"/>
                </a:lnTo>
                <a:lnTo>
                  <a:pt x="6383871" y="1061224"/>
                </a:lnTo>
                <a:lnTo>
                  <a:pt x="6350787" y="1064780"/>
                </a:lnTo>
                <a:lnTo>
                  <a:pt x="6322111" y="1075626"/>
                </a:lnTo>
                <a:lnTo>
                  <a:pt x="6298019" y="1093978"/>
                </a:lnTo>
                <a:lnTo>
                  <a:pt x="6278677" y="1120076"/>
                </a:lnTo>
                <a:lnTo>
                  <a:pt x="6277432" y="1120076"/>
                </a:lnTo>
                <a:lnTo>
                  <a:pt x="6277432" y="1068717"/>
                </a:lnTo>
                <a:lnTo>
                  <a:pt x="6227343" y="1068717"/>
                </a:lnTo>
                <a:lnTo>
                  <a:pt x="6227343" y="1392389"/>
                </a:lnTo>
                <a:lnTo>
                  <a:pt x="6280556" y="1392389"/>
                </a:lnTo>
                <a:lnTo>
                  <a:pt x="6280556" y="1209611"/>
                </a:lnTo>
                <a:lnTo>
                  <a:pt x="6286449" y="1169187"/>
                </a:lnTo>
                <a:lnTo>
                  <a:pt x="6304267" y="1137043"/>
                </a:lnTo>
                <a:lnTo>
                  <a:pt x="6334176" y="1115822"/>
                </a:lnTo>
                <a:lnTo>
                  <a:pt x="6376365" y="1108163"/>
                </a:lnTo>
                <a:lnTo>
                  <a:pt x="6403797" y="1112710"/>
                </a:lnTo>
                <a:lnTo>
                  <a:pt x="6424485" y="1125702"/>
                </a:lnTo>
                <a:lnTo>
                  <a:pt x="6437541" y="1146200"/>
                </a:lnTo>
                <a:lnTo>
                  <a:pt x="6442088" y="1173276"/>
                </a:lnTo>
                <a:lnTo>
                  <a:pt x="6442088" y="1392389"/>
                </a:lnTo>
                <a:lnTo>
                  <a:pt x="6495301" y="1392389"/>
                </a:lnTo>
                <a:lnTo>
                  <a:pt x="6495301" y="1179525"/>
                </a:lnTo>
                <a:close/>
              </a:path>
              <a:path w="7304405" h="1524000">
                <a:moveTo>
                  <a:pt x="6862153" y="1349844"/>
                </a:moveTo>
                <a:lnTo>
                  <a:pt x="6856539" y="1351699"/>
                </a:lnTo>
                <a:lnTo>
                  <a:pt x="6850888" y="1352969"/>
                </a:lnTo>
                <a:lnTo>
                  <a:pt x="6845884" y="1352969"/>
                </a:lnTo>
                <a:lnTo>
                  <a:pt x="6828980" y="1316634"/>
                </a:lnTo>
                <a:lnTo>
                  <a:pt x="6828980" y="1225245"/>
                </a:lnTo>
                <a:lnTo>
                  <a:pt x="6828980" y="1150124"/>
                </a:lnTo>
                <a:lnTo>
                  <a:pt x="6819112" y="1108189"/>
                </a:lnTo>
                <a:lnTo>
                  <a:pt x="6818198" y="1104277"/>
                </a:lnTo>
                <a:lnTo>
                  <a:pt x="6790093" y="1077264"/>
                </a:lnTo>
                <a:lnTo>
                  <a:pt x="6751066" y="1064463"/>
                </a:lnTo>
                <a:lnTo>
                  <a:pt x="6707530" y="1061224"/>
                </a:lnTo>
                <a:lnTo>
                  <a:pt x="6655905" y="1066876"/>
                </a:lnTo>
                <a:lnTo>
                  <a:pt x="6612915" y="1085329"/>
                </a:lnTo>
                <a:lnTo>
                  <a:pt x="6582956" y="1118793"/>
                </a:lnTo>
                <a:lnTo>
                  <a:pt x="6570421" y="1169517"/>
                </a:lnTo>
                <a:lnTo>
                  <a:pt x="6623647" y="1169517"/>
                </a:lnTo>
                <a:lnTo>
                  <a:pt x="6630975" y="1139863"/>
                </a:lnTo>
                <a:lnTo>
                  <a:pt x="6648056" y="1121016"/>
                </a:lnTo>
                <a:lnTo>
                  <a:pt x="6673113" y="1111084"/>
                </a:lnTo>
                <a:lnTo>
                  <a:pt x="6704381" y="1108189"/>
                </a:lnTo>
                <a:lnTo>
                  <a:pt x="6729641" y="1109992"/>
                </a:lnTo>
                <a:lnTo>
                  <a:pt x="6752844" y="1117498"/>
                </a:lnTo>
                <a:lnTo>
                  <a:pt x="6769824" y="1133805"/>
                </a:lnTo>
                <a:lnTo>
                  <a:pt x="6776402" y="1162011"/>
                </a:lnTo>
                <a:lnTo>
                  <a:pt x="6775767" y="1163662"/>
                </a:lnTo>
                <a:lnTo>
                  <a:pt x="6775767" y="1225245"/>
                </a:lnTo>
                <a:lnTo>
                  <a:pt x="6775767" y="1279728"/>
                </a:lnTo>
                <a:lnTo>
                  <a:pt x="6770179" y="1303845"/>
                </a:lnTo>
                <a:lnTo>
                  <a:pt x="6752590" y="1327619"/>
                </a:lnTo>
                <a:lnTo>
                  <a:pt x="6721881" y="1345742"/>
                </a:lnTo>
                <a:lnTo>
                  <a:pt x="6676834" y="1352969"/>
                </a:lnTo>
                <a:lnTo>
                  <a:pt x="6653339" y="1350467"/>
                </a:lnTo>
                <a:lnTo>
                  <a:pt x="6633350" y="1342326"/>
                </a:lnTo>
                <a:lnTo>
                  <a:pt x="6619456" y="1327607"/>
                </a:lnTo>
                <a:lnTo>
                  <a:pt x="6614249" y="1305394"/>
                </a:lnTo>
                <a:lnTo>
                  <a:pt x="6627088" y="1269466"/>
                </a:lnTo>
                <a:lnTo>
                  <a:pt x="6659207" y="1251661"/>
                </a:lnTo>
                <a:lnTo>
                  <a:pt x="6701066" y="1243812"/>
                </a:lnTo>
                <a:lnTo>
                  <a:pt x="6743116" y="1237729"/>
                </a:lnTo>
                <a:lnTo>
                  <a:pt x="6775767" y="1225245"/>
                </a:lnTo>
                <a:lnTo>
                  <a:pt x="6775767" y="1163662"/>
                </a:lnTo>
                <a:lnTo>
                  <a:pt x="6767576" y="1184935"/>
                </a:lnTo>
                <a:lnTo>
                  <a:pt x="6743763" y="1196606"/>
                </a:lnTo>
                <a:lnTo>
                  <a:pt x="6709054" y="1202867"/>
                </a:lnTo>
                <a:lnTo>
                  <a:pt x="6667462" y="1209598"/>
                </a:lnTo>
                <a:lnTo>
                  <a:pt x="6627101" y="1219073"/>
                </a:lnTo>
                <a:lnTo>
                  <a:pt x="6592011" y="1235646"/>
                </a:lnTo>
                <a:lnTo>
                  <a:pt x="6567259" y="1264081"/>
                </a:lnTo>
                <a:lnTo>
                  <a:pt x="6557873" y="1309128"/>
                </a:lnTo>
                <a:lnTo>
                  <a:pt x="6566344" y="1350810"/>
                </a:lnTo>
                <a:lnTo>
                  <a:pt x="6589357" y="1378953"/>
                </a:lnTo>
                <a:lnTo>
                  <a:pt x="6623431" y="1394904"/>
                </a:lnTo>
                <a:lnTo>
                  <a:pt x="6664960" y="1399933"/>
                </a:lnTo>
                <a:lnTo>
                  <a:pt x="6697650" y="1397038"/>
                </a:lnTo>
                <a:lnTo>
                  <a:pt x="6727812" y="1388033"/>
                </a:lnTo>
                <a:lnTo>
                  <a:pt x="6755028" y="1372450"/>
                </a:lnTo>
                <a:lnTo>
                  <a:pt x="6775615" y="1352969"/>
                </a:lnTo>
                <a:lnTo>
                  <a:pt x="6778917" y="1349844"/>
                </a:lnTo>
                <a:lnTo>
                  <a:pt x="6782092" y="1372450"/>
                </a:lnTo>
                <a:lnTo>
                  <a:pt x="6791122" y="1388033"/>
                </a:lnTo>
                <a:lnTo>
                  <a:pt x="6805320" y="1397038"/>
                </a:lnTo>
                <a:lnTo>
                  <a:pt x="6823977" y="1399933"/>
                </a:lnTo>
                <a:lnTo>
                  <a:pt x="6835229" y="1399349"/>
                </a:lnTo>
                <a:lnTo>
                  <a:pt x="6845427" y="1397660"/>
                </a:lnTo>
                <a:lnTo>
                  <a:pt x="6854444" y="1394904"/>
                </a:lnTo>
                <a:lnTo>
                  <a:pt x="6862153" y="1391170"/>
                </a:lnTo>
                <a:lnTo>
                  <a:pt x="6862153" y="1352969"/>
                </a:lnTo>
                <a:lnTo>
                  <a:pt x="6862153" y="1349844"/>
                </a:lnTo>
                <a:close/>
              </a:path>
              <a:path w="7304405" h="1524000">
                <a:moveTo>
                  <a:pt x="6967982" y="945388"/>
                </a:moveTo>
                <a:lnTo>
                  <a:pt x="6914769" y="945388"/>
                </a:lnTo>
                <a:lnTo>
                  <a:pt x="6914769" y="1392389"/>
                </a:lnTo>
                <a:lnTo>
                  <a:pt x="6967982" y="1392389"/>
                </a:lnTo>
                <a:lnTo>
                  <a:pt x="6967982" y="945388"/>
                </a:lnTo>
                <a:close/>
              </a:path>
              <a:path w="7304405" h="1524000">
                <a:moveTo>
                  <a:pt x="6970115" y="13284"/>
                </a:moveTo>
                <a:lnTo>
                  <a:pt x="6412865" y="13284"/>
                </a:lnTo>
                <a:lnTo>
                  <a:pt x="6412865" y="159334"/>
                </a:lnTo>
                <a:lnTo>
                  <a:pt x="6606819" y="159334"/>
                </a:lnTo>
                <a:lnTo>
                  <a:pt x="6606819" y="663524"/>
                </a:lnTo>
                <a:lnTo>
                  <a:pt x="6776199" y="663524"/>
                </a:lnTo>
                <a:lnTo>
                  <a:pt x="6776199" y="159334"/>
                </a:lnTo>
                <a:lnTo>
                  <a:pt x="6970115" y="159334"/>
                </a:lnTo>
                <a:lnTo>
                  <a:pt x="6970115" y="13284"/>
                </a:lnTo>
                <a:close/>
              </a:path>
              <a:path w="7304405" h="1524000">
                <a:moveTo>
                  <a:pt x="7125690" y="13652"/>
                </a:moveTo>
                <a:lnTo>
                  <a:pt x="7012114" y="13652"/>
                </a:lnTo>
                <a:lnTo>
                  <a:pt x="7012114" y="29565"/>
                </a:lnTo>
                <a:lnTo>
                  <a:pt x="7059536" y="29565"/>
                </a:lnTo>
                <a:lnTo>
                  <a:pt x="7059536" y="159435"/>
                </a:lnTo>
                <a:lnTo>
                  <a:pt x="7078281" y="159435"/>
                </a:lnTo>
                <a:lnTo>
                  <a:pt x="7078281" y="29565"/>
                </a:lnTo>
                <a:lnTo>
                  <a:pt x="7125690" y="29565"/>
                </a:lnTo>
                <a:lnTo>
                  <a:pt x="7125690" y="13652"/>
                </a:lnTo>
                <a:close/>
              </a:path>
              <a:path w="7304405" h="1524000">
                <a:moveTo>
                  <a:pt x="7304405" y="13652"/>
                </a:moveTo>
                <a:lnTo>
                  <a:pt x="7274306" y="13652"/>
                </a:lnTo>
                <a:lnTo>
                  <a:pt x="7228662" y="131826"/>
                </a:lnTo>
                <a:lnTo>
                  <a:pt x="7188352" y="30645"/>
                </a:lnTo>
                <a:lnTo>
                  <a:pt x="7181596" y="13652"/>
                </a:lnTo>
                <a:lnTo>
                  <a:pt x="7151522" y="13652"/>
                </a:lnTo>
                <a:lnTo>
                  <a:pt x="7151522" y="159435"/>
                </a:lnTo>
                <a:lnTo>
                  <a:pt x="7170280" y="159435"/>
                </a:lnTo>
                <a:lnTo>
                  <a:pt x="7170280" y="30645"/>
                </a:lnTo>
                <a:lnTo>
                  <a:pt x="7170979" y="30645"/>
                </a:lnTo>
                <a:lnTo>
                  <a:pt x="7222655" y="159435"/>
                </a:lnTo>
                <a:lnTo>
                  <a:pt x="7233272" y="159435"/>
                </a:lnTo>
                <a:lnTo>
                  <a:pt x="7244334" y="131826"/>
                </a:lnTo>
                <a:lnTo>
                  <a:pt x="7284923" y="30645"/>
                </a:lnTo>
                <a:lnTo>
                  <a:pt x="7285634" y="30645"/>
                </a:lnTo>
                <a:lnTo>
                  <a:pt x="7285634" y="159435"/>
                </a:lnTo>
                <a:lnTo>
                  <a:pt x="7304405" y="159435"/>
                </a:lnTo>
                <a:lnTo>
                  <a:pt x="7304405" y="30645"/>
                </a:lnTo>
                <a:lnTo>
                  <a:pt x="7304405" y="1365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DE0652F-7CDE-B84D-A1B1-48EB22A5AD4F}"/>
              </a:ext>
            </a:extLst>
          </p:cNvPr>
          <p:cNvPicPr>
            <a:picLocks noChangeAspect="1"/>
          </p:cNvPicPr>
          <p:nvPr/>
        </p:nvPicPr>
        <p:blipFill>
          <a:blip r:embed="rId4"/>
          <a:stretch>
            <a:fillRect/>
          </a:stretch>
        </p:blipFill>
        <p:spPr>
          <a:xfrm>
            <a:off x="598476" y="742727"/>
            <a:ext cx="2654521" cy="766861"/>
          </a:xfrm>
          <a:prstGeom prst="rect">
            <a:avLst/>
          </a:prstGeom>
        </p:spPr>
      </p:pic>
    </p:spTree>
    <p:extLst>
      <p:ext uri="{BB962C8B-B14F-4D97-AF65-F5344CB8AC3E}">
        <p14:creationId xmlns:p14="http://schemas.microsoft.com/office/powerpoint/2010/main" val="225252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ject 3">
            <a:extLst>
              <a:ext uri="{FF2B5EF4-FFF2-40B4-BE49-F238E27FC236}">
                <a16:creationId xmlns:a16="http://schemas.microsoft.com/office/drawing/2014/main" id="{AC54C420-FCA2-BB85-AEED-0AF8DCE000E6}"/>
              </a:ext>
            </a:extLst>
          </p:cNvPr>
          <p:cNvPicPr/>
          <p:nvPr/>
        </p:nvPicPr>
        <p:blipFill>
          <a:blip r:embed="rId3" cstate="screen">
            <a:extLst>
              <a:ext uri="{28A0092B-C50C-407E-A947-70E740481C1C}">
                <a14:useLocalDpi xmlns:a14="http://schemas.microsoft.com/office/drawing/2010/main"/>
              </a:ext>
            </a:extLst>
          </a:blip>
          <a:stretch>
            <a:fillRect/>
          </a:stretch>
        </p:blipFill>
        <p:spPr>
          <a:xfrm>
            <a:off x="2029" y="2105"/>
            <a:ext cx="12189971" cy="6280782"/>
          </a:xfrm>
          <a:prstGeom prst="rect">
            <a:avLst/>
          </a:prstGeom>
        </p:spPr>
      </p:pic>
      <p:sp>
        <p:nvSpPr>
          <p:cNvPr id="28" name="Rectangle 27">
            <a:extLst>
              <a:ext uri="{FF2B5EF4-FFF2-40B4-BE49-F238E27FC236}">
                <a16:creationId xmlns:a16="http://schemas.microsoft.com/office/drawing/2014/main" id="{82A8296B-5B5D-B53A-6C93-ED69CACA52F2}"/>
              </a:ext>
            </a:extLst>
          </p:cNvPr>
          <p:cNvSpPr/>
          <p:nvPr/>
        </p:nvSpPr>
        <p:spPr>
          <a:xfrm>
            <a:off x="452843" y="3871734"/>
            <a:ext cx="6648344" cy="1088391"/>
          </a:xfrm>
          <a:prstGeom prst="rect">
            <a:avLst/>
          </a:prstGeom>
          <a:solidFill>
            <a:srgbClr val="E0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1D83DDC4-D44C-703C-9692-8956EB616D2B}"/>
              </a:ext>
            </a:extLst>
          </p:cNvPr>
          <p:cNvSpPr/>
          <p:nvPr/>
        </p:nvSpPr>
        <p:spPr>
          <a:xfrm>
            <a:off x="461807" y="2791165"/>
            <a:ext cx="6630416" cy="932294"/>
          </a:xfrm>
          <a:prstGeom prst="rect">
            <a:avLst/>
          </a:prstGeom>
          <a:solidFill>
            <a:srgbClr val="E0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929E202-3F87-467B-1238-4D5E04D6B2D1}"/>
              </a:ext>
            </a:extLst>
          </p:cNvPr>
          <p:cNvSpPr/>
          <p:nvPr/>
        </p:nvSpPr>
        <p:spPr>
          <a:xfrm>
            <a:off x="452843" y="1939483"/>
            <a:ext cx="6618261" cy="700527"/>
          </a:xfrm>
          <a:prstGeom prst="rect">
            <a:avLst/>
          </a:prstGeom>
          <a:solidFill>
            <a:srgbClr val="E0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1AD9FD27-04FE-35CA-3CF5-C58290581AAA}"/>
              </a:ext>
            </a:extLst>
          </p:cNvPr>
          <p:cNvSpPr/>
          <p:nvPr/>
        </p:nvSpPr>
        <p:spPr>
          <a:xfrm>
            <a:off x="7431494" y="1900959"/>
            <a:ext cx="4400116" cy="4184430"/>
          </a:xfrm>
          <a:prstGeom prst="rect">
            <a:avLst/>
          </a:prstGeom>
          <a:solidFill>
            <a:schemeClr val="bg1"/>
          </a:solidFill>
          <a:ln>
            <a:solidFill>
              <a:srgbClr val="1763B1">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7ABD1BC-4D2A-D557-EB69-26F43BE4C8FF}"/>
              </a:ext>
            </a:extLst>
          </p:cNvPr>
          <p:cNvSpPr/>
          <p:nvPr/>
        </p:nvSpPr>
        <p:spPr>
          <a:xfrm>
            <a:off x="7809929" y="3737689"/>
            <a:ext cx="3643246" cy="646331"/>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Indicated positive feelings about direct mail, compared to</a:t>
            </a:r>
          </a:p>
        </p:txBody>
      </p:sp>
      <p:grpSp>
        <p:nvGrpSpPr>
          <p:cNvPr id="2" name="Group 1">
            <a:extLst>
              <a:ext uri="{FF2B5EF4-FFF2-40B4-BE49-F238E27FC236}">
                <a16:creationId xmlns:a16="http://schemas.microsoft.com/office/drawing/2014/main" id="{E987B160-216B-A4EF-5543-385BE4BD0FA1}"/>
              </a:ext>
            </a:extLst>
          </p:cNvPr>
          <p:cNvGrpSpPr/>
          <p:nvPr/>
        </p:nvGrpSpPr>
        <p:grpSpPr>
          <a:xfrm>
            <a:off x="7992518" y="1973103"/>
            <a:ext cx="2885009" cy="1899528"/>
            <a:chOff x="7346134" y="2214541"/>
            <a:chExt cx="2885009" cy="1899528"/>
          </a:xfrm>
        </p:grpSpPr>
        <p:graphicFrame>
          <p:nvGraphicFramePr>
            <p:cNvPr id="5" name="Chart 4">
              <a:extLst>
                <a:ext uri="{FF2B5EF4-FFF2-40B4-BE49-F238E27FC236}">
                  <a16:creationId xmlns:a16="http://schemas.microsoft.com/office/drawing/2014/main" id="{52044410-231A-A445-D266-8B36430E0CD4}"/>
                </a:ext>
              </a:extLst>
            </p:cNvPr>
            <p:cNvGraphicFramePr/>
            <p:nvPr/>
          </p:nvGraphicFramePr>
          <p:xfrm>
            <a:off x="7346134" y="2214541"/>
            <a:ext cx="2885009" cy="1899528"/>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3C2D517B-D345-7D96-8294-19ED31D65931}"/>
                </a:ext>
              </a:extLst>
            </p:cNvPr>
            <p:cNvSpPr/>
            <p:nvPr/>
          </p:nvSpPr>
          <p:spPr>
            <a:xfrm>
              <a:off x="8171791" y="2841139"/>
              <a:ext cx="1377081" cy="646331"/>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a:rPr>
                <a:t>77%</a:t>
              </a:r>
              <a:endParaRPr kumimoji="0" lang="en-US" sz="36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A49E6A7B-E5E3-72A3-4280-B55493FB5C29}"/>
              </a:ext>
            </a:extLst>
          </p:cNvPr>
          <p:cNvGrpSpPr/>
          <p:nvPr/>
        </p:nvGrpSpPr>
        <p:grpSpPr>
          <a:xfrm>
            <a:off x="7466820" y="4286563"/>
            <a:ext cx="4123800" cy="1798826"/>
            <a:chOff x="6680998" y="4286563"/>
            <a:chExt cx="4123800" cy="1798826"/>
          </a:xfrm>
        </p:grpSpPr>
        <p:graphicFrame>
          <p:nvGraphicFramePr>
            <p:cNvPr id="11" name="Chart 10">
              <a:extLst>
                <a:ext uri="{FF2B5EF4-FFF2-40B4-BE49-F238E27FC236}">
                  <a16:creationId xmlns:a16="http://schemas.microsoft.com/office/drawing/2014/main" id="{1B3E951A-6E0A-3ED2-CAF2-9C6DBB4D913F}"/>
                </a:ext>
              </a:extLst>
            </p:cNvPr>
            <p:cNvGraphicFramePr/>
            <p:nvPr/>
          </p:nvGraphicFramePr>
          <p:xfrm>
            <a:off x="6680998" y="4304413"/>
            <a:ext cx="2396548" cy="1508759"/>
          </p:xfrm>
          <a:graphic>
            <a:graphicData uri="http://schemas.openxmlformats.org/drawingml/2006/chart">
              <c:chart xmlns:c="http://schemas.openxmlformats.org/drawingml/2006/chart" xmlns:r="http://schemas.openxmlformats.org/officeDocument/2006/relationships" r:id="rId5"/>
            </a:graphicData>
          </a:graphic>
        </p:graphicFrame>
        <p:sp>
          <p:nvSpPr>
            <p:cNvPr id="13" name="Rectangle 12">
              <a:extLst>
                <a:ext uri="{FF2B5EF4-FFF2-40B4-BE49-F238E27FC236}">
                  <a16:creationId xmlns:a16="http://schemas.microsoft.com/office/drawing/2014/main" id="{30E4CC76-EDEF-5329-5F5E-6E3F37A05EA9}"/>
                </a:ext>
              </a:extLst>
            </p:cNvPr>
            <p:cNvSpPr/>
            <p:nvPr/>
          </p:nvSpPr>
          <p:spPr>
            <a:xfrm>
              <a:off x="6978692" y="5696435"/>
              <a:ext cx="1801160" cy="36933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Gen X  </a:t>
              </a:r>
            </a:p>
          </p:txBody>
        </p:sp>
        <p:sp>
          <p:nvSpPr>
            <p:cNvPr id="15" name="Rectangle 14">
              <a:extLst>
                <a:ext uri="{FF2B5EF4-FFF2-40B4-BE49-F238E27FC236}">
                  <a16:creationId xmlns:a16="http://schemas.microsoft.com/office/drawing/2014/main" id="{0D266508-FF1F-14A5-750F-3FE58C863526}"/>
                </a:ext>
              </a:extLst>
            </p:cNvPr>
            <p:cNvSpPr/>
            <p:nvPr/>
          </p:nvSpPr>
          <p:spPr>
            <a:xfrm>
              <a:off x="7307962" y="4822757"/>
              <a:ext cx="1142620" cy="523220"/>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a:rPr>
                <a:t>71%</a:t>
              </a:r>
              <a:endParaRPr kumimoji="0" lang="en-US" sz="28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panose="020B0604020202020204" pitchFamily="34" charset="0"/>
              </a:endParaRPr>
            </a:p>
          </p:txBody>
        </p:sp>
        <p:graphicFrame>
          <p:nvGraphicFramePr>
            <p:cNvPr id="17" name="Chart 16">
              <a:extLst>
                <a:ext uri="{FF2B5EF4-FFF2-40B4-BE49-F238E27FC236}">
                  <a16:creationId xmlns:a16="http://schemas.microsoft.com/office/drawing/2014/main" id="{DC79FB94-D66D-FB2A-7277-C167F77D701A}"/>
                </a:ext>
              </a:extLst>
            </p:cNvPr>
            <p:cNvGraphicFramePr/>
            <p:nvPr/>
          </p:nvGraphicFramePr>
          <p:xfrm>
            <a:off x="8408250" y="4286563"/>
            <a:ext cx="2396548" cy="1508759"/>
          </p:xfrm>
          <a:graphic>
            <a:graphicData uri="http://schemas.openxmlformats.org/drawingml/2006/chart">
              <c:chart xmlns:c="http://schemas.openxmlformats.org/drawingml/2006/chart" xmlns:r="http://schemas.openxmlformats.org/officeDocument/2006/relationships" r:id="rId6"/>
            </a:graphicData>
          </a:graphic>
        </p:graphicFrame>
        <p:sp>
          <p:nvSpPr>
            <p:cNvPr id="19" name="Rectangle 18">
              <a:extLst>
                <a:ext uri="{FF2B5EF4-FFF2-40B4-BE49-F238E27FC236}">
                  <a16:creationId xmlns:a16="http://schemas.microsoft.com/office/drawing/2014/main" id="{D44A6242-2A5B-48E2-DB16-A0AC692EAF70}"/>
                </a:ext>
              </a:extLst>
            </p:cNvPr>
            <p:cNvSpPr/>
            <p:nvPr/>
          </p:nvSpPr>
          <p:spPr>
            <a:xfrm>
              <a:off x="8730128" y="5716057"/>
              <a:ext cx="1801160" cy="36933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Baby Boomers</a:t>
              </a:r>
            </a:p>
          </p:txBody>
        </p:sp>
        <p:sp>
          <p:nvSpPr>
            <p:cNvPr id="21" name="Rectangle 20">
              <a:extLst>
                <a:ext uri="{FF2B5EF4-FFF2-40B4-BE49-F238E27FC236}">
                  <a16:creationId xmlns:a16="http://schemas.microsoft.com/office/drawing/2014/main" id="{169A6920-3118-AF85-B522-0187C6BD7026}"/>
                </a:ext>
              </a:extLst>
            </p:cNvPr>
            <p:cNvSpPr/>
            <p:nvPr/>
          </p:nvSpPr>
          <p:spPr>
            <a:xfrm>
              <a:off x="9077546" y="4798015"/>
              <a:ext cx="1142620" cy="523220"/>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a:rPr>
                <a:t>55%</a:t>
              </a:r>
              <a:endParaRPr kumimoji="0" lang="en-US" sz="2800" b="1" i="0" u="none" strike="noStrike" kern="1200" cap="none" spc="0" normalizeH="0" baseline="0" noProof="0" dirty="0">
                <a:ln>
                  <a:noFill/>
                </a:ln>
                <a:solidFill>
                  <a:srgbClr val="1763B1"/>
                </a:solidFill>
                <a:effectLst/>
                <a:uLnTx/>
                <a:uFillTx/>
                <a:latin typeface="Arial"/>
                <a:ea typeface="Calibri" panose="020F0502020204030204" pitchFamily="34" charset="0"/>
                <a:cs typeface="Arial" panose="020B0604020202020204" pitchFamily="34" charset="0"/>
              </a:endParaRPr>
            </a:p>
          </p:txBody>
        </p:sp>
      </p:grpSp>
      <p:sp>
        <p:nvSpPr>
          <p:cNvPr id="23" name="Content Placeholder 2">
            <a:extLst>
              <a:ext uri="{FF2B5EF4-FFF2-40B4-BE49-F238E27FC236}">
                <a16:creationId xmlns:a16="http://schemas.microsoft.com/office/drawing/2014/main" id="{1CD59D0A-ECED-6AA8-1803-E3B620756E03}"/>
              </a:ext>
            </a:extLst>
          </p:cNvPr>
          <p:cNvSpPr txBox="1">
            <a:spLocks/>
          </p:cNvSpPr>
          <p:nvPr/>
        </p:nvSpPr>
        <p:spPr>
          <a:xfrm>
            <a:off x="452844" y="829482"/>
            <a:ext cx="6495456" cy="735714"/>
          </a:xfrm>
          <a:prstGeom prst="rect">
            <a:avLst/>
          </a:prstGeom>
        </p:spPr>
        <p:txBody>
          <a:bodyPr vert="horz" lIns="91440" tIns="45720" rIns="91440" bIns="45720" rtlCol="0" anchor="t">
            <a:noAutofit/>
          </a:bodyPr>
          <a:lstStyle>
            <a:lvl1pPr marL="457189" indent="-243834" algn="l" defTabSz="1219170" rtl="0" eaLnBrk="1" latinLnBrk="0" hangingPunct="1">
              <a:spcBef>
                <a:spcPts val="2400"/>
              </a:spcBef>
              <a:buClr>
                <a:srgbClr val="E0542D"/>
              </a:buClr>
              <a:buFont typeface="Arial" panose="020B0604020202020204" pitchFamily="34" charset="0"/>
              <a:buChar char="•"/>
              <a:defRPr sz="2400" kern="1200">
                <a:solidFill>
                  <a:srgbClr val="0D4C39"/>
                </a:solidFill>
                <a:latin typeface="+mn-lt"/>
                <a:ea typeface="+mn-ea"/>
                <a:cs typeface="+mn-cs"/>
              </a:defRPr>
            </a:lvl1pPr>
            <a:lvl2pPr marL="990575" indent="-243834" algn="l" defTabSz="1219170" rtl="0" eaLnBrk="1" latinLnBrk="0" hangingPunct="1">
              <a:spcBef>
                <a:spcPct val="20000"/>
              </a:spcBef>
              <a:buClr>
                <a:srgbClr val="E0542D"/>
              </a:buClr>
              <a:buFont typeface="Arial" panose="020B0604020202020204" pitchFamily="34" charset="0"/>
              <a:buChar char="–"/>
              <a:defRPr sz="2133" kern="1200">
                <a:solidFill>
                  <a:srgbClr val="0D4C39"/>
                </a:solidFill>
                <a:latin typeface="+mn-lt"/>
                <a:ea typeface="+mn-ea"/>
                <a:cs typeface="+mn-cs"/>
              </a:defRPr>
            </a:lvl2pPr>
            <a:lvl3pPr marL="1523962" indent="-243834" algn="l" defTabSz="1219170" rtl="0" eaLnBrk="1" latinLnBrk="0" hangingPunct="1">
              <a:spcBef>
                <a:spcPct val="20000"/>
              </a:spcBef>
              <a:buClr>
                <a:srgbClr val="E0542D"/>
              </a:buClr>
              <a:buFont typeface="Arial" panose="020B0604020202020204" pitchFamily="34" charset="0"/>
              <a:buChar char="•"/>
              <a:defRPr sz="1867" kern="1200">
                <a:solidFill>
                  <a:srgbClr val="0D4C39"/>
                </a:solidFill>
                <a:latin typeface="+mn-lt"/>
                <a:ea typeface="+mn-ea"/>
                <a:cs typeface="+mn-cs"/>
              </a:defRPr>
            </a:lvl3pPr>
            <a:lvl4pPr marL="2133547"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4pPr>
            <a:lvl5pPr marL="2743131"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400"/>
              </a:spcBef>
              <a:spcAft>
                <a:spcPts val="0"/>
              </a:spcAft>
              <a:buClr>
                <a:srgbClr val="E0542D"/>
              </a:buClr>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Compared to older generations in 2022, Gen Z (18-25) and Millennials (25-39):</a:t>
            </a:r>
          </a:p>
        </p:txBody>
      </p:sp>
      <p:sp>
        <p:nvSpPr>
          <p:cNvPr id="27" name="Rectangle 26">
            <a:extLst>
              <a:ext uri="{FF2B5EF4-FFF2-40B4-BE49-F238E27FC236}">
                <a16:creationId xmlns:a16="http://schemas.microsoft.com/office/drawing/2014/main" id="{03709E4A-1BDD-3BFB-AFB8-0DE9D10A1D17}"/>
              </a:ext>
            </a:extLst>
          </p:cNvPr>
          <p:cNvSpPr/>
          <p:nvPr/>
        </p:nvSpPr>
        <p:spPr>
          <a:xfrm>
            <a:off x="550817" y="2093880"/>
            <a:ext cx="5435646"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Reported the highest levels of </a:t>
            </a:r>
            <a:r>
              <a:rPr kumimoji="0" lang="en-US" sz="2000" b="1"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digital fatigue</a:t>
            </a:r>
            <a:r>
              <a:rPr kumimoji="0" lang="en-US" sz="2000" b="0"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a:t>
            </a:r>
            <a:endParaRPr kumimoji="0" lang="en-US" sz="2000" b="1"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endParaRPr>
          </a:p>
        </p:txBody>
      </p:sp>
      <p:sp>
        <p:nvSpPr>
          <p:cNvPr id="29" name="Rectangle 28">
            <a:extLst>
              <a:ext uri="{FF2B5EF4-FFF2-40B4-BE49-F238E27FC236}">
                <a16:creationId xmlns:a16="http://schemas.microsoft.com/office/drawing/2014/main" id="{013C48B7-40A2-0FC9-ACFC-B73E48E1EE54}"/>
              </a:ext>
            </a:extLst>
          </p:cNvPr>
          <p:cNvSpPr/>
          <p:nvPr/>
        </p:nvSpPr>
        <p:spPr>
          <a:xfrm>
            <a:off x="550817" y="2898887"/>
            <a:ext cx="6305029" cy="70788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Showed the </a:t>
            </a:r>
            <a:r>
              <a:rPr kumimoji="0" lang="en-US" sz="2000" b="1"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strongest engagement </a:t>
            </a:r>
            <a:r>
              <a:rPr kumimoji="0" lang="en-US" sz="2000" b="0"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among consumers who engage with direct mail.</a:t>
            </a:r>
          </a:p>
        </p:txBody>
      </p:sp>
      <p:sp>
        <p:nvSpPr>
          <p:cNvPr id="31" name="Rectangle 30">
            <a:extLst>
              <a:ext uri="{FF2B5EF4-FFF2-40B4-BE49-F238E27FC236}">
                <a16:creationId xmlns:a16="http://schemas.microsoft.com/office/drawing/2014/main" id="{0E332EBA-5A69-59FF-BC9A-21AF84E000B1}"/>
              </a:ext>
            </a:extLst>
          </p:cNvPr>
          <p:cNvSpPr/>
          <p:nvPr/>
        </p:nvSpPr>
        <p:spPr>
          <a:xfrm>
            <a:off x="551569" y="4021933"/>
            <a:ext cx="5913357" cy="70788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Are more than </a:t>
            </a:r>
            <a:r>
              <a:rPr kumimoji="0" lang="en-US" sz="2000" b="1"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2X </a:t>
            </a:r>
            <a:r>
              <a:rPr kumimoji="0" lang="en-US" sz="2000" b="0"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as likely to apply for financial and insurance products upon receiving direct mail.</a:t>
            </a:r>
          </a:p>
        </p:txBody>
      </p:sp>
      <p:sp>
        <p:nvSpPr>
          <p:cNvPr id="33" name="TextBox 32">
            <a:extLst>
              <a:ext uri="{FF2B5EF4-FFF2-40B4-BE49-F238E27FC236}">
                <a16:creationId xmlns:a16="http://schemas.microsoft.com/office/drawing/2014/main" id="{EBE1DAAE-FACC-5270-239F-6968F3D261EB}"/>
              </a:ext>
            </a:extLst>
          </p:cNvPr>
          <p:cNvSpPr txBox="1"/>
          <p:nvPr/>
        </p:nvSpPr>
        <p:spPr>
          <a:xfrm>
            <a:off x="469158" y="5411659"/>
            <a:ext cx="599576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Arial"/>
                <a:ea typeface="+mn-ea"/>
                <a:cs typeface="+mn-cs"/>
              </a:rPr>
              <a:t>1. SG360's 2021 Future of Direct Mail report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Arial"/>
                <a:ea typeface="+mn-ea"/>
                <a:cs typeface="+mn-cs"/>
              </a:rPr>
              <a:t>2. SG360's 2022 Future of Direct Mail presentation, 2022 National Postal Forum </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Title 1">
            <a:extLst>
              <a:ext uri="{FF2B5EF4-FFF2-40B4-BE49-F238E27FC236}">
                <a16:creationId xmlns:a16="http://schemas.microsoft.com/office/drawing/2014/main" id="{C93630EF-D30B-6139-7F23-3BE990D969A5}"/>
              </a:ext>
            </a:extLst>
          </p:cNvPr>
          <p:cNvSpPr txBox="1">
            <a:spLocks/>
          </p:cNvSpPr>
          <p:nvPr/>
        </p:nvSpPr>
        <p:spPr>
          <a:xfrm>
            <a:off x="452843" y="322964"/>
            <a:ext cx="11577233" cy="978808"/>
          </a:xfrm>
          <a:prstGeom prst="rect">
            <a:avLst/>
          </a:prstGeom>
        </p:spPr>
        <p:txBody>
          <a:bodyPr lIns="91440" tIns="45720" rIns="91440" bIns="45720" anchor="t"/>
          <a:lstStyle>
            <a:lvl1pPr algn="l" defTabSz="1219170" rtl="0" eaLnBrk="1" latinLnBrk="0" hangingPunct="1">
              <a:lnSpc>
                <a:spcPct val="90000"/>
              </a:lnSpc>
              <a:spcBef>
                <a:spcPct val="0"/>
              </a:spcBef>
              <a:buNone/>
              <a:defRPr sz="3467" b="1" i="1"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3450" b="1" i="0" u="none" strike="noStrike" kern="1200" cap="none" spc="0" normalizeH="0" baseline="0" noProof="0" dirty="0">
                <a:ln>
                  <a:noFill/>
                </a:ln>
                <a:solidFill>
                  <a:srgbClr val="FFFFFF"/>
                </a:solidFill>
                <a:effectLst/>
                <a:uLnTx/>
                <a:uFillTx/>
                <a:latin typeface="Arial"/>
                <a:ea typeface="+mj-ea"/>
                <a:cs typeface="Arial Black" panose="020B0604020202020204" pitchFamily="34" charset="0"/>
              </a:rPr>
              <a:t>MAIL’S VALUE TO THE NEXT GENERATION</a:t>
            </a:r>
            <a:endParaRPr kumimoji="0" lang="en-US" sz="3450" b="1" i="0" u="none" strike="noStrike" kern="1200" cap="none" spc="0" normalizeH="0" baseline="0" noProof="0" dirty="0">
              <a:ln>
                <a:noFill/>
              </a:ln>
              <a:solidFill>
                <a:srgbClr val="FFFFFF"/>
              </a:solidFill>
              <a:effectLst/>
              <a:uLnTx/>
              <a:uFillTx/>
              <a:latin typeface="Arial"/>
              <a:ea typeface="+mj-ea"/>
              <a:cs typeface="+mj-cs"/>
            </a:endParaRPr>
          </a:p>
        </p:txBody>
      </p:sp>
      <p:sp>
        <p:nvSpPr>
          <p:cNvPr id="30" name="Rectangle 29">
            <a:extLst>
              <a:ext uri="{FF2B5EF4-FFF2-40B4-BE49-F238E27FC236}">
                <a16:creationId xmlns:a16="http://schemas.microsoft.com/office/drawing/2014/main" id="{0F5E4002-0029-4B6C-C3A0-1F462AE78FC0}"/>
              </a:ext>
            </a:extLst>
          </p:cNvPr>
          <p:cNvSpPr/>
          <p:nvPr/>
        </p:nvSpPr>
        <p:spPr>
          <a:xfrm>
            <a:off x="7531771" y="2089691"/>
            <a:ext cx="1124026" cy="400110"/>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In 2021,</a:t>
            </a:r>
          </a:p>
        </p:txBody>
      </p:sp>
      <p:sp>
        <p:nvSpPr>
          <p:cNvPr id="32" name="Rectangle 31">
            <a:extLst>
              <a:ext uri="{FF2B5EF4-FFF2-40B4-BE49-F238E27FC236}">
                <a16:creationId xmlns:a16="http://schemas.microsoft.com/office/drawing/2014/main" id="{69DD8EF6-F7F1-271D-6C52-297DDBCE1DA1}"/>
              </a:ext>
            </a:extLst>
          </p:cNvPr>
          <p:cNvSpPr/>
          <p:nvPr/>
        </p:nvSpPr>
        <p:spPr>
          <a:xfrm>
            <a:off x="10272944" y="2505670"/>
            <a:ext cx="1801160" cy="92333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Gen 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63B1"/>
                </a:solidFill>
                <a:effectLst/>
                <a:uLnTx/>
                <a:uFillTx/>
                <a:latin typeface="Arial"/>
                <a:ea typeface="+mn-ea"/>
                <a:cs typeface="Arial Black" panose="020B0604020202020204" pitchFamily="34" charset="0"/>
              </a:rPr>
              <a:t>Millennials</a:t>
            </a:r>
          </a:p>
        </p:txBody>
      </p:sp>
    </p:spTree>
    <p:extLst>
      <p:ext uri="{BB962C8B-B14F-4D97-AF65-F5344CB8AC3E}">
        <p14:creationId xmlns:p14="http://schemas.microsoft.com/office/powerpoint/2010/main" val="1030567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6BCF1F93-6EC0-DB4C-8B86-B7A7DF5BCBCF}"/>
              </a:ext>
            </a:extLst>
          </p:cNvPr>
          <p:cNvSpPr/>
          <p:nvPr/>
        </p:nvSpPr>
        <p:spPr>
          <a:xfrm>
            <a:off x="9486900" y="4318000"/>
            <a:ext cx="14605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Content Placeholder 8">
            <a:extLst>
              <a:ext uri="{FF2B5EF4-FFF2-40B4-BE49-F238E27FC236}">
                <a16:creationId xmlns:a16="http://schemas.microsoft.com/office/drawing/2014/main" id="{CAF6253D-821E-8710-15CF-AA3EB6EE98E1}"/>
              </a:ext>
            </a:extLst>
          </p:cNvPr>
          <p:cNvSpPr>
            <a:spLocks noGrp="1"/>
          </p:cNvSpPr>
          <p:nvPr>
            <p:ph sz="quarter" idx="14"/>
          </p:nvPr>
        </p:nvSpPr>
        <p:spPr>
          <a:xfrm>
            <a:off x="148246" y="319278"/>
            <a:ext cx="8566263" cy="671322"/>
          </a:xfrm>
        </p:spPr>
        <p:txBody>
          <a:bodyPr/>
          <a:lstStyle/>
          <a:p>
            <a:r>
              <a:rPr lang="en-US" sz="2800" kern="0" dirty="0">
                <a:latin typeface="Arial" panose="020B0604020202020204" pitchFamily="34" charset="0"/>
              </a:rPr>
              <a:t>Why</a:t>
            </a:r>
            <a:r>
              <a:rPr lang="en-US" sz="2800" kern="0" spc="-10" dirty="0">
                <a:latin typeface="Arial" panose="020B0604020202020204" pitchFamily="34" charset="0"/>
              </a:rPr>
              <a:t> </a:t>
            </a:r>
            <a:r>
              <a:rPr lang="en-US" sz="2800" b="1" kern="0" dirty="0">
                <a:latin typeface="Arial" panose="020B0604020202020204" pitchFamily="34" charset="0"/>
              </a:rPr>
              <a:t>USPS</a:t>
            </a:r>
            <a:r>
              <a:rPr lang="en-US" sz="2800" b="1" kern="0" spc="-10" dirty="0">
                <a:latin typeface="Arial" panose="020B0604020202020204" pitchFamily="34" charset="0"/>
              </a:rPr>
              <a:t> </a:t>
            </a:r>
            <a:r>
              <a:rPr lang="en-US" sz="2800" b="1" kern="0" spc="-5" dirty="0">
                <a:latin typeface="Arial" panose="020B0604020202020204" pitchFamily="34" charset="0"/>
              </a:rPr>
              <a:t>Connect</a:t>
            </a:r>
            <a:r>
              <a:rPr lang="en-US" sz="2400" b="1" kern="0" spc="-7" baseline="24691" dirty="0">
                <a:latin typeface="Arial" panose="020B0604020202020204" pitchFamily="34" charset="0"/>
              </a:rPr>
              <a:t>™ </a:t>
            </a:r>
            <a:r>
              <a:rPr lang="en-US" sz="2800" kern="0" spc="-5" dirty="0">
                <a:latin typeface="Arial" panose="020B0604020202020204" pitchFamily="34" charset="0"/>
              </a:rPr>
              <a:t>Regional is </a:t>
            </a:r>
            <a:r>
              <a:rPr lang="en-US" sz="2800" kern="0" dirty="0">
                <a:latin typeface="Arial" panose="020B0604020202020204" pitchFamily="34" charset="0"/>
              </a:rPr>
              <a:t>good</a:t>
            </a:r>
            <a:r>
              <a:rPr lang="en-US" sz="2800" kern="0" spc="-10" dirty="0">
                <a:latin typeface="Arial" panose="020B0604020202020204" pitchFamily="34" charset="0"/>
              </a:rPr>
              <a:t> </a:t>
            </a:r>
            <a:r>
              <a:rPr lang="en-US" sz="2800" kern="0" dirty="0">
                <a:latin typeface="Arial" panose="020B0604020202020204" pitchFamily="34" charset="0"/>
              </a:rPr>
              <a:t>for</a:t>
            </a:r>
            <a:r>
              <a:rPr lang="en-US" sz="2800" kern="0" spc="-5" dirty="0">
                <a:latin typeface="Arial" panose="020B0604020202020204" pitchFamily="34" charset="0"/>
              </a:rPr>
              <a:t> </a:t>
            </a:r>
            <a:r>
              <a:rPr lang="en-US" sz="2800" kern="0" dirty="0">
                <a:latin typeface="Arial" panose="020B0604020202020204" pitchFamily="34" charset="0"/>
              </a:rPr>
              <a:t>your</a:t>
            </a:r>
            <a:r>
              <a:rPr lang="en-US" sz="2800" kern="0" spc="-10" dirty="0">
                <a:latin typeface="Arial" panose="020B0604020202020204" pitchFamily="34" charset="0"/>
              </a:rPr>
              <a:t> </a:t>
            </a:r>
            <a:r>
              <a:rPr lang="en-US" sz="2800" kern="0" dirty="0">
                <a:latin typeface="Arial" panose="020B0604020202020204" pitchFamily="34" charset="0"/>
              </a:rPr>
              <a:t>business.</a:t>
            </a:r>
            <a:endParaRPr lang="en-US" dirty="0">
              <a:latin typeface="Arial" panose="020B0604020202020204" pitchFamily="34" charset="0"/>
            </a:endParaRPr>
          </a:p>
        </p:txBody>
      </p:sp>
      <p:sp>
        <p:nvSpPr>
          <p:cNvPr id="14" name="object 11">
            <a:extLst>
              <a:ext uri="{FF2B5EF4-FFF2-40B4-BE49-F238E27FC236}">
                <a16:creationId xmlns:a16="http://schemas.microsoft.com/office/drawing/2014/main" id="{FB4CA094-720D-974B-BE69-CA8BFCD3F9F9}"/>
              </a:ext>
            </a:extLst>
          </p:cNvPr>
          <p:cNvSpPr txBox="1"/>
          <p:nvPr/>
        </p:nvSpPr>
        <p:spPr>
          <a:xfrm>
            <a:off x="76389" y="6184900"/>
            <a:ext cx="12115611" cy="551433"/>
          </a:xfrm>
          <a:prstGeom prst="rect">
            <a:avLst/>
          </a:prstGeom>
        </p:spPr>
        <p:txBody>
          <a:bodyPr vert="horz" wrap="square" lIns="0" tIns="12700" rIns="0" bIns="0" rtlCol="0">
            <a:spAutoFit/>
          </a:bodyPr>
          <a:lstStyle/>
          <a:p>
            <a:pPr marL="278765" marR="55880" lvl="0" indent="-228600" algn="l" defTabSz="914400" rtl="0" eaLnBrk="1" fontAlgn="auto" latinLnBrk="0" hangingPunct="1">
              <a:lnSpc>
                <a:spcPct val="100000"/>
              </a:lnSpc>
              <a:spcBef>
                <a:spcPts val="100"/>
              </a:spcBef>
              <a:spcAft>
                <a:spcPts val="0"/>
              </a:spcAft>
              <a:buClrTx/>
              <a:buSzTx/>
              <a:buFontTx/>
              <a:buAutoNum type="arabicPeriod"/>
              <a:tabLst>
                <a:tab pos="278765" algn="l"/>
                <a:tab pos="279400" algn="l"/>
              </a:tabLst>
              <a:defRPr/>
            </a:pP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Participation in USPS Connect Local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requires agreement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program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terms and entry of packages and mail close to final destination. Same-day delivery is expected but not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guaranteed and may not be available at all locations. Next-day delivery may be impacted by holidays and availability of Sunday </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delivery.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When Sunday delivery is available,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there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an</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additional fee for</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USPS Connect</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Local Shipping services.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Sunday delivery</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not available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USPS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 Local Mail</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services. Additional</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restrictions</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may </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apply. </a:t>
            </a:r>
            <a:r>
              <a:rPr kumimoji="0" sz="700" b="0" i="0" u="none" strike="noStrike" kern="1200" cap="none" spc="-2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Speak</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with your USPS</a:t>
            </a:r>
            <a:r>
              <a:rPr kumimoji="0" sz="600" b="0" i="0" u="none" strike="noStrike" kern="1200" cap="none" spc="0" normalizeH="0" baseline="30864"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sz="600" b="0" i="0" u="none" strike="noStrike" kern="1200" cap="none" spc="142" normalizeH="0" baseline="30864"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Representative</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for details.</a:t>
            </a:r>
          </a:p>
          <a:p>
            <a:pPr marL="279400" marR="0" lvl="0" indent="-229235" algn="l" defTabSz="914400" rtl="0" eaLnBrk="1" fontAlgn="auto" latinLnBrk="0" hangingPunct="1">
              <a:lnSpc>
                <a:spcPct val="100000"/>
              </a:lnSpc>
              <a:spcBef>
                <a:spcPts val="0"/>
              </a:spcBef>
              <a:spcAft>
                <a:spcPts val="0"/>
              </a:spcAft>
              <a:buClrTx/>
              <a:buSzTx/>
              <a:buFontTx/>
              <a:buAutoNum type="arabicPeriod"/>
              <a:tabLst>
                <a:tab pos="278765" algn="l"/>
                <a:tab pos="280035" algn="l"/>
              </a:tabLst>
              <a:defRPr/>
            </a:pP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details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free</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Package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Pickup,</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visit </a:t>
            </a:r>
            <a:r>
              <a:rPr kumimoji="0" sz="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usps.com/pickup</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On-demand</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pickup is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available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fee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not</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available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the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USPS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Local flat-rate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mail</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a:t>
            </a:r>
          </a:p>
          <a:p>
            <a:pPr marL="279400" marR="0" lvl="0" indent="-229235" algn="l" defTabSz="914400" rtl="0" eaLnBrk="1" fontAlgn="auto" latinLnBrk="0" hangingPunct="1">
              <a:lnSpc>
                <a:spcPct val="100000"/>
              </a:lnSpc>
              <a:spcBef>
                <a:spcPts val="0"/>
              </a:spcBef>
              <a:spcAft>
                <a:spcPts val="0"/>
              </a:spcAft>
              <a:buClrTx/>
              <a:buSzTx/>
              <a:buFontTx/>
              <a:buAutoNum type="arabicPeriod"/>
              <a:tabLst>
                <a:tab pos="278765" algn="l"/>
                <a:tab pos="280035" algn="l"/>
              </a:tabLst>
              <a:defRPr/>
            </a:pP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Free</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packaging</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only</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available</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Flat</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Rate</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boxes,</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bags,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a:t>
            </a:r>
            <a:r>
              <a:rPr kumimoji="0" sz="7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envelopes.</a:t>
            </a:r>
          </a:p>
          <a:p>
            <a:pPr marL="279400" marR="0" lvl="0" indent="-229235" algn="l" defTabSz="914400" rtl="0" eaLnBrk="1" fontAlgn="auto" latinLnBrk="0" hangingPunct="1">
              <a:lnSpc>
                <a:spcPct val="100000"/>
              </a:lnSpc>
              <a:spcBef>
                <a:spcPts val="0"/>
              </a:spcBef>
              <a:spcAft>
                <a:spcPts val="0"/>
              </a:spcAft>
              <a:buClrTx/>
              <a:buSzTx/>
              <a:buFontTx/>
              <a:buAutoNum type="arabicPeriod"/>
              <a:tabLst>
                <a:tab pos="278765" algn="l"/>
                <a:tab pos="280035" algn="l"/>
              </a:tabLst>
              <a:defRPr/>
            </a:pP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Please visit</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700" b="1"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usps.com/business/shipping-local-directory-criteria.htm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details</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eligibility</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requirements.</a:t>
            </a:r>
            <a:endParaRPr kumimoji="0"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F43A2388-795C-4AD0-82E4-81944208CB24}"/>
              </a:ext>
            </a:extLst>
          </p:cNvPr>
          <p:cNvPicPr>
            <a:picLocks noChangeAspect="1"/>
          </p:cNvPicPr>
          <p:nvPr/>
        </p:nvPicPr>
        <p:blipFill rotWithShape="1">
          <a:blip r:embed="rId4"/>
          <a:srcRect t="7347"/>
          <a:stretch/>
        </p:blipFill>
        <p:spPr>
          <a:xfrm>
            <a:off x="4821382" y="1226461"/>
            <a:ext cx="6909835" cy="4717384"/>
          </a:xfrm>
          <a:prstGeom prst="rect">
            <a:avLst/>
          </a:prstGeom>
        </p:spPr>
      </p:pic>
      <p:sp>
        <p:nvSpPr>
          <p:cNvPr id="15" name="object 5">
            <a:extLst>
              <a:ext uri="{FF2B5EF4-FFF2-40B4-BE49-F238E27FC236}">
                <a16:creationId xmlns:a16="http://schemas.microsoft.com/office/drawing/2014/main" id="{ACAABA20-093F-4E3E-B265-43561E562AA3}"/>
              </a:ext>
            </a:extLst>
          </p:cNvPr>
          <p:cNvSpPr txBox="1"/>
          <p:nvPr/>
        </p:nvSpPr>
        <p:spPr>
          <a:xfrm>
            <a:off x="1237696" y="1476440"/>
            <a:ext cx="3181350" cy="1278890"/>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panose="020B0604020202020204" pitchFamily="34" charset="0"/>
              </a:rPr>
              <a:t>Extensive</a:t>
            </a:r>
            <a:r>
              <a:rPr kumimoji="0" sz="1600" b="1" i="0" u="none" strike="noStrike" kern="1200" cap="none" spc="-35" normalizeH="0" baseline="0" noProof="0" dirty="0">
                <a:ln>
                  <a:noFill/>
                </a:ln>
                <a:solidFill>
                  <a:srgbClr val="004B87"/>
                </a:solidFill>
                <a:effectLst/>
                <a:uLnTx/>
                <a:uFillTx/>
                <a:latin typeface="Arial Black" panose="020B0604020202020204" pitchFamily="34" charset="0"/>
                <a:ea typeface="+mn-ea"/>
                <a:cs typeface="Arial"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panose="020B0604020202020204" pitchFamily="34" charset="0"/>
              </a:rPr>
              <a:t>next-day</a:t>
            </a:r>
            <a:r>
              <a:rPr kumimoji="0" sz="1600" b="1" i="0" u="none" strike="noStrike" kern="1200" cap="none" spc="-35" normalizeH="0" baseline="0" noProof="0" dirty="0">
                <a:ln>
                  <a:noFill/>
                </a:ln>
                <a:solidFill>
                  <a:srgbClr val="004B87"/>
                </a:solidFill>
                <a:effectLst/>
                <a:uLnTx/>
                <a:uFillTx/>
                <a:latin typeface="Arial Black" panose="020B0604020202020204" pitchFamily="34" charset="0"/>
                <a:ea typeface="+mn-ea"/>
                <a:cs typeface="Arial" panose="020B0604020202020204" pitchFamily="34" charset="0"/>
              </a:rPr>
              <a:t> </a:t>
            </a:r>
            <a:r>
              <a:rPr kumimoji="0" sz="1600" b="1" i="0" u="none" strike="noStrike" kern="1200" cap="none" spc="-5" normalizeH="0" baseline="0" noProof="0" dirty="0">
                <a:ln>
                  <a:noFill/>
                </a:ln>
                <a:solidFill>
                  <a:srgbClr val="004B87"/>
                </a:solidFill>
                <a:effectLst/>
                <a:uLnTx/>
                <a:uFillTx/>
                <a:latin typeface="Arial Black" panose="020B0604020202020204" pitchFamily="34" charset="0"/>
                <a:ea typeface="+mn-ea"/>
                <a:cs typeface="Arial" panose="020B0604020202020204" pitchFamily="34" charset="0"/>
              </a:rPr>
              <a:t>reach.</a:t>
            </a:r>
            <a:endPar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panose="020B0604020202020204" pitchFamily="34" charset="0"/>
            </a:endParaRPr>
          </a:p>
          <a:p>
            <a:pPr marL="38100" marR="113030" lvl="0" indent="0" algn="l" defTabSz="914400" rtl="0" eaLnBrk="1" fontAlgn="auto" latinLnBrk="0" hangingPunct="1">
              <a:lnSpc>
                <a:spcPct val="114599"/>
              </a:lnSpc>
              <a:spcBef>
                <a:spcPts val="135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Fast</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next-day</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delivery</a:t>
            </a:r>
            <a:r>
              <a:rPr kumimoji="0"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service</a:t>
            </a:r>
            <a:r>
              <a:rPr kumimoji="0" sz="1350" b="0" i="0" u="none" strike="noStrike" kern="1200" cap="none" spc="0" normalizeH="0" baseline="33950" noProof="0" dirty="0">
                <a:ln>
                  <a:noFill/>
                </a:ln>
                <a:solidFill>
                  <a:srgbClr val="004B87"/>
                </a:solidFill>
                <a:effectLst/>
                <a:uLnTx/>
                <a:uFillTx/>
                <a:latin typeface="Arial" panose="020B0604020202020204" pitchFamily="34" charset="0"/>
                <a:ea typeface="+mn-ea"/>
                <a:cs typeface="Arial" panose="020B0604020202020204" pitchFamily="34" charset="0"/>
              </a:rPr>
              <a:t>1 </a:t>
            </a:r>
            <a:r>
              <a:rPr kumimoji="0" sz="1350" b="0" i="0" u="none" strike="noStrike" kern="1200" cap="none" spc="7" normalizeH="0" baseline="3395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six</a:t>
            </a:r>
            <a:r>
              <a:rPr kumimoji="0" sz="16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days</a:t>
            </a:r>
            <a:r>
              <a:rPr kumimoji="0" sz="16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a:t>
            </a:r>
            <a:r>
              <a:rPr kumimoji="0" sz="16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week</a:t>
            </a:r>
            <a:r>
              <a:rPr kumimoji="0" sz="16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to</a:t>
            </a:r>
            <a:r>
              <a:rPr kumimoji="0" sz="16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help</a:t>
            </a:r>
            <a:r>
              <a:rPr kumimoji="0" sz="16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you</a:t>
            </a:r>
            <a:r>
              <a:rPr kumimoji="0"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meet</a:t>
            </a:r>
          </a:p>
          <a:p>
            <a:pPr marL="38100" marR="0" lvl="0" indent="0" algn="l" defTabSz="914400" rtl="0" eaLnBrk="1" fontAlgn="auto" latinLnBrk="0" hangingPunct="1">
              <a:lnSpc>
                <a:spcPct val="100000"/>
              </a:lnSpc>
              <a:spcBef>
                <a:spcPts val="28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customer</a:t>
            </a:r>
            <a:r>
              <a:rPr kumimoji="0" sz="1600" b="0"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demand</a:t>
            </a:r>
            <a:r>
              <a:rPr kumimoji="0" sz="1600" b="0"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for</a:t>
            </a:r>
            <a:r>
              <a:rPr kumimoji="0" sz="1600" b="0"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fast</a:t>
            </a:r>
            <a:r>
              <a:rPr kumimoji="0" sz="1600" b="0"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service.</a:t>
            </a:r>
          </a:p>
        </p:txBody>
      </p:sp>
      <p:sp>
        <p:nvSpPr>
          <p:cNvPr id="16" name="object 6">
            <a:extLst>
              <a:ext uri="{FF2B5EF4-FFF2-40B4-BE49-F238E27FC236}">
                <a16:creationId xmlns:a16="http://schemas.microsoft.com/office/drawing/2014/main" id="{07C23F66-7D9F-4F1E-91BC-DA34D812A4C3}"/>
              </a:ext>
            </a:extLst>
          </p:cNvPr>
          <p:cNvSpPr txBox="1"/>
          <p:nvPr/>
        </p:nvSpPr>
        <p:spPr>
          <a:xfrm>
            <a:off x="1244600" y="3039110"/>
            <a:ext cx="2914650" cy="1278890"/>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Unmatched</a:t>
            </a:r>
            <a:r>
              <a:rPr kumimoji="0" sz="1600" b="1" i="0" u="none" strike="noStrike" kern="1200" cap="none" spc="-5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value.</a:t>
            </a:r>
          </a:p>
          <a:p>
            <a:pPr marL="38100" marR="30480" lvl="0" indent="0" algn="l" defTabSz="914400" rtl="0" eaLnBrk="1" fontAlgn="auto" latinLnBrk="0" hangingPunct="1">
              <a:lnSpc>
                <a:spcPct val="114500"/>
              </a:lnSpc>
              <a:spcBef>
                <a:spcPts val="135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Competitively priced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Parcel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Select</a:t>
            </a:r>
            <a:r>
              <a:rPr kumimoji="0" sz="1350" b="0" i="0" u="none" strike="noStrike" kern="1200" cap="none" spc="0" normalizeH="0" baseline="33950" noProof="0" dirty="0">
                <a:ln>
                  <a:noFill/>
                </a:ln>
                <a:solidFill>
                  <a:srgbClr val="004B87"/>
                </a:solidFill>
                <a:effectLst/>
                <a:uLnTx/>
                <a:uFillTx/>
                <a:latin typeface="Arial" panose="020B0604020202020204" pitchFamily="34" charset="0"/>
                <a:ea typeface="+mn-ea"/>
                <a:cs typeface="Arial" panose="020B0604020202020204" pitchFamily="34" charset="0"/>
              </a:rPr>
              <a:t>®</a:t>
            </a:r>
            <a:r>
              <a:rPr kumimoji="0" sz="1350" b="0" i="0" u="none" strike="noStrike" kern="1200" cap="none" spc="7" normalizeH="0" baseline="3395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and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Parcel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Select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Lightweight</a:t>
            </a:r>
            <a:r>
              <a:rPr kumimoji="0" sz="1350" b="0" i="0" u="none" strike="noStrike" kern="1200" cap="none" spc="0" normalizeH="0" baseline="33950" noProof="0" dirty="0">
                <a:ln>
                  <a:noFill/>
                </a:ln>
                <a:solidFill>
                  <a:srgbClr val="004B87"/>
                </a:solidFill>
                <a:effectLst/>
                <a:uLnTx/>
                <a:uFillTx/>
                <a:latin typeface="Arial" panose="020B0604020202020204" pitchFamily="34" charset="0"/>
                <a:ea typeface="+mn-ea"/>
                <a:cs typeface="Arial" panose="020B0604020202020204" pitchFamily="34" charset="0"/>
              </a:rPr>
              <a:t>®</a:t>
            </a:r>
            <a:r>
              <a:rPr kumimoji="0" sz="1350" b="0" i="0" u="none" strike="noStrike" kern="1200" cap="none" spc="225" normalizeH="0" baseline="3395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shipping</a:t>
            </a:r>
            <a:r>
              <a:rPr kumimoji="0" sz="1600" b="0" i="0" u="none" strike="noStrike" kern="1200" cap="none" spc="-4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services.</a:t>
            </a:r>
          </a:p>
        </p:txBody>
      </p:sp>
      <p:sp>
        <p:nvSpPr>
          <p:cNvPr id="17" name="object 7">
            <a:extLst>
              <a:ext uri="{FF2B5EF4-FFF2-40B4-BE49-F238E27FC236}">
                <a16:creationId xmlns:a16="http://schemas.microsoft.com/office/drawing/2014/main" id="{A291830F-648D-4BD4-8B58-234D6B129500}"/>
              </a:ext>
            </a:extLst>
          </p:cNvPr>
          <p:cNvSpPr txBox="1"/>
          <p:nvPr/>
        </p:nvSpPr>
        <p:spPr>
          <a:xfrm>
            <a:off x="1237696" y="4543331"/>
            <a:ext cx="2767330" cy="127952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Less stops, more reach</a:t>
            </a:r>
            <a:endPar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endParaRPr>
          </a:p>
          <a:p>
            <a:pPr marL="12700" marR="5080" lvl="0" indent="0" algn="l" defTabSz="914400" rtl="0" eaLnBrk="1" fontAlgn="auto" latinLnBrk="0" hangingPunct="1">
              <a:lnSpc>
                <a:spcPct val="114599"/>
              </a:lnSpc>
              <a:spcBef>
                <a:spcPts val="135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Just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process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packages to the </a:t>
            </a:r>
            <a:r>
              <a:rPr kumimoji="0" sz="1600" b="0" i="0" u="none" strike="noStrike" kern="1200" cap="none" spc="-4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3-digit</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ZIP</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Code</a:t>
            </a:r>
            <a:r>
              <a:rPr kumimoji="0" sz="1600" b="0" i="0" u="none" strike="noStrike" kern="1200" cap="none" spc="0" normalizeH="0" baseline="30000" noProof="0" dirty="0">
                <a:ln>
                  <a:noFill/>
                </a:ln>
                <a:solidFill>
                  <a:srgbClr val="004B87"/>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for</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entry</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t>
            </a:r>
            <a:r>
              <a:rPr kumimoji="0" sz="1600" b="0" i="0" u="none" strike="noStrike" kern="1200" cap="none" spc="-434"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the</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Regional</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facility.</a:t>
            </a:r>
            <a:endPar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5721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7D53F0-9075-4E4C-B575-917AC2D093E7}"/>
              </a:ext>
            </a:extLst>
          </p:cNvPr>
          <p:cNvSpPr/>
          <p:nvPr/>
        </p:nvSpPr>
        <p:spPr>
          <a:xfrm>
            <a:off x="0" y="2286000"/>
            <a:ext cx="12192000" cy="4572000"/>
          </a:xfrm>
          <a:prstGeom prst="rect">
            <a:avLst/>
          </a:prstGeom>
          <a:solidFill>
            <a:srgbClr val="D1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 name="Picture 1" descr="Color-coded map of the United States indicating 1- or 2-day reach from each of the regional plant locations. ">
            <a:extLst>
              <a:ext uri="{FF2B5EF4-FFF2-40B4-BE49-F238E27FC236}">
                <a16:creationId xmlns:a16="http://schemas.microsoft.com/office/drawing/2014/main" id="{A12AD953-9F05-C84B-90B8-417A464D9D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4796" y="1367551"/>
            <a:ext cx="11182408" cy="4572000"/>
          </a:xfrm>
          <a:prstGeom prst="rect">
            <a:avLst/>
          </a:prstGeom>
        </p:spPr>
      </p:pic>
      <p:sp>
        <p:nvSpPr>
          <p:cNvPr id="5" name="object 131">
            <a:extLst>
              <a:ext uri="{FF2B5EF4-FFF2-40B4-BE49-F238E27FC236}">
                <a16:creationId xmlns:a16="http://schemas.microsoft.com/office/drawing/2014/main" id="{79A9B43E-7029-9E41-A315-BF3D3BCFDFA9}"/>
              </a:ext>
            </a:extLst>
          </p:cNvPr>
          <p:cNvSpPr txBox="1">
            <a:spLocks/>
          </p:cNvSpPr>
          <p:nvPr/>
        </p:nvSpPr>
        <p:spPr>
          <a:xfrm>
            <a:off x="2938877" y="527463"/>
            <a:ext cx="8748327" cy="628377"/>
          </a:xfrm>
          <a:prstGeom prst="rect">
            <a:avLst/>
          </a:prstGeom>
        </p:spPr>
        <p:txBody>
          <a:bodyPr vert="horz" wrap="square" lIns="0" tIns="12700" rIns="0" bIns="0" rtlCol="0" anchor="t">
            <a:spAutoFit/>
          </a:bodyPr>
          <a:lstStyle>
            <a:lvl1pPr>
              <a:defRPr b="0" i="0">
                <a:latin typeface="Arial" panose="020B0604020202020204" pitchFamily="34" charset="0"/>
                <a:ea typeface="+mj-ea"/>
                <a:cs typeface="Arial" panose="020B0604020202020204" pitchFamily="34" charset="0"/>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000" b="0" i="0" u="none" strike="noStrike" kern="1200" cap="none" spc="0" normalizeH="0" baseline="0" noProof="0">
                <a:ln>
                  <a:noFill/>
                </a:ln>
                <a:solidFill>
                  <a:srgbClr val="004B87"/>
                </a:solidFill>
                <a:effectLst/>
                <a:uLnTx/>
                <a:uFillTx/>
                <a:latin typeface="Arial"/>
                <a:ea typeface="+mj-ea"/>
                <a:cs typeface="Arial"/>
              </a:rPr>
              <a:t>Reach more than </a:t>
            </a:r>
            <a:r>
              <a:rPr kumimoji="0" lang="en-US" sz="2000" b="1" i="0" u="none" strike="noStrike" kern="1200" cap="none" spc="0" normalizeH="0" baseline="0" noProof="0">
                <a:ln>
                  <a:noFill/>
                </a:ln>
                <a:solidFill>
                  <a:srgbClr val="004B87"/>
                </a:solidFill>
                <a:effectLst/>
                <a:uLnTx/>
                <a:uFillTx/>
                <a:latin typeface="Arial"/>
                <a:ea typeface="+mj-ea"/>
                <a:cs typeface="Arial"/>
              </a:rPr>
              <a:t>80%</a:t>
            </a:r>
            <a:r>
              <a:rPr kumimoji="0" lang="en-US" sz="2000" b="0" i="0" u="none" strike="noStrike" kern="1200" cap="none" spc="0" normalizeH="0" baseline="0" noProof="0">
                <a:ln>
                  <a:noFill/>
                </a:ln>
                <a:solidFill>
                  <a:srgbClr val="004B87"/>
                </a:solidFill>
                <a:effectLst/>
                <a:uLnTx/>
                <a:uFillTx/>
                <a:latin typeface="Arial"/>
                <a:ea typeface="+mj-ea"/>
                <a:cs typeface="Arial"/>
              </a:rPr>
              <a:t> of the U.S. population by the next day through our network of regional plants nationwide</a:t>
            </a:r>
            <a:r>
              <a:rPr kumimoji="0" lang="en-US" sz="2000" b="0" i="0" u="none" strike="noStrike" kern="0" cap="none" spc="0" normalizeH="0" baseline="0" noProof="0">
                <a:ln>
                  <a:noFill/>
                </a:ln>
                <a:solidFill>
                  <a:srgbClr val="004B87"/>
                </a:solidFill>
                <a:effectLst/>
                <a:uLnTx/>
                <a:uFillTx/>
                <a:latin typeface="Arial"/>
                <a:ea typeface="+mj-ea"/>
                <a:cs typeface="Arial"/>
              </a:rPr>
              <a:t>.</a:t>
            </a:r>
          </a:p>
        </p:txBody>
      </p:sp>
      <p:grpSp>
        <p:nvGrpSpPr>
          <p:cNvPr id="9" name="Group 8">
            <a:extLst>
              <a:ext uri="{FF2B5EF4-FFF2-40B4-BE49-F238E27FC236}">
                <a16:creationId xmlns:a16="http://schemas.microsoft.com/office/drawing/2014/main" id="{E0DED94A-8ADA-9B47-A047-4246CF55E8D5}"/>
              </a:ext>
            </a:extLst>
          </p:cNvPr>
          <p:cNvGrpSpPr/>
          <p:nvPr/>
        </p:nvGrpSpPr>
        <p:grpSpPr>
          <a:xfrm>
            <a:off x="10195610" y="4572000"/>
            <a:ext cx="1904371" cy="1400466"/>
            <a:chOff x="221547" y="4674801"/>
            <a:chExt cx="1904371" cy="1400466"/>
          </a:xfrm>
        </p:grpSpPr>
        <p:sp>
          <p:nvSpPr>
            <p:cNvPr id="10" name="Rectangle 9">
              <a:extLst>
                <a:ext uri="{FF2B5EF4-FFF2-40B4-BE49-F238E27FC236}">
                  <a16:creationId xmlns:a16="http://schemas.microsoft.com/office/drawing/2014/main" id="{1087CA95-7734-CC41-9A01-E7699AC4ED0D}"/>
                </a:ext>
              </a:extLst>
            </p:cNvPr>
            <p:cNvSpPr/>
            <p:nvPr/>
          </p:nvSpPr>
          <p:spPr>
            <a:xfrm>
              <a:off x="221547" y="4674801"/>
              <a:ext cx="1904371" cy="1400466"/>
            </a:xfrm>
            <a:prstGeom prst="rect">
              <a:avLst/>
            </a:prstGeom>
            <a:solidFill>
              <a:schemeClr val="bg1"/>
            </a:solidFill>
            <a:ln>
              <a:solidFill>
                <a:srgbClr val="014A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6DE3874C-744C-934F-8B43-B29107FF9E0F}"/>
                </a:ext>
              </a:extLst>
            </p:cNvPr>
            <p:cNvGrpSpPr/>
            <p:nvPr/>
          </p:nvGrpSpPr>
          <p:grpSpPr>
            <a:xfrm>
              <a:off x="321706" y="4743626"/>
              <a:ext cx="1651914" cy="261610"/>
              <a:chOff x="765176" y="3411291"/>
              <a:chExt cx="1651914" cy="261610"/>
            </a:xfrm>
            <a:solidFill>
              <a:schemeClr val="bg1"/>
            </a:solidFill>
          </p:grpSpPr>
          <p:pic>
            <p:nvPicPr>
              <p:cNvPr id="17" name="Picture 16">
                <a:extLst>
                  <a:ext uri="{FF2B5EF4-FFF2-40B4-BE49-F238E27FC236}">
                    <a16:creationId xmlns:a16="http://schemas.microsoft.com/office/drawing/2014/main" id="{A6261A9F-606D-BE48-84E3-465124978D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176" y="3411291"/>
                <a:ext cx="330593" cy="261610"/>
              </a:xfrm>
              <a:prstGeom prst="rect">
                <a:avLst/>
              </a:prstGeom>
              <a:grpFill/>
            </p:spPr>
          </p:pic>
          <p:sp>
            <p:nvSpPr>
              <p:cNvPr id="18" name="TextBox 17">
                <a:extLst>
                  <a:ext uri="{FF2B5EF4-FFF2-40B4-BE49-F238E27FC236}">
                    <a16:creationId xmlns:a16="http://schemas.microsoft.com/office/drawing/2014/main" id="{5FF78904-8BF2-C74D-8512-25C690045E05}"/>
                  </a:ext>
                </a:extLst>
              </p:cNvPr>
              <p:cNvSpPr txBox="1"/>
              <p:nvPr/>
            </p:nvSpPr>
            <p:spPr>
              <a:xfrm>
                <a:off x="1026597" y="3411291"/>
                <a:ext cx="1390493" cy="2616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SCF Reach</a:t>
                </a:r>
              </a:p>
            </p:txBody>
          </p:sp>
        </p:grpSp>
        <p:grpSp>
          <p:nvGrpSpPr>
            <p:cNvPr id="12" name="Group 11">
              <a:extLst>
                <a:ext uri="{FF2B5EF4-FFF2-40B4-BE49-F238E27FC236}">
                  <a16:creationId xmlns:a16="http://schemas.microsoft.com/office/drawing/2014/main" id="{462A6A9A-DC7C-F245-8CDB-7332AE2F08A4}"/>
                </a:ext>
              </a:extLst>
            </p:cNvPr>
            <p:cNvGrpSpPr/>
            <p:nvPr/>
          </p:nvGrpSpPr>
          <p:grpSpPr>
            <a:xfrm>
              <a:off x="371378" y="5081048"/>
              <a:ext cx="1602242" cy="552509"/>
              <a:chOff x="196483" y="3436557"/>
              <a:chExt cx="1602242" cy="552509"/>
            </a:xfrm>
          </p:grpSpPr>
          <p:sp>
            <p:nvSpPr>
              <p:cNvPr id="13" name="Rectangle 12">
                <a:extLst>
                  <a:ext uri="{FF2B5EF4-FFF2-40B4-BE49-F238E27FC236}">
                    <a16:creationId xmlns:a16="http://schemas.microsoft.com/office/drawing/2014/main" id="{5BF47C46-1E17-1842-8C4A-911ADA611ACA}"/>
                  </a:ext>
                </a:extLst>
              </p:cNvPr>
              <p:cNvSpPr/>
              <p:nvPr/>
            </p:nvSpPr>
            <p:spPr>
              <a:xfrm>
                <a:off x="196483" y="3491345"/>
                <a:ext cx="274320" cy="182880"/>
              </a:xfrm>
              <a:prstGeom prst="rect">
                <a:avLst/>
              </a:prstGeom>
              <a:solidFill>
                <a:srgbClr val="2C7F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19A46B59-51AD-F441-B50B-283EA54BF6E2}"/>
                  </a:ext>
                </a:extLst>
              </p:cNvPr>
              <p:cNvSpPr/>
              <p:nvPr/>
            </p:nvSpPr>
            <p:spPr>
              <a:xfrm>
                <a:off x="196483" y="3768436"/>
                <a:ext cx="274320" cy="182880"/>
              </a:xfrm>
              <a:prstGeom prst="rect">
                <a:avLst/>
              </a:prstGeom>
              <a:solidFill>
                <a:srgbClr val="7FCD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ADC845BA-D80D-9747-B4BB-F903702B6A3B}"/>
                  </a:ext>
                </a:extLst>
              </p:cNvPr>
              <p:cNvSpPr txBox="1"/>
              <p:nvPr/>
            </p:nvSpPr>
            <p:spPr>
              <a:xfrm>
                <a:off x="474289" y="3436557"/>
                <a:ext cx="1117442"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Arial"/>
                  </a:rPr>
                  <a:t>1-day reach</a:t>
                </a:r>
              </a:p>
            </p:txBody>
          </p:sp>
          <p:sp>
            <p:nvSpPr>
              <p:cNvPr id="16" name="TextBox 15">
                <a:extLst>
                  <a:ext uri="{FF2B5EF4-FFF2-40B4-BE49-F238E27FC236}">
                    <a16:creationId xmlns:a16="http://schemas.microsoft.com/office/drawing/2014/main" id="{1CF36DCF-BB7A-804B-A855-0324DBCF1927}"/>
                  </a:ext>
                </a:extLst>
              </p:cNvPr>
              <p:cNvSpPr txBox="1"/>
              <p:nvPr/>
            </p:nvSpPr>
            <p:spPr>
              <a:xfrm>
                <a:off x="482112" y="3727456"/>
                <a:ext cx="1316613"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Arial"/>
                  </a:rPr>
                  <a:t>2-day reach</a:t>
                </a:r>
              </a:p>
            </p:txBody>
          </p:sp>
        </p:grpSp>
      </p:grpSp>
      <p:sp>
        <p:nvSpPr>
          <p:cNvPr id="19" name="object 4">
            <a:extLst>
              <a:ext uri="{FF2B5EF4-FFF2-40B4-BE49-F238E27FC236}">
                <a16:creationId xmlns:a16="http://schemas.microsoft.com/office/drawing/2014/main" id="{01FEBEEC-9EC5-5642-9C28-5C646EACF5E6}"/>
              </a:ext>
            </a:extLst>
          </p:cNvPr>
          <p:cNvSpPr/>
          <p:nvPr/>
        </p:nvSpPr>
        <p:spPr>
          <a:xfrm>
            <a:off x="3047" y="546100"/>
            <a:ext cx="146685" cy="680085"/>
          </a:xfrm>
          <a:custGeom>
            <a:avLst/>
            <a:gdLst/>
            <a:ahLst/>
            <a:cxnLst/>
            <a:rect l="l" t="t" r="r" b="b"/>
            <a:pathLst>
              <a:path w="146685" h="680085">
                <a:moveTo>
                  <a:pt x="146304" y="0"/>
                </a:moveTo>
                <a:lnTo>
                  <a:pt x="0" y="0"/>
                </a:lnTo>
                <a:lnTo>
                  <a:pt x="0" y="679627"/>
                </a:lnTo>
                <a:lnTo>
                  <a:pt x="146304" y="679627"/>
                </a:lnTo>
                <a:lnTo>
                  <a:pt x="146304" y="0"/>
                </a:lnTo>
                <a:close/>
              </a:path>
            </a:pathLst>
          </a:custGeom>
          <a:solidFill>
            <a:srgbClr val="004B8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EE7E7460-F839-734C-AAEC-3FD34134724D}"/>
              </a:ext>
            </a:extLst>
          </p:cNvPr>
          <p:cNvPicPr>
            <a:picLocks noChangeAspect="1"/>
          </p:cNvPicPr>
          <p:nvPr/>
        </p:nvPicPr>
        <p:blipFill>
          <a:blip r:embed="rId5"/>
          <a:stretch>
            <a:fillRect/>
          </a:stretch>
        </p:blipFill>
        <p:spPr>
          <a:xfrm>
            <a:off x="754184" y="552041"/>
            <a:ext cx="1474297" cy="674144"/>
          </a:xfrm>
          <a:prstGeom prst="rect">
            <a:avLst/>
          </a:prstGeom>
        </p:spPr>
      </p:pic>
      <p:pic>
        <p:nvPicPr>
          <p:cNvPr id="3" name="Picture 2">
            <a:extLst>
              <a:ext uri="{FF2B5EF4-FFF2-40B4-BE49-F238E27FC236}">
                <a16:creationId xmlns:a16="http://schemas.microsoft.com/office/drawing/2014/main" id="{95AABB6A-F964-44E8-9F8A-9C09D1DE7EDE}"/>
              </a:ext>
            </a:extLst>
          </p:cNvPr>
          <p:cNvPicPr>
            <a:picLocks noChangeAspect="1"/>
          </p:cNvPicPr>
          <p:nvPr/>
        </p:nvPicPr>
        <p:blipFill rotWithShape="1">
          <a:blip r:embed="rId6"/>
          <a:srcRect r="22700"/>
          <a:stretch/>
        </p:blipFill>
        <p:spPr>
          <a:xfrm>
            <a:off x="0" y="4713366"/>
            <a:ext cx="3048000" cy="2184914"/>
          </a:xfrm>
          <a:prstGeom prst="rect">
            <a:avLst/>
          </a:prstGeom>
        </p:spPr>
      </p:pic>
    </p:spTree>
    <p:extLst>
      <p:ext uri="{BB962C8B-B14F-4D97-AF65-F5344CB8AC3E}">
        <p14:creationId xmlns:p14="http://schemas.microsoft.com/office/powerpoint/2010/main" val="1383858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ide view of a woman taking a sweater out of a box that has been delivered. ">
            <a:extLst>
              <a:ext uri="{FF2B5EF4-FFF2-40B4-BE49-F238E27FC236}">
                <a16:creationId xmlns:a16="http://schemas.microsoft.com/office/drawing/2014/main" id="{3CBE0EEC-34A4-7F47-A0E0-80F73AB7A4B1}"/>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E2BD54B-A189-854C-B640-A8A9EF14B51D}"/>
              </a:ext>
            </a:extLst>
          </p:cNvPr>
          <p:cNvPicPr>
            <a:picLocks noChangeAspect="1"/>
          </p:cNvPicPr>
          <p:nvPr/>
        </p:nvPicPr>
        <p:blipFill>
          <a:blip r:embed="rId4"/>
          <a:stretch>
            <a:fillRect/>
          </a:stretch>
        </p:blipFill>
        <p:spPr>
          <a:xfrm>
            <a:off x="598476" y="742727"/>
            <a:ext cx="2654521" cy="766861"/>
          </a:xfrm>
          <a:prstGeom prst="rect">
            <a:avLst/>
          </a:prstGeom>
        </p:spPr>
      </p:pic>
    </p:spTree>
    <p:extLst>
      <p:ext uri="{BB962C8B-B14F-4D97-AF65-F5344CB8AC3E}">
        <p14:creationId xmlns:p14="http://schemas.microsoft.com/office/powerpoint/2010/main" val="1081433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667500" y="2922117"/>
            <a:ext cx="680085" cy="109855"/>
          </a:xfrm>
          <a:custGeom>
            <a:avLst/>
            <a:gdLst/>
            <a:ahLst/>
            <a:cxnLst/>
            <a:rect l="l" t="t" r="r" b="b"/>
            <a:pathLst>
              <a:path w="680084" h="109855">
                <a:moveTo>
                  <a:pt x="679627" y="0"/>
                </a:moveTo>
                <a:lnTo>
                  <a:pt x="0" y="0"/>
                </a:lnTo>
                <a:lnTo>
                  <a:pt x="0" y="109727"/>
                </a:lnTo>
                <a:lnTo>
                  <a:pt x="679627" y="109727"/>
                </a:lnTo>
                <a:lnTo>
                  <a:pt x="679627" y="0"/>
                </a:lnTo>
                <a:close/>
              </a:path>
            </a:pathLst>
          </a:custGeom>
          <a:solidFill>
            <a:srgbClr val="DA29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bject 4"/>
          <p:cNvSpPr txBox="1"/>
          <p:nvPr/>
        </p:nvSpPr>
        <p:spPr>
          <a:xfrm>
            <a:off x="6629400" y="3577942"/>
            <a:ext cx="3261946" cy="2176558"/>
          </a:xfrm>
          <a:prstGeom prst="rect">
            <a:avLst/>
          </a:prstGeom>
        </p:spPr>
        <p:txBody>
          <a:bodyPr vert="horz" wrap="square" lIns="0" tIns="12700" rIns="0" bIns="0" rtlCol="0">
            <a:spAutoFit/>
          </a:bodyPr>
          <a:lstStyle/>
          <a:p>
            <a:pPr marL="266700" marR="0" lvl="0" indent="-228600" algn="l" defTabSz="914400" rtl="0" eaLnBrk="1" fontAlgn="auto" latinLnBrk="0" hangingPunct="1">
              <a:lnSpc>
                <a:spcPct val="100000"/>
              </a:lnSpc>
              <a:spcBef>
                <a:spcPts val="100"/>
              </a:spcBef>
              <a:spcAft>
                <a:spcPts val="0"/>
              </a:spcAft>
              <a:buClr>
                <a:srgbClr val="DA291C"/>
              </a:buClr>
              <a:buSzPct val="112500"/>
              <a:buFontTx/>
              <a:buChar char="•"/>
              <a:tabLst>
                <a:tab pos="266700" algn="l"/>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Simple</a:t>
            </a:r>
            <a:r>
              <a:rPr kumimoji="0" sz="1600" b="0" i="0" u="none" strike="noStrike" kern="1200" cap="none" spc="-3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and</a:t>
            </a:r>
            <a:r>
              <a:rPr kumimoji="0" sz="1600" b="0" i="0" u="none" strike="noStrike" kern="1200" cap="none" spc="-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efficient</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endPar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a:p>
            <a:pPr marL="266700" marR="0" lvl="0" indent="-228600" algn="l" defTabSz="914400" rtl="0" eaLnBrk="1" fontAlgn="auto" latinLnBrk="0" hangingPunct="1">
              <a:lnSpc>
                <a:spcPct val="100000"/>
              </a:lnSpc>
              <a:spcBef>
                <a:spcPts val="1630"/>
              </a:spcBef>
              <a:spcAft>
                <a:spcPts val="0"/>
              </a:spcAft>
              <a:buClr>
                <a:srgbClr val="DA291C"/>
              </a:buClr>
              <a:buSzPct val="112500"/>
              <a:buFontTx/>
              <a:buChar char="•"/>
              <a:tabLst>
                <a:tab pos="266700" algn="l"/>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variety</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of</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label</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options</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endPar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a:p>
            <a:pPr marL="266700" marR="252095" lvl="0" indent="-228600" algn="l" defTabSz="914400" rtl="0" eaLnBrk="1" fontAlgn="auto" latinLnBrk="0" hangingPunct="1">
              <a:lnSpc>
                <a:spcPct val="114599"/>
              </a:lnSpc>
              <a:spcBef>
                <a:spcPts val="1350"/>
              </a:spcBef>
              <a:spcAft>
                <a:spcPts val="0"/>
              </a:spcAft>
              <a:buClr>
                <a:srgbClr val="DA291C"/>
              </a:buClr>
              <a:buSzPct val="112500"/>
              <a:buFontTx/>
              <a:buChar char="•"/>
              <a:tabLst>
                <a:tab pos="266700" algn="l"/>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Convenient</a:t>
            </a:r>
            <a:r>
              <a:rPr kumimoji="0" sz="1600" b="0" i="0" u="none" strike="noStrike" kern="1200" cap="none" spc="-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drop</a:t>
            </a:r>
            <a:r>
              <a:rPr kumimoji="0" lang="en-US" sz="1600" b="0" i="0" u="none" strike="noStrike" kern="1200" cap="none" spc="-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off</a:t>
            </a:r>
            <a:r>
              <a:rPr kumimoji="0" sz="1600" b="0" i="0" u="none" strike="noStrike" kern="1200" cap="none" spc="-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locations </a:t>
            </a:r>
            <a:r>
              <a:rPr kumimoji="0" sz="1600" b="0" i="0" u="none" strike="noStrike" kern="1200" cap="none" spc="-4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and</a:t>
            </a:r>
            <a:r>
              <a:rPr kumimoji="0" sz="16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a:t>
            </a:r>
            <a:r>
              <a:rPr kumimoji="0"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ree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Package</a:t>
            </a:r>
            <a:r>
              <a:rPr kumimoji="0"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Pick</a:t>
            </a:r>
            <a:r>
              <a:rPr kumimoji="0" lang="en-US"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u</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r>
              <a:rPr kumimoji="0" sz="1350" b="0" i="0" u="none" strike="noStrike" kern="1200" cap="none" spc="0" normalizeH="0" baseline="33950" noProof="0" dirty="0">
                <a:ln>
                  <a:noFill/>
                </a:ln>
                <a:solidFill>
                  <a:srgbClr val="004B87"/>
                </a:solidFill>
                <a:effectLst/>
                <a:uLnTx/>
                <a:uFillTx/>
                <a:latin typeface="Arial" panose="020B0604020202020204" pitchFamily="34" charset="0"/>
                <a:ea typeface="+mn-ea"/>
                <a:cs typeface="Arial" panose="020B0604020202020204" pitchFamily="34" charset="0"/>
              </a:rPr>
              <a:t>2</a:t>
            </a:r>
          </a:p>
          <a:p>
            <a:pPr marL="266700" marR="30480" lvl="0" indent="-228600" algn="l" defTabSz="914400" rtl="0" eaLnBrk="1" fontAlgn="auto" latinLnBrk="0" hangingPunct="1">
              <a:lnSpc>
                <a:spcPct val="114599"/>
              </a:lnSpc>
              <a:spcBef>
                <a:spcPts val="1350"/>
              </a:spcBef>
              <a:spcAft>
                <a:spcPts val="0"/>
              </a:spcAft>
              <a:buClr>
                <a:srgbClr val="DA291C"/>
              </a:buClr>
              <a:buSzPct val="112500"/>
              <a:buFontTx/>
              <a:buChar char="•"/>
              <a:tabLst>
                <a:tab pos="266700" algn="l"/>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Delivering for America plan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enhancements</a:t>
            </a:r>
            <a:r>
              <a:rPr kumimoji="0" sz="1600" b="0"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for</a:t>
            </a:r>
            <a:r>
              <a:rPr kumimoji="0" sz="1600" b="0" i="0" u="none" strike="noStrike" kern="1200" cap="none" spc="-2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faster</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returns</a:t>
            </a:r>
            <a:r>
              <a:rPr kumimoji="0" lang="en-US"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endPar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p:txBody>
      </p:sp>
      <p:sp>
        <p:nvSpPr>
          <p:cNvPr id="5" name="object 5"/>
          <p:cNvSpPr txBox="1"/>
          <p:nvPr/>
        </p:nvSpPr>
        <p:spPr>
          <a:xfrm>
            <a:off x="707856" y="2154271"/>
            <a:ext cx="2982595" cy="2959785"/>
          </a:xfrm>
          <a:prstGeom prst="rect">
            <a:avLst/>
          </a:prstGeom>
        </p:spPr>
        <p:txBody>
          <a:bodyPr vert="horz" wrap="square" lIns="0" tIns="12700" rIns="0" bIns="0" rtlCol="0">
            <a:spAutoFit/>
          </a:bodyPr>
          <a:lstStyle/>
          <a:p>
            <a:pPr marL="38100" marR="0" lvl="0" indent="0" algn="l" defTabSz="914400" rtl="0" eaLnBrk="1" fontAlgn="auto" latinLnBrk="0" hangingPunct="1">
              <a:lnSpc>
                <a:spcPts val="8445"/>
              </a:lnSpc>
              <a:spcBef>
                <a:spcPts val="100"/>
              </a:spcBef>
              <a:spcAft>
                <a:spcPts val="0"/>
              </a:spcAft>
              <a:buClrTx/>
              <a:buSzTx/>
              <a:buFontTx/>
              <a:buNone/>
              <a:tabLst/>
              <a:defRPr/>
            </a:pPr>
            <a:r>
              <a:rPr kumimoji="0" sz="72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97%</a:t>
            </a:r>
            <a:endParaRPr kumimoji="0" sz="72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endParaRPr>
          </a:p>
          <a:p>
            <a:pPr marL="38100" marR="0" lvl="0" indent="0" algn="l" defTabSz="914400" rtl="0" eaLnBrk="1" fontAlgn="auto" latinLnBrk="0" hangingPunct="1">
              <a:lnSpc>
                <a:spcPts val="2085"/>
              </a:lnSpc>
              <a:spcBef>
                <a:spcPts val="0"/>
              </a:spcBef>
              <a:spcAft>
                <a:spcPts val="0"/>
              </a:spcAft>
              <a:buClrTx/>
              <a:buSzTx/>
              <a:buFontTx/>
              <a:buNone/>
              <a:tabLst/>
              <a:defRPr/>
            </a:pPr>
            <a:r>
              <a:rPr kumimoji="0" lang="en-US" sz="19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 customers </a:t>
            </a:r>
            <a:r>
              <a:rPr kumimoji="0" sz="19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agree</a:t>
            </a:r>
            <a:r>
              <a:rPr kumimoji="0" sz="1900" b="0" i="0" u="none" strike="noStrike" kern="120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that</a:t>
            </a:r>
            <a:r>
              <a:rPr kumimoji="0" sz="1900" b="0" i="0" u="none" strike="noStrike" kern="120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a:t>
            </a:r>
            <a:r>
              <a:rPr kumimoji="0" sz="1900" b="0" i="0" u="none" strike="noStrike" kern="120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way</a:t>
            </a: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900"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retailers </a:t>
            </a:r>
            <a:r>
              <a:rPr kumimoji="0"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handle </a:t>
            </a:r>
            <a:r>
              <a:rPr kumimoji="0" sz="1900"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returns</a:t>
            </a:r>
            <a:r>
              <a:rPr kumimoji="0"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influences</a:t>
            </a:r>
            <a:r>
              <a:rPr kumimoji="0" sz="19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whether</a:t>
            </a:r>
            <a:r>
              <a:rPr kumimoji="0" sz="19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a:t>
            </a:r>
            <a:r>
              <a:rPr kumimoji="0"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900" b="0" i="0" u="none" strike="noStrike" kern="1200" cap="none" spc="-5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will </a:t>
            </a:r>
            <a:r>
              <a:rPr kumimoji="0" sz="1900"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purchase </a:t>
            </a:r>
            <a:r>
              <a:rPr kumimoji="0" sz="19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from </a:t>
            </a:r>
            <a:r>
              <a:rPr kumimoji="0"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that</a:t>
            </a:r>
            <a:r>
              <a:rPr kumimoji="0" sz="1900"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900"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retailer</a:t>
            </a:r>
            <a:r>
              <a:rPr kumimoji="0" sz="1900" b="0" i="0" u="none" strike="noStrike" kern="120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a:t>
            </a:r>
            <a:r>
              <a:rPr kumimoji="0" sz="19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a:t>
            </a:r>
            <a:r>
              <a:rPr kumimoji="0" sz="19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900"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future.</a:t>
            </a:r>
            <a:r>
              <a:rPr kumimoji="0" sz="1650" b="0" i="0" u="none" strike="noStrike" kern="1200" cap="none" spc="-7" normalizeH="0" baseline="32828" noProof="0" dirty="0">
                <a:ln>
                  <a:noFill/>
                </a:ln>
                <a:solidFill>
                  <a:srgbClr val="FFFFFF"/>
                </a:solidFill>
                <a:effectLst/>
                <a:uLnTx/>
                <a:uFillTx/>
                <a:latin typeface="Arial" panose="020B0604020202020204" pitchFamily="34" charset="0"/>
                <a:ea typeface="+mn-ea"/>
                <a:cs typeface="Arial" panose="020B0604020202020204" pitchFamily="34" charset="0"/>
              </a:rPr>
              <a:t>1</a:t>
            </a:r>
            <a:endParaRPr kumimoji="0" sz="1650" b="0" i="0" u="none" strike="noStrike" kern="1200" cap="none" spc="0" normalizeH="0" baseline="32828"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6700" marR="30480" lvl="0" indent="-228600" algn="l" defTabSz="914400" rtl="0" eaLnBrk="1" fontAlgn="auto" latinLnBrk="0" hangingPunct="1">
              <a:lnSpc>
                <a:spcPct val="100000"/>
              </a:lnSpc>
              <a:spcBef>
                <a:spcPts val="1185"/>
              </a:spcBef>
              <a:spcAft>
                <a:spcPts val="0"/>
              </a:spcAft>
              <a:buClrTx/>
              <a:buSzTx/>
              <a:buFontTx/>
              <a:buAutoNum type="arabicPeriod"/>
              <a:tabLst>
                <a:tab pos="266065" algn="l"/>
                <a:tab pos="266700" algn="l"/>
              </a:tabLst>
              <a:defRPr/>
            </a:pPr>
            <a:r>
              <a:rPr kumimoji="0" sz="8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“Voxware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Returns</a:t>
            </a:r>
            <a:r>
              <a:rPr kumimoji="0" sz="8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Survey:</a:t>
            </a:r>
            <a:r>
              <a:rPr kumimoji="0" sz="8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Retailer</a:t>
            </a:r>
            <a:r>
              <a:rPr kumimoji="0" sz="8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Mistakes</a:t>
            </a:r>
            <a:r>
              <a:rPr kumimoji="0" sz="8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Lead</a:t>
            </a:r>
            <a:r>
              <a:rPr kumimoji="0" sz="8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a:t>
            </a:r>
            <a:r>
              <a:rPr kumimoji="0" sz="8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Costly </a:t>
            </a:r>
            <a:r>
              <a:rPr kumimoji="0" sz="800" b="0" i="0" u="none" strike="noStrike" kern="1200" cap="none" spc="-2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Returns,”</a:t>
            </a:r>
            <a:r>
              <a:rPr kumimoji="0" sz="800"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Voxware,</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December</a:t>
            </a:r>
            <a:r>
              <a:rPr kumimoji="0" sz="800"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21, 2020.</a:t>
            </a:r>
            <a:endParaRPr kumimoji="0"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6700" marR="0" lvl="0" indent="-228600" algn="l" defTabSz="914400" rtl="0" eaLnBrk="1" fontAlgn="auto" latinLnBrk="0" hangingPunct="1">
              <a:lnSpc>
                <a:spcPct val="100000"/>
              </a:lnSpc>
              <a:spcBef>
                <a:spcPts val="0"/>
              </a:spcBef>
              <a:spcAft>
                <a:spcPts val="0"/>
              </a:spcAft>
              <a:buClrTx/>
              <a:buSzTx/>
              <a:buFontTx/>
              <a:buAutoNum type="arabicPeriod"/>
              <a:tabLst>
                <a:tab pos="266065" algn="l"/>
                <a:tab pos="266700" algn="l"/>
              </a:tabLst>
              <a:defRPr/>
            </a:pP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a:t>
            </a:r>
            <a:r>
              <a:rPr kumimoji="0" sz="800" b="0" i="0" u="none" strike="noStrike" kern="120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details</a:t>
            </a:r>
            <a:r>
              <a:rPr kumimoji="0" sz="8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a:t>
            </a:r>
            <a:r>
              <a:rPr kumimoji="0" sz="8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free</a:t>
            </a:r>
            <a:r>
              <a:rPr kumimoji="0" sz="800" b="0" i="0" u="none" strike="noStrike" kern="120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Package</a:t>
            </a:r>
            <a:r>
              <a:rPr kumimoji="0" sz="8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Pickup,</a:t>
            </a:r>
            <a:r>
              <a:rPr kumimoji="0" sz="8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visit</a:t>
            </a:r>
            <a:r>
              <a:rPr kumimoji="0" sz="800" b="0" i="0" u="none" strike="noStrike" kern="120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usps.com/pickup</a:t>
            </a:r>
            <a:r>
              <a:rPr kumimoji="0"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endParaRPr kumimoji="0"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object 16"/>
          <p:cNvPicPr/>
          <p:nvPr/>
        </p:nvPicPr>
        <p:blipFill>
          <a:blip r:embed="rId3" cstate="screen">
            <a:extLst>
              <a:ext uri="{28A0092B-C50C-407E-A947-70E740481C1C}">
                <a14:useLocalDpi xmlns:a14="http://schemas.microsoft.com/office/drawing/2010/main"/>
              </a:ext>
            </a:extLst>
          </a:blip>
          <a:stretch>
            <a:fillRect/>
          </a:stretch>
        </p:blipFill>
        <p:spPr>
          <a:xfrm>
            <a:off x="624840" y="6262979"/>
            <a:ext cx="1490471" cy="336550"/>
          </a:xfrm>
          <a:prstGeom prst="rect">
            <a:avLst/>
          </a:prstGeom>
        </p:spPr>
      </p:pic>
      <p:pic>
        <p:nvPicPr>
          <p:cNvPr id="18" name="Picture 17">
            <a:extLst>
              <a:ext uri="{FF2B5EF4-FFF2-40B4-BE49-F238E27FC236}">
                <a16:creationId xmlns:a16="http://schemas.microsoft.com/office/drawing/2014/main" id="{5FF7E7DF-F847-2C49-BCB9-B82ABFCC585C}"/>
              </a:ext>
            </a:extLst>
          </p:cNvPr>
          <p:cNvPicPr>
            <a:picLocks noChangeAspect="1"/>
          </p:cNvPicPr>
          <p:nvPr/>
        </p:nvPicPr>
        <p:blipFill>
          <a:blip r:embed="rId4"/>
          <a:stretch>
            <a:fillRect/>
          </a:stretch>
        </p:blipFill>
        <p:spPr>
          <a:xfrm>
            <a:off x="745995" y="543014"/>
            <a:ext cx="1493648" cy="651077"/>
          </a:xfrm>
          <a:prstGeom prst="rect">
            <a:avLst/>
          </a:prstGeom>
        </p:spPr>
      </p:pic>
      <p:sp>
        <p:nvSpPr>
          <p:cNvPr id="7" name="TextBox 6">
            <a:extLst>
              <a:ext uri="{FF2B5EF4-FFF2-40B4-BE49-F238E27FC236}">
                <a16:creationId xmlns:a16="http://schemas.microsoft.com/office/drawing/2014/main" id="{A2F8DA24-615E-1B49-8E09-F2016F767EA1}"/>
              </a:ext>
            </a:extLst>
          </p:cNvPr>
          <p:cNvSpPr txBox="1"/>
          <p:nvPr/>
        </p:nvSpPr>
        <p:spPr>
          <a:xfrm>
            <a:off x="6667500" y="938677"/>
            <a:ext cx="5003718" cy="156966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Seamless</a:t>
            </a:r>
            <a:r>
              <a:rPr kumimoji="0" lang="en-US" sz="3200" b="0" i="0" u="none" strike="noStrike" kern="1200" cap="none" spc="-6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returns—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88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just outside your customers</a:t>
            </a:r>
            <a:r>
              <a:rPr kumimoji="0" lang="en-US" sz="32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r>
              <a:rPr kumimoji="0" lang="en-US" sz="3200" b="0" i="0" u="none" strike="noStrike" kern="1200" cap="none" spc="-3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doors.</a:t>
            </a:r>
            <a:endParaRPr kumimoji="0" lang="en-US" sz="3200" b="0" i="0" u="none" strike="noStrike" kern="1200" cap="none" spc="0" normalizeH="0" baseline="0" noProof="0" dirty="0">
              <a:ln>
                <a:noFill/>
              </a:ln>
              <a:solidFill>
                <a:srgbClr val="004B87"/>
              </a:solidFill>
              <a:effectLst/>
              <a:uLnTx/>
              <a:uFillTx/>
              <a:latin typeface="Calibri" panose="020F0502020204030204"/>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94DB0BDD-64D0-7348-829A-F27C6D65EC3C}"/>
              </a:ext>
            </a:extLst>
          </p:cNvPr>
          <p:cNvSpPr/>
          <p:nvPr/>
        </p:nvSpPr>
        <p:spPr>
          <a:xfrm>
            <a:off x="10605713" y="4133164"/>
            <a:ext cx="1586865" cy="2725420"/>
          </a:xfrm>
          <a:custGeom>
            <a:avLst/>
            <a:gdLst/>
            <a:ahLst/>
            <a:cxnLst/>
            <a:rect l="l" t="t" r="r" b="b"/>
            <a:pathLst>
              <a:path w="1586865" h="2725420">
                <a:moveTo>
                  <a:pt x="1586293" y="0"/>
                </a:moveTo>
                <a:lnTo>
                  <a:pt x="0" y="2724835"/>
                </a:lnTo>
                <a:lnTo>
                  <a:pt x="1586293" y="2724835"/>
                </a:lnTo>
                <a:lnTo>
                  <a:pt x="1586293" y="0"/>
                </a:lnTo>
                <a:close/>
              </a:path>
            </a:pathLst>
          </a:custGeom>
          <a:solidFill>
            <a:srgbClr val="F2F6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bject 3">
            <a:extLst>
              <a:ext uri="{FF2B5EF4-FFF2-40B4-BE49-F238E27FC236}">
                <a16:creationId xmlns:a16="http://schemas.microsoft.com/office/drawing/2014/main" id="{FE17A7CC-FB3B-934C-B37B-4372D41994EE}"/>
              </a:ext>
            </a:extLst>
          </p:cNvPr>
          <p:cNvSpPr/>
          <p:nvPr/>
        </p:nvSpPr>
        <p:spPr>
          <a:xfrm>
            <a:off x="3047" y="546100"/>
            <a:ext cx="146685" cy="680085"/>
          </a:xfrm>
          <a:custGeom>
            <a:avLst/>
            <a:gdLst/>
            <a:ahLst/>
            <a:cxnLst/>
            <a:rect l="l" t="t" r="r" b="b"/>
            <a:pathLst>
              <a:path w="146685" h="680085">
                <a:moveTo>
                  <a:pt x="146304" y="0"/>
                </a:moveTo>
                <a:lnTo>
                  <a:pt x="0" y="0"/>
                </a:lnTo>
                <a:lnTo>
                  <a:pt x="0" y="679627"/>
                </a:lnTo>
                <a:lnTo>
                  <a:pt x="146304" y="679627"/>
                </a:lnTo>
                <a:lnTo>
                  <a:pt x="146304" y="0"/>
                </a:lnTo>
                <a:close/>
              </a:path>
            </a:pathLst>
          </a:custGeom>
          <a:solidFill>
            <a:srgbClr val="004B8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bject 4">
            <a:extLst>
              <a:ext uri="{FF2B5EF4-FFF2-40B4-BE49-F238E27FC236}">
                <a16:creationId xmlns:a16="http://schemas.microsoft.com/office/drawing/2014/main" id="{15AB439D-4807-A046-87EC-71071ED9CED3}"/>
              </a:ext>
            </a:extLst>
          </p:cNvPr>
          <p:cNvSpPr txBox="1"/>
          <p:nvPr/>
        </p:nvSpPr>
        <p:spPr>
          <a:xfrm>
            <a:off x="9057420" y="2259614"/>
            <a:ext cx="2019935" cy="149860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599"/>
              </a:lnSpc>
              <a:spcBef>
                <a:spcPts val="100"/>
              </a:spcBef>
              <a:spcAft>
                <a:spcPts val="0"/>
              </a:spcAft>
              <a:buClrTx/>
              <a:buSzTx/>
              <a:buFontTx/>
              <a:buNone/>
              <a:tabLst/>
              <a:defRPr/>
            </a:pP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Priority</a:t>
            </a:r>
            <a:r>
              <a:rPr kumimoji="0" sz="1600" b="1" i="0" u="none" strike="noStrike" kern="1200" cap="none" spc="-5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Mail</a:t>
            </a:r>
            <a:r>
              <a:rPr kumimoji="0" sz="1600" b="1" i="0" u="none" strike="noStrike" kern="1200" cap="none" spc="-5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Return</a:t>
            </a:r>
            <a:r>
              <a:rPr kumimoji="0" lang="en-US" sz="1600" b="1" i="0" u="none" strike="noStrike" kern="1200" cap="none" spc="0" normalizeH="0" baseline="30000" noProof="0" dirty="0">
                <a:ln>
                  <a:noFill/>
                </a:ln>
                <a:solidFill>
                  <a:srgbClr val="004B87"/>
                </a:solidFill>
                <a:effectLst/>
                <a:uLnTx/>
                <a:uFillTx/>
                <a:latin typeface="Arial Black" panose="020B0604020202020204" pitchFamily="34" charset="0"/>
                <a:ea typeface="+mn-ea"/>
                <a:cs typeface="Arial Black" panose="020B0604020202020204" pitchFamily="34" charset="0"/>
              </a:rPr>
              <a:t>®</a:t>
            </a:r>
            <a:r>
              <a:rPr kumimoji="0" lang="en-US"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Service</a:t>
            </a:r>
          </a:p>
          <a:p>
            <a:pPr marL="12700" marR="117475" lvl="0" indent="0" algn="just" defTabSz="914400" rtl="0" eaLnBrk="1" fontAlgn="auto" latinLnBrk="0" hangingPunct="1">
              <a:lnSpc>
                <a:spcPct val="114599"/>
              </a:lnSpc>
              <a:spcBef>
                <a:spcPts val="60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For time</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sensitive or </a:t>
            </a:r>
            <a:r>
              <a:rPr kumimoji="0" sz="1600" b="0" i="0" u="none" strike="noStrike" kern="1200" cap="none" spc="-4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high-value</a:t>
            </a:r>
            <a:r>
              <a:rPr kumimoji="0" sz="1600" b="0" i="0" u="none" strike="noStrike" kern="1200" cap="none" spc="-10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packages  up</a:t>
            </a:r>
            <a:r>
              <a:rPr kumimoji="0"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to</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70</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pounds</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p>
        </p:txBody>
      </p:sp>
      <p:sp>
        <p:nvSpPr>
          <p:cNvPr id="7" name="object 5">
            <a:extLst>
              <a:ext uri="{FF2B5EF4-FFF2-40B4-BE49-F238E27FC236}">
                <a16:creationId xmlns:a16="http://schemas.microsoft.com/office/drawing/2014/main" id="{65E975A3-F07A-8A4C-B36E-D8FFAD72136E}"/>
              </a:ext>
            </a:extLst>
          </p:cNvPr>
          <p:cNvSpPr txBox="1"/>
          <p:nvPr/>
        </p:nvSpPr>
        <p:spPr>
          <a:xfrm>
            <a:off x="742581" y="2252025"/>
            <a:ext cx="2534463" cy="1479957"/>
          </a:xfrm>
          <a:prstGeom prst="rect">
            <a:avLst/>
          </a:prstGeom>
        </p:spPr>
        <p:txBody>
          <a:bodyPr vert="horz" wrap="square" lIns="0" tIns="12700" rIns="0" bIns="0" rtlCol="0">
            <a:spAutoFit/>
          </a:bodyPr>
          <a:lstStyle/>
          <a:p>
            <a:pPr marL="12700" marR="802640" lvl="0" indent="0" algn="l" defTabSz="914400" rtl="0" eaLnBrk="1" fontAlgn="auto" latinLnBrk="0" hangingPunct="1">
              <a:lnSpc>
                <a:spcPct val="114599"/>
              </a:lnSpc>
              <a:spcBef>
                <a:spcPts val="100"/>
              </a:spcBef>
              <a:spcAft>
                <a:spcPts val="0"/>
              </a:spcAft>
              <a:buClrTx/>
              <a:buSzTx/>
              <a:buFontTx/>
              <a:buNone/>
              <a:tabLst/>
              <a:defRPr/>
            </a:pPr>
            <a:r>
              <a:rPr kumimoji="0" sz="1600" b="1" i="0" u="none" strike="noStrike" kern="1200" cap="none" spc="-5"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Ground</a:t>
            </a:r>
            <a:r>
              <a:rPr kumimoji="0" sz="1600" b="1" i="0" u="none" strike="noStrike" kern="1200" cap="none" spc="-10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Return </a:t>
            </a:r>
            <a:r>
              <a:rPr kumimoji="0" sz="1600" b="1" i="0" u="none" strike="noStrike" kern="1200" cap="none" spc="-495"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Service</a:t>
            </a:r>
          </a:p>
          <a:p>
            <a:pPr marL="12700" marR="5080" lvl="0" indent="0" algn="l" defTabSz="914400" rtl="0" eaLnBrk="1" fontAlgn="auto" latinLnBrk="0" hangingPunct="1">
              <a:lnSpc>
                <a:spcPct val="114599"/>
              </a:lnSpc>
              <a:spcBef>
                <a:spcPts val="60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When value is </a:t>
            </a:r>
            <a:r>
              <a:rPr kumimoji="0"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more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important</a:t>
            </a:r>
            <a:r>
              <a:rPr kumimoji="0" sz="1600" b="0" i="0" u="none" strike="noStrike" kern="1200" cap="none" spc="-3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than</a:t>
            </a:r>
            <a:r>
              <a:rPr kumimoji="0" sz="1600" b="0" i="0" u="none" strike="noStrike" kern="1200" cap="none" spc="-3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speed,</a:t>
            </a:r>
            <a:r>
              <a:rPr kumimoji="0" sz="1600" b="0" i="0" u="none" strike="noStrike" kern="1200" cap="none" spc="-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for  packages</a:t>
            </a:r>
            <a:r>
              <a:rPr kumimoji="0" sz="16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up</a:t>
            </a:r>
            <a:r>
              <a:rPr kumimoji="0"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to</a:t>
            </a:r>
            <a:r>
              <a:rPr kumimoji="0" sz="1600" b="0" i="0" u="none" strike="noStrike" kern="1200" cap="none" spc="-1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70</a:t>
            </a:r>
            <a:r>
              <a:rPr kumimoji="0" sz="1600" b="0" i="0" u="none" strike="noStrike" kern="1200" cap="none" spc="-1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pounds</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p>
        </p:txBody>
      </p:sp>
      <p:sp>
        <p:nvSpPr>
          <p:cNvPr id="8" name="object 6">
            <a:extLst>
              <a:ext uri="{FF2B5EF4-FFF2-40B4-BE49-F238E27FC236}">
                <a16:creationId xmlns:a16="http://schemas.microsoft.com/office/drawing/2014/main" id="{1775A74B-7BEF-3146-A23E-0380D8BEC13E}"/>
              </a:ext>
            </a:extLst>
          </p:cNvPr>
          <p:cNvSpPr txBox="1"/>
          <p:nvPr/>
        </p:nvSpPr>
        <p:spPr>
          <a:xfrm>
            <a:off x="3575598" y="2253883"/>
            <a:ext cx="2234076" cy="1481431"/>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599"/>
              </a:lnSpc>
              <a:spcBef>
                <a:spcPts val="100"/>
              </a:spcBef>
              <a:spcAft>
                <a:spcPts val="0"/>
              </a:spcAft>
              <a:buClrTx/>
              <a:buSzTx/>
              <a:buFontTx/>
              <a:buNone/>
              <a:tabLst/>
              <a:defRPr/>
            </a:pP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First-Class</a:t>
            </a:r>
            <a:r>
              <a:rPr kumimoji="0" sz="1600" b="1" i="0" u="none" strike="noStrike" kern="1200" cap="none" spc="-10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Package </a:t>
            </a:r>
            <a:r>
              <a:rPr kumimoji="0" sz="1600" b="1" i="0" u="none" strike="noStrike" kern="1200" cap="none" spc="-495"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Return</a:t>
            </a:r>
            <a:r>
              <a:rPr kumimoji="0" lang="en-US" sz="1600" b="1" i="0" u="none" strike="noStrike" kern="1200" cap="none" spc="0" normalizeH="0" baseline="30000" noProof="0" dirty="0">
                <a:ln>
                  <a:noFill/>
                </a:ln>
                <a:solidFill>
                  <a:srgbClr val="004B87"/>
                </a:solidFill>
                <a:effectLst/>
                <a:uLnTx/>
                <a:uFillTx/>
                <a:latin typeface="Arial Black" panose="020B0604020202020204" pitchFamily="34" charset="0"/>
                <a:ea typeface="+mn-ea"/>
                <a:cs typeface="Arial Black" panose="020B0604020202020204" pitchFamily="34" charset="0"/>
              </a:rPr>
              <a:t>®</a:t>
            </a:r>
            <a:r>
              <a:rPr kumimoji="0" sz="1600" b="1" i="0" u="none" strike="noStrike" kern="1200" cap="none" spc="275"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Service</a:t>
            </a:r>
          </a:p>
          <a:p>
            <a:pPr marL="12700" marR="219075" lvl="0" indent="0" algn="l" defTabSz="914400" rtl="0" eaLnBrk="1" fontAlgn="auto" latinLnBrk="0" hangingPunct="1">
              <a:lnSpc>
                <a:spcPct val="114599"/>
              </a:lnSpc>
              <a:spcBef>
                <a:spcPts val="60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Quick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return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of </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lightweight</a:t>
            </a:r>
            <a:r>
              <a:rPr kumimoji="0" sz="1600" b="0" i="0" u="none" strike="noStrike" kern="1200" cap="none" spc="-5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items</a:t>
            </a:r>
            <a:r>
              <a:rPr kumimoji="0" sz="1600" b="0" i="0" u="none" strike="noStrike" kern="1200" cap="none" spc="-5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up </a:t>
            </a:r>
            <a:r>
              <a:rPr kumimoji="0" sz="1600" b="0" i="0" u="none" strike="noStrike" kern="1200" cap="none" spc="-43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to</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15.999</a:t>
            </a:r>
            <a:r>
              <a:rPr kumimoji="0" sz="1600" b="0" i="0" u="none" strike="noStrike" kern="1200" cap="none" spc="-2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ounces.</a:t>
            </a:r>
          </a:p>
        </p:txBody>
      </p:sp>
      <p:sp>
        <p:nvSpPr>
          <p:cNvPr id="9" name="object 7">
            <a:extLst>
              <a:ext uri="{FF2B5EF4-FFF2-40B4-BE49-F238E27FC236}">
                <a16:creationId xmlns:a16="http://schemas.microsoft.com/office/drawing/2014/main" id="{B1C486A8-D53E-0D4A-8F15-533C522C0FCA}"/>
              </a:ext>
            </a:extLst>
          </p:cNvPr>
          <p:cNvSpPr txBox="1"/>
          <p:nvPr/>
        </p:nvSpPr>
        <p:spPr>
          <a:xfrm>
            <a:off x="6406781" y="2253883"/>
            <a:ext cx="2286529" cy="1481431"/>
          </a:xfrm>
          <a:prstGeom prst="rect">
            <a:avLst/>
          </a:prstGeom>
        </p:spPr>
        <p:txBody>
          <a:bodyPr vert="horz" wrap="square" lIns="0" tIns="12700" rIns="0" bIns="0" rtlCol="0">
            <a:spAutoFit/>
          </a:bodyPr>
          <a:lstStyle/>
          <a:p>
            <a:pPr marL="12700" marR="749935" lvl="0" indent="0" algn="l" defTabSz="914400" rtl="0" eaLnBrk="1" fontAlgn="auto" latinLnBrk="0" hangingPunct="1">
              <a:lnSpc>
                <a:spcPct val="114599"/>
              </a:lnSpc>
              <a:spcBef>
                <a:spcPts val="100"/>
              </a:spcBef>
              <a:spcAft>
                <a:spcPts val="0"/>
              </a:spcAft>
              <a:buClrTx/>
              <a:buSzTx/>
              <a:buFontTx/>
              <a:buNone/>
              <a:tabLst/>
              <a:defRPr/>
            </a:pPr>
            <a:r>
              <a:rPr kumimoji="0" sz="1600" b="1" i="0" u="none" strike="noStrike" kern="1200" cap="none" spc="-5"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Parcel</a:t>
            </a:r>
            <a:r>
              <a:rPr kumimoji="0" sz="1600" b="1" i="0" u="none" strike="noStrike" kern="1200" cap="none" spc="-10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 </a:t>
            </a:r>
            <a:r>
              <a:rPr kumimoji="0" sz="1600" b="1" i="0" u="none" strike="noStrike" kern="1200" cap="none" spc="0" normalizeH="0" baseline="0" noProof="0" dirty="0">
                <a:ln>
                  <a:noFill/>
                </a:ln>
                <a:solidFill>
                  <a:srgbClr val="004B87"/>
                </a:solidFill>
                <a:effectLst/>
                <a:uLnTx/>
                <a:uFillTx/>
                <a:latin typeface="Arial Black" panose="020B0604020202020204" pitchFamily="34" charset="0"/>
                <a:ea typeface="+mn-ea"/>
                <a:cs typeface="Arial Black" panose="020B0604020202020204" pitchFamily="34" charset="0"/>
              </a:rPr>
              <a:t>Return  Service</a:t>
            </a:r>
          </a:p>
          <a:p>
            <a:pPr marL="12700" marR="5080" lvl="0" indent="0" algn="l" defTabSz="914400" rtl="0" eaLnBrk="1" fontAlgn="auto" latinLnBrk="0" hangingPunct="1">
              <a:lnSpc>
                <a:spcPct val="114599"/>
              </a:lnSpc>
              <a:spcBef>
                <a:spcPts val="600"/>
              </a:spcBef>
              <a:spcAft>
                <a:spcPts val="0"/>
              </a:spcAft>
              <a:buClrTx/>
              <a:buSzTx/>
              <a:buFontTx/>
              <a:buNone/>
              <a:tabLst/>
              <a:defRPr/>
            </a:pP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For high-volume shippers</a:t>
            </a:r>
            <a:r>
              <a:rPr kumimoji="0" sz="1600" b="0" i="0" u="none" strike="noStrike" kern="1200" cap="none" spc="-5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with</a:t>
            </a:r>
            <a:r>
              <a:rPr kumimoji="0" sz="1600" b="0" i="0" u="none" strike="noStrike" kern="1200" cap="none" spc="-5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packages up</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to</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70</a:t>
            </a:r>
            <a:r>
              <a:rPr kumimoji="0" sz="1600" b="0" i="0" u="none" strike="noStrike" kern="1200" cap="none" spc="-5"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pounds</a:t>
            </a:r>
            <a:r>
              <a:rPr kumimoji="0" sz="16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p>
        </p:txBody>
      </p:sp>
      <p:sp>
        <p:nvSpPr>
          <p:cNvPr id="10" name="object 8">
            <a:extLst>
              <a:ext uri="{FF2B5EF4-FFF2-40B4-BE49-F238E27FC236}">
                <a16:creationId xmlns:a16="http://schemas.microsoft.com/office/drawing/2014/main" id="{294B6436-D091-1446-A194-B84D28B3E5A8}"/>
              </a:ext>
            </a:extLst>
          </p:cNvPr>
          <p:cNvSpPr/>
          <p:nvPr/>
        </p:nvSpPr>
        <p:spPr>
          <a:xfrm>
            <a:off x="770271" y="4180941"/>
            <a:ext cx="680085" cy="109855"/>
          </a:xfrm>
          <a:custGeom>
            <a:avLst/>
            <a:gdLst/>
            <a:ahLst/>
            <a:cxnLst/>
            <a:rect l="l" t="t" r="r" b="b"/>
            <a:pathLst>
              <a:path w="680085" h="109854">
                <a:moveTo>
                  <a:pt x="679627" y="0"/>
                </a:moveTo>
                <a:lnTo>
                  <a:pt x="0" y="0"/>
                </a:lnTo>
                <a:lnTo>
                  <a:pt x="0" y="109727"/>
                </a:lnTo>
                <a:lnTo>
                  <a:pt x="679627" y="109727"/>
                </a:lnTo>
                <a:lnTo>
                  <a:pt x="679627" y="0"/>
                </a:lnTo>
                <a:close/>
              </a:path>
            </a:pathLst>
          </a:custGeom>
          <a:solidFill>
            <a:srgbClr val="DA29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bject 9">
            <a:extLst>
              <a:ext uri="{FF2B5EF4-FFF2-40B4-BE49-F238E27FC236}">
                <a16:creationId xmlns:a16="http://schemas.microsoft.com/office/drawing/2014/main" id="{112E7A69-7A0D-BB47-873A-86ADBB658C2D}"/>
              </a:ext>
            </a:extLst>
          </p:cNvPr>
          <p:cNvSpPr txBox="1"/>
          <p:nvPr/>
        </p:nvSpPr>
        <p:spPr>
          <a:xfrm>
            <a:off x="719431" y="4490055"/>
            <a:ext cx="7852494" cy="1315085"/>
          </a:xfrm>
          <a:prstGeom prst="rect">
            <a:avLst/>
          </a:prstGeom>
        </p:spPr>
        <p:txBody>
          <a:bodyPr vert="horz" wrap="square" lIns="0" tIns="12700" rIns="0" bIns="0" rtlCol="0">
            <a:noAutofit/>
          </a:bodyPr>
          <a:lstStyle/>
          <a:p>
            <a:pPr marL="50800" marR="43180" lvl="0" indent="0" algn="l" defTabSz="914400" rtl="0" eaLnBrk="1" fontAlgn="auto" latinLnBrk="0" hangingPunct="1">
              <a:lnSpc>
                <a:spcPct val="114599"/>
              </a:lnSpc>
              <a:spcBef>
                <a:spcPts val="100"/>
              </a:spcBef>
              <a:spcAft>
                <a:spcPts val="0"/>
              </a:spcAft>
              <a:buClrTx/>
              <a:buSzTx/>
              <a:buFontTx/>
              <a:buNone/>
              <a:tabLst/>
              <a:defRPr/>
            </a:pPr>
            <a:r>
              <a:rPr kumimoji="0" sz="1600" b="1" i="0" u="none" strike="noStrike" kern="1200" cap="none" spc="0" normalizeH="0" baseline="0" noProof="0" dirty="0">
                <a:ln>
                  <a:noFill/>
                </a:ln>
                <a:solidFill>
                  <a:srgbClr val="DA291C"/>
                </a:solidFill>
                <a:effectLst/>
                <a:uLnTx/>
                <a:uFillTx/>
                <a:latin typeface="Arial Black" panose="020B0604020202020204" pitchFamily="34" charset="0"/>
                <a:ea typeface="+mn-ea"/>
                <a:cs typeface="Arial Black" panose="020B0604020202020204" pitchFamily="34" charset="0"/>
              </a:rPr>
              <a:t>Convenient </a:t>
            </a:r>
            <a:r>
              <a:rPr kumimoji="0" lang="en-US" sz="1600" b="1" i="0" u="none" strike="noStrike" kern="1200" cap="none" spc="0" normalizeH="0" baseline="0" noProof="0" dirty="0">
                <a:ln>
                  <a:noFill/>
                </a:ln>
                <a:solidFill>
                  <a:srgbClr val="DA291C"/>
                </a:solidFill>
                <a:effectLst/>
                <a:uLnTx/>
                <a:uFillTx/>
                <a:latin typeface="Arial Black" panose="020B0604020202020204" pitchFamily="34" charset="0"/>
                <a:ea typeface="+mn-ea"/>
                <a:cs typeface="Arial Black" panose="020B0604020202020204" pitchFamily="34" charset="0"/>
              </a:rPr>
              <a:t>a</a:t>
            </a:r>
            <a:r>
              <a:rPr kumimoji="0" sz="1600" b="1" i="0" u="none" strike="noStrike" kern="1200" cap="none" spc="0" normalizeH="0" baseline="0" noProof="0" dirty="0">
                <a:ln>
                  <a:noFill/>
                </a:ln>
                <a:solidFill>
                  <a:srgbClr val="DA291C"/>
                </a:solidFill>
                <a:effectLst/>
                <a:uLnTx/>
                <a:uFillTx/>
                <a:latin typeface="Arial Black" panose="020B0604020202020204" pitchFamily="34" charset="0"/>
                <a:ea typeface="+mn-ea"/>
                <a:cs typeface="Arial Black" panose="020B0604020202020204" pitchFamily="34" charset="0"/>
              </a:rPr>
              <a:t>ccess</a:t>
            </a:r>
            <a:r>
              <a:rPr kumimoji="0" lang="en-US" sz="1600" b="1" i="0" u="none" strike="noStrike" kern="1200" cap="none" spc="0" normalizeH="0" baseline="0" noProof="0" dirty="0">
                <a:ln>
                  <a:noFill/>
                </a:ln>
                <a:solidFill>
                  <a:srgbClr val="DA291C"/>
                </a:solidFill>
                <a:effectLst/>
                <a:uLnTx/>
                <a:uFillTx/>
                <a:latin typeface="Arial Black" panose="020B0604020202020204" pitchFamily="34" charset="0"/>
                <a:ea typeface="+mn-ea"/>
                <a:cs typeface="Arial Black" panose="020B0604020202020204" pitchFamily="34" charset="0"/>
              </a:rPr>
              <a:t>: </a:t>
            </a:r>
            <a:r>
              <a:rPr kumimoji="0"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Free </a:t>
            </a:r>
            <a:r>
              <a:rPr kumimoji="0" lang="en-US"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Package Pickup.</a:t>
            </a:r>
            <a:r>
              <a:rPr kumimoji="0" lang="en-US" sz="1600" b="0" i="0" u="none" strike="noStrike" kern="1200" cap="none" spc="0" normalizeH="0" baseline="30000" noProof="0" dirty="0">
                <a:ln>
                  <a:noFill/>
                </a:ln>
                <a:solidFill>
                  <a:srgbClr val="DA291C"/>
                </a:solidFill>
                <a:effectLst/>
                <a:uLnTx/>
                <a:uFillTx/>
                <a:latin typeface="Arial" panose="020B0604020202020204" pitchFamily="34" charset="0"/>
                <a:ea typeface="+mn-ea"/>
                <a:cs typeface="Arial" panose="020B0604020202020204" pitchFamily="34" charset="0"/>
              </a:rPr>
              <a:t>1</a:t>
            </a:r>
            <a:r>
              <a:rPr kumimoji="0" lang="en-US"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Drop off at 31,000</a:t>
            </a:r>
            <a:r>
              <a:rPr kumimoji="0" lang="en-US"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-plus</a:t>
            </a:r>
            <a:r>
              <a:rPr kumimoji="0"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 Post </a:t>
            </a:r>
            <a:r>
              <a:rPr kumimoji="0" lang="en-US"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Office</a:t>
            </a:r>
            <a:r>
              <a:rPr kumimoji="0" lang="en-US" sz="1600" b="0" i="0" u="none" strike="noStrike" kern="1200" cap="none" spc="0" normalizeH="0" baseline="30000" noProof="0" dirty="0">
                <a:ln>
                  <a:noFill/>
                </a:ln>
                <a:solidFill>
                  <a:srgbClr val="DA291C"/>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 locations</a:t>
            </a:r>
            <a:r>
              <a:rPr kumimoji="0"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 and 154,000</a:t>
            </a:r>
            <a:r>
              <a:rPr kumimoji="0" lang="en-US"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-plus</a:t>
            </a:r>
            <a:r>
              <a:rPr kumimoji="0"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c</a:t>
            </a:r>
            <a:r>
              <a:rPr kumimoji="0"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ollection </a:t>
            </a:r>
            <a:r>
              <a:rPr kumimoji="0" lang="en-US"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b</a:t>
            </a:r>
            <a:r>
              <a:rPr kumimoji="0"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oxes</a:t>
            </a:r>
            <a:r>
              <a:rPr kumimoji="0" lang="en-US"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a:t>
            </a:r>
            <a:r>
              <a:rPr kumimoji="0" sz="1350" b="0" i="0" u="none" strike="noStrike" kern="1200" cap="none" spc="0" normalizeH="0" baseline="33950" noProof="0" dirty="0">
                <a:ln>
                  <a:noFill/>
                </a:ln>
                <a:solidFill>
                  <a:srgbClr val="DA291C"/>
                </a:solidFill>
                <a:effectLst/>
                <a:uLnTx/>
                <a:uFillTx/>
                <a:latin typeface="Arial" panose="020B0604020202020204" pitchFamily="34" charset="0"/>
                <a:ea typeface="+mn-ea"/>
                <a:cs typeface="Arial" panose="020B0604020202020204" pitchFamily="34" charset="0"/>
              </a:rPr>
              <a:t>2</a:t>
            </a:r>
            <a:endParaRPr kumimoji="0"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endParaRPr>
          </a:p>
          <a:p>
            <a:pPr marL="50800" marR="156210" lvl="0" indent="0" algn="l" defTabSz="914400" rtl="0" eaLnBrk="1" fontAlgn="auto" latinLnBrk="0" hangingPunct="1">
              <a:lnSpc>
                <a:spcPct val="114599"/>
              </a:lnSpc>
              <a:spcBef>
                <a:spcPts val="1350"/>
              </a:spcBef>
              <a:spcAft>
                <a:spcPts val="0"/>
              </a:spcAft>
              <a:buClrTx/>
              <a:buSzTx/>
              <a:buFontTx/>
              <a:buNone/>
              <a:tabLst/>
              <a:defRPr/>
            </a:pPr>
            <a:r>
              <a:rPr kumimoji="0" sz="1600" b="1" i="0" u="none" strike="noStrike" kern="1200" cap="none" spc="0" normalizeH="0" baseline="0" noProof="0" dirty="0">
                <a:ln>
                  <a:noFill/>
                </a:ln>
                <a:solidFill>
                  <a:srgbClr val="DA291C"/>
                </a:solidFill>
                <a:effectLst/>
                <a:uLnTx/>
                <a:uFillTx/>
                <a:latin typeface="Arial Black" panose="020B0604020202020204" pitchFamily="34" charset="0"/>
                <a:ea typeface="+mn-ea"/>
                <a:cs typeface="Arial Black" panose="020B0604020202020204" pitchFamily="34" charset="0"/>
              </a:rPr>
              <a:t>Visibility </a:t>
            </a:r>
            <a:r>
              <a:rPr kumimoji="0" lang="en-US" sz="1600" b="1" i="0" u="none" strike="noStrike" kern="1200" cap="none" spc="0" normalizeH="0" baseline="0" noProof="0" dirty="0">
                <a:ln>
                  <a:noFill/>
                </a:ln>
                <a:solidFill>
                  <a:srgbClr val="DA291C"/>
                </a:solidFill>
                <a:effectLst/>
                <a:uLnTx/>
                <a:uFillTx/>
                <a:latin typeface="Arial Black" panose="020B0604020202020204" pitchFamily="34" charset="0"/>
                <a:ea typeface="+mn-ea"/>
                <a:cs typeface="Arial Black" panose="020B0604020202020204" pitchFamily="34" charset="0"/>
              </a:rPr>
              <a:t>and</a:t>
            </a:r>
            <a:r>
              <a:rPr kumimoji="0" sz="1600" b="1" i="0" u="none" strike="noStrike" kern="1200" cap="none" spc="0" normalizeH="0" baseline="0" noProof="0" dirty="0">
                <a:ln>
                  <a:noFill/>
                </a:ln>
                <a:solidFill>
                  <a:srgbClr val="DA291C"/>
                </a:solidFill>
                <a:effectLst/>
                <a:uLnTx/>
                <a:uFillTx/>
                <a:latin typeface="Arial Black" panose="020B0604020202020204" pitchFamily="34" charset="0"/>
                <a:ea typeface="+mn-ea"/>
                <a:cs typeface="Arial Black" panose="020B0604020202020204" pitchFamily="34" charset="0"/>
              </a:rPr>
              <a:t> </a:t>
            </a:r>
            <a:r>
              <a:rPr kumimoji="0" lang="en-US" sz="1600" b="1" i="0" u="none" strike="noStrike" kern="1200" cap="none" spc="0" normalizeH="0" baseline="0" noProof="0" dirty="0">
                <a:ln>
                  <a:noFill/>
                </a:ln>
                <a:solidFill>
                  <a:srgbClr val="DA291C"/>
                </a:solidFill>
                <a:effectLst/>
                <a:uLnTx/>
                <a:uFillTx/>
                <a:latin typeface="Arial Black" panose="020B0604020202020204" pitchFamily="34" charset="0"/>
                <a:ea typeface="+mn-ea"/>
                <a:cs typeface="Arial Black" panose="020B0604020202020204" pitchFamily="34" charset="0"/>
              </a:rPr>
              <a:t>d</a:t>
            </a:r>
            <a:r>
              <a:rPr kumimoji="0" sz="1600" b="1" i="0" u="none" strike="noStrike" kern="1200" cap="none" spc="0" normalizeH="0" baseline="0" noProof="0" dirty="0">
                <a:ln>
                  <a:noFill/>
                </a:ln>
                <a:solidFill>
                  <a:srgbClr val="DA291C"/>
                </a:solidFill>
                <a:effectLst/>
                <a:uLnTx/>
                <a:uFillTx/>
                <a:latin typeface="Arial Black" panose="020B0604020202020204" pitchFamily="34" charset="0"/>
                <a:ea typeface="+mn-ea"/>
                <a:cs typeface="Arial Black" panose="020B0604020202020204" pitchFamily="34" charset="0"/>
              </a:rPr>
              <a:t>ata</a:t>
            </a:r>
            <a:r>
              <a:rPr kumimoji="0" lang="en-US" sz="1600" b="1" i="0" u="none" strike="noStrike" kern="1200" cap="none" spc="0" normalizeH="0" baseline="0" noProof="0" dirty="0">
                <a:ln>
                  <a:noFill/>
                </a:ln>
                <a:solidFill>
                  <a:srgbClr val="DA291C"/>
                </a:solidFill>
                <a:effectLst/>
                <a:uLnTx/>
                <a:uFillTx/>
                <a:latin typeface="Arial Black" panose="020B0604020202020204" pitchFamily="34" charset="0"/>
                <a:ea typeface="+mn-ea"/>
                <a:cs typeface="Arial Black" panose="020B0604020202020204" pitchFamily="34" charset="0"/>
              </a:rPr>
              <a:t>: </a:t>
            </a:r>
            <a:r>
              <a:rPr kumimoji="0"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Scanning and tracking provides detailed package location </a:t>
            </a:r>
            <a:endParaRPr kumimoji="0" lang="en-US"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endParaRPr>
          </a:p>
          <a:p>
            <a:pPr marL="50800" marR="156210" lvl="0" indent="0" algn="l" defTabSz="914400" rtl="0" eaLnBrk="1" fontAlgn="auto" latinLnBrk="0" hangingPunct="1">
              <a:lnSpc>
                <a:spcPct val="114599"/>
              </a:lnSpc>
              <a:spcBef>
                <a:spcPts val="0"/>
              </a:spcBef>
              <a:spcAft>
                <a:spcPts val="0"/>
              </a:spcAft>
              <a:buClrTx/>
              <a:buSzTx/>
              <a:buFontTx/>
              <a:buNone/>
              <a:tabLst/>
              <a:defRPr/>
            </a:pPr>
            <a:r>
              <a:rPr kumimoji="0" sz="16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to help with inventory management of returned items.</a:t>
            </a:r>
          </a:p>
        </p:txBody>
      </p:sp>
      <p:sp>
        <p:nvSpPr>
          <p:cNvPr id="12" name="object 10">
            <a:extLst>
              <a:ext uri="{FF2B5EF4-FFF2-40B4-BE49-F238E27FC236}">
                <a16:creationId xmlns:a16="http://schemas.microsoft.com/office/drawing/2014/main" id="{3E2EEE48-9CA2-A248-AB6A-BD0F24011159}"/>
              </a:ext>
            </a:extLst>
          </p:cNvPr>
          <p:cNvSpPr txBox="1"/>
          <p:nvPr/>
        </p:nvSpPr>
        <p:spPr>
          <a:xfrm>
            <a:off x="2691028" y="6221233"/>
            <a:ext cx="4961056" cy="259045"/>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Tx/>
              <a:buSzTx/>
              <a:buFontTx/>
              <a:buAutoNum type="arabicPeriod"/>
              <a:tabLst>
                <a:tab pos="240665" algn="l"/>
                <a:tab pos="241300" algn="l"/>
              </a:tabLst>
              <a:defRPr/>
            </a:pP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For</a:t>
            </a:r>
            <a:r>
              <a:rPr kumimoji="0" sz="800" b="0" i="0" u="none" strike="noStrike" kern="1200" cap="none" spc="-1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details</a:t>
            </a:r>
            <a:r>
              <a:rPr kumimoji="0" sz="800" b="0" i="0" u="none" strike="noStrike" kern="1200" cap="none" spc="-1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on</a:t>
            </a:r>
            <a:r>
              <a:rPr kumimoji="0" sz="800" b="0" i="0" u="none" strike="noStrike" kern="1200" cap="none" spc="-1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free</a:t>
            </a:r>
            <a:r>
              <a:rPr kumimoji="0" sz="800" b="0" i="0" u="none" strike="noStrike" kern="1200" cap="none" spc="-1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Package</a:t>
            </a:r>
            <a:r>
              <a:rPr kumimoji="0" sz="800" b="0" i="0" u="none" strike="noStrike" kern="1200" cap="none" spc="-1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Pickup,</a:t>
            </a:r>
            <a:r>
              <a:rPr kumimoji="0" sz="800" b="0" i="0" u="none" strike="noStrike" kern="1200" cap="none" spc="-1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visit</a:t>
            </a:r>
            <a:r>
              <a:rPr kumimoji="0" sz="800" b="0" i="0" u="none" strike="noStrike" kern="1200" cap="none" spc="-1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usps.com/pickup</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t>
            </a:r>
            <a:endParaRPr kumimoji="0"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0665" algn="l"/>
                <a:tab pos="241300" algn="l"/>
              </a:tabLst>
              <a:defRPr/>
            </a:pP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Packages</a:t>
            </a:r>
            <a:r>
              <a:rPr kumimoji="0" sz="800" b="0" i="0" u="none" strike="noStrike" kern="1200" cap="none" spc="-1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must</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be</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less</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than</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one-half</a:t>
            </a:r>
            <a:r>
              <a:rPr kumimoji="0" lang="en-US"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inch</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thick</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and</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weigh</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less</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than</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10</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ounces</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to</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fit</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in</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collection</a:t>
            </a:r>
            <a:r>
              <a:rPr kumimoji="0" sz="800" b="0" i="0" u="none" strike="noStrike" kern="1200" cap="none" spc="-5"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box.</a:t>
            </a:r>
            <a:endParaRPr kumimoji="0"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object 11">
            <a:extLst>
              <a:ext uri="{FF2B5EF4-FFF2-40B4-BE49-F238E27FC236}">
                <a16:creationId xmlns:a16="http://schemas.microsoft.com/office/drawing/2014/main" id="{32109B22-143C-0A47-8258-5F8B948E6F7A}"/>
              </a:ext>
            </a:extLst>
          </p:cNvPr>
          <p:cNvSpPr txBox="1">
            <a:spLocks noGrp="1"/>
          </p:cNvSpPr>
          <p:nvPr>
            <p:ph type="title"/>
          </p:nvPr>
        </p:nvSpPr>
        <p:spPr>
          <a:xfrm>
            <a:off x="748551" y="1567881"/>
            <a:ext cx="6627495" cy="505267"/>
          </a:xfrm>
          <a:prstGeom prst="rect">
            <a:avLst/>
          </a:prstGeom>
        </p:spPr>
        <p:txBody>
          <a:bodyPr vert="horz" wrap="square" lIns="0" tIns="12700" rIns="0" bIns="0" rtlCol="0">
            <a:spAutoFit/>
          </a:bodyPr>
          <a:lstStyle/>
          <a:p>
            <a:pPr marL="12700">
              <a:lnSpc>
                <a:spcPct val="100000"/>
              </a:lnSpc>
              <a:spcBef>
                <a:spcPts val="100"/>
              </a:spcBef>
            </a:pPr>
            <a:r>
              <a:rPr lang="en-US" sz="3200" kern="0" dirty="0">
                <a:solidFill>
                  <a:srgbClr val="004B87"/>
                </a:solidFill>
                <a:cs typeface="Arial" panose="020B0604020202020204" pitchFamily="34" charset="0"/>
              </a:rPr>
              <a:t>Flexible</a:t>
            </a:r>
            <a:r>
              <a:rPr lang="en-US" sz="3200" kern="0" spc="-20" dirty="0">
                <a:solidFill>
                  <a:srgbClr val="004B87"/>
                </a:solidFill>
                <a:cs typeface="Arial" panose="020B0604020202020204" pitchFamily="34" charset="0"/>
              </a:rPr>
              <a:t> </a:t>
            </a:r>
            <a:r>
              <a:rPr lang="en-US" sz="3200" kern="0" dirty="0">
                <a:solidFill>
                  <a:srgbClr val="004B87"/>
                </a:solidFill>
                <a:cs typeface="Arial" panose="020B0604020202020204" pitchFamily="34" charset="0"/>
              </a:rPr>
              <a:t>options</a:t>
            </a:r>
            <a:r>
              <a:rPr lang="en-US" sz="3200" kern="0" spc="-20" dirty="0">
                <a:solidFill>
                  <a:srgbClr val="004B87"/>
                </a:solidFill>
                <a:cs typeface="Arial" panose="020B0604020202020204" pitchFamily="34" charset="0"/>
              </a:rPr>
              <a:t> </a:t>
            </a:r>
            <a:r>
              <a:rPr lang="en-US" sz="3200" kern="0" dirty="0">
                <a:solidFill>
                  <a:srgbClr val="004B87"/>
                </a:solidFill>
                <a:cs typeface="Arial" panose="020B0604020202020204" pitchFamily="34" charset="0"/>
              </a:rPr>
              <a:t>to</a:t>
            </a:r>
            <a:r>
              <a:rPr lang="en-US" sz="3200" kern="0" spc="-20" dirty="0">
                <a:solidFill>
                  <a:srgbClr val="004B87"/>
                </a:solidFill>
                <a:cs typeface="Arial" panose="020B0604020202020204" pitchFamily="34" charset="0"/>
              </a:rPr>
              <a:t> </a:t>
            </a:r>
            <a:r>
              <a:rPr lang="en-US" sz="3200" kern="0" dirty="0">
                <a:solidFill>
                  <a:srgbClr val="004B87"/>
                </a:solidFill>
                <a:cs typeface="Arial" panose="020B0604020202020204" pitchFamily="34" charset="0"/>
              </a:rPr>
              <a:t>meet</a:t>
            </a:r>
            <a:r>
              <a:rPr lang="en-US" sz="3200" kern="0" spc="-20" dirty="0">
                <a:solidFill>
                  <a:srgbClr val="004B87"/>
                </a:solidFill>
                <a:cs typeface="Arial" panose="020B0604020202020204" pitchFamily="34" charset="0"/>
              </a:rPr>
              <a:t> </a:t>
            </a:r>
            <a:r>
              <a:rPr lang="en-US" sz="3200" kern="0" dirty="0">
                <a:solidFill>
                  <a:srgbClr val="004B87"/>
                </a:solidFill>
                <a:cs typeface="Arial" panose="020B0604020202020204" pitchFamily="34" charset="0"/>
              </a:rPr>
              <a:t>your</a:t>
            </a:r>
            <a:r>
              <a:rPr lang="en-US" sz="3200" kern="0" spc="-20" dirty="0">
                <a:solidFill>
                  <a:srgbClr val="004B87"/>
                </a:solidFill>
                <a:cs typeface="Arial" panose="020B0604020202020204" pitchFamily="34" charset="0"/>
              </a:rPr>
              <a:t> </a:t>
            </a:r>
            <a:r>
              <a:rPr lang="en-US" sz="3200" kern="0" dirty="0">
                <a:solidFill>
                  <a:srgbClr val="004B87"/>
                </a:solidFill>
                <a:cs typeface="Arial" panose="020B0604020202020204" pitchFamily="34" charset="0"/>
              </a:rPr>
              <a:t>needs.</a:t>
            </a:r>
            <a:endParaRPr dirty="0">
              <a:solidFill>
                <a:srgbClr val="004B87"/>
              </a:solidFill>
              <a:cs typeface="Arial" panose="020B0604020202020204" pitchFamily="34" charset="0"/>
            </a:endParaRPr>
          </a:p>
        </p:txBody>
      </p:sp>
      <p:pic>
        <p:nvPicPr>
          <p:cNvPr id="14" name="object 12">
            <a:extLst>
              <a:ext uri="{FF2B5EF4-FFF2-40B4-BE49-F238E27FC236}">
                <a16:creationId xmlns:a16="http://schemas.microsoft.com/office/drawing/2014/main" id="{042DB636-A4D9-2540-BB44-18CCB6396D70}"/>
              </a:ext>
            </a:extLst>
          </p:cNvPr>
          <p:cNvPicPr/>
          <p:nvPr/>
        </p:nvPicPr>
        <p:blipFill>
          <a:blip r:embed="rId3" cstate="screen">
            <a:extLst>
              <a:ext uri="{28A0092B-C50C-407E-A947-70E740481C1C}">
                <a14:useLocalDpi xmlns:a14="http://schemas.microsoft.com/office/drawing/2010/main"/>
              </a:ext>
            </a:extLst>
          </a:blip>
          <a:stretch>
            <a:fillRect/>
          </a:stretch>
        </p:blipFill>
        <p:spPr>
          <a:xfrm>
            <a:off x="743116" y="6284673"/>
            <a:ext cx="1263733" cy="200441"/>
          </a:xfrm>
          <a:prstGeom prst="rect">
            <a:avLst/>
          </a:prstGeom>
        </p:spPr>
      </p:pic>
      <p:pic>
        <p:nvPicPr>
          <p:cNvPr id="27" name="Picture 26">
            <a:extLst>
              <a:ext uri="{FF2B5EF4-FFF2-40B4-BE49-F238E27FC236}">
                <a16:creationId xmlns:a16="http://schemas.microsoft.com/office/drawing/2014/main" id="{1E430EBA-7105-2646-9A8F-597C28E7194B}"/>
              </a:ext>
            </a:extLst>
          </p:cNvPr>
          <p:cNvPicPr>
            <a:picLocks noChangeAspect="1"/>
          </p:cNvPicPr>
          <p:nvPr/>
        </p:nvPicPr>
        <p:blipFill>
          <a:blip r:embed="rId4"/>
          <a:stretch>
            <a:fillRect/>
          </a:stretch>
        </p:blipFill>
        <p:spPr>
          <a:xfrm>
            <a:off x="742581" y="546365"/>
            <a:ext cx="1485900" cy="647700"/>
          </a:xfrm>
          <a:prstGeom prst="rect">
            <a:avLst/>
          </a:prstGeom>
        </p:spPr>
      </p:pic>
    </p:spTree>
    <p:extLst>
      <p:ext uri="{BB962C8B-B14F-4D97-AF65-F5344CB8AC3E}">
        <p14:creationId xmlns:p14="http://schemas.microsoft.com/office/powerpoint/2010/main" val="1654990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6C9A8F80-8B8E-BD4D-8BA1-15D52A8251D4}"/>
              </a:ext>
            </a:extLst>
          </p:cNvPr>
          <p:cNvSpPr/>
          <p:nvPr/>
        </p:nvSpPr>
        <p:spPr>
          <a:xfrm>
            <a:off x="1523" y="0"/>
            <a:ext cx="12190730" cy="6858000"/>
          </a:xfrm>
          <a:custGeom>
            <a:avLst/>
            <a:gdLst/>
            <a:ahLst/>
            <a:cxnLst/>
            <a:rect l="l" t="t" r="r" b="b"/>
            <a:pathLst>
              <a:path w="12190730" h="6858000">
                <a:moveTo>
                  <a:pt x="12190488" y="0"/>
                </a:moveTo>
                <a:lnTo>
                  <a:pt x="0" y="0"/>
                </a:lnTo>
                <a:lnTo>
                  <a:pt x="0" y="6858000"/>
                </a:lnTo>
                <a:lnTo>
                  <a:pt x="12190488" y="6858000"/>
                </a:lnTo>
                <a:lnTo>
                  <a:pt x="12190488" y="0"/>
                </a:lnTo>
                <a:close/>
              </a:path>
            </a:pathLst>
          </a:custGeom>
          <a:solidFill>
            <a:srgbClr val="004B8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bject 3">
            <a:extLst>
              <a:ext uri="{FF2B5EF4-FFF2-40B4-BE49-F238E27FC236}">
                <a16:creationId xmlns:a16="http://schemas.microsoft.com/office/drawing/2014/main" id="{F6056F5A-D2CF-4943-97C4-9F61FCBDF671}"/>
              </a:ext>
            </a:extLst>
          </p:cNvPr>
          <p:cNvSpPr/>
          <p:nvPr/>
        </p:nvSpPr>
        <p:spPr>
          <a:xfrm>
            <a:off x="8133631" y="0"/>
            <a:ext cx="4058920" cy="6858000"/>
          </a:xfrm>
          <a:custGeom>
            <a:avLst/>
            <a:gdLst/>
            <a:ahLst/>
            <a:cxnLst/>
            <a:rect l="l" t="t" r="r" b="b"/>
            <a:pathLst>
              <a:path w="4058920" h="6858000">
                <a:moveTo>
                  <a:pt x="4058373" y="0"/>
                </a:moveTo>
                <a:lnTo>
                  <a:pt x="3992460" y="0"/>
                </a:lnTo>
                <a:lnTo>
                  <a:pt x="0" y="6858000"/>
                </a:lnTo>
                <a:lnTo>
                  <a:pt x="4058373" y="6858000"/>
                </a:lnTo>
                <a:lnTo>
                  <a:pt x="4058373" y="0"/>
                </a:lnTo>
                <a:close/>
              </a:path>
            </a:pathLst>
          </a:custGeom>
          <a:solidFill>
            <a:srgbClr val="0D548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bject 4">
            <a:extLst>
              <a:ext uri="{FF2B5EF4-FFF2-40B4-BE49-F238E27FC236}">
                <a16:creationId xmlns:a16="http://schemas.microsoft.com/office/drawing/2014/main" id="{06DBC55F-D01E-124F-93BF-C80907ECB886}"/>
              </a:ext>
            </a:extLst>
          </p:cNvPr>
          <p:cNvSpPr txBox="1">
            <a:spLocks/>
          </p:cNvSpPr>
          <p:nvPr/>
        </p:nvSpPr>
        <p:spPr>
          <a:xfrm>
            <a:off x="809763" y="2010852"/>
            <a:ext cx="7065996" cy="68993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4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We’re</a:t>
            </a:r>
            <a:r>
              <a:rPr kumimoji="0" lang="en-US" sz="4400" b="1" i="0" u="none" strike="noStrike" kern="1200" cap="none" spc="-2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4400" b="1" i="0" u="none" strike="noStrike" kern="1200" cap="none" spc="-15"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ready </a:t>
            </a: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to</a:t>
            </a:r>
            <a:r>
              <a:rPr kumimoji="0" lang="en-US" sz="4400" b="1" i="0" u="none" strike="noStrike" kern="1200" cap="none" spc="-15"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serve</a:t>
            </a:r>
            <a:r>
              <a:rPr kumimoji="0" lang="en-US" sz="4400" b="1" i="0" u="none" strike="noStrike" kern="1200" cap="none" spc="-15"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you.</a:t>
            </a:r>
          </a:p>
        </p:txBody>
      </p:sp>
      <p:sp>
        <p:nvSpPr>
          <p:cNvPr id="8" name="object 6">
            <a:extLst>
              <a:ext uri="{FF2B5EF4-FFF2-40B4-BE49-F238E27FC236}">
                <a16:creationId xmlns:a16="http://schemas.microsoft.com/office/drawing/2014/main" id="{79F1B59E-0D0C-BB4E-9FAE-E7FB4A59D963}"/>
              </a:ext>
            </a:extLst>
          </p:cNvPr>
          <p:cNvSpPr txBox="1"/>
          <p:nvPr/>
        </p:nvSpPr>
        <p:spPr>
          <a:xfrm>
            <a:off x="710141" y="3325871"/>
            <a:ext cx="8211184" cy="165100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1100"/>
              </a:lnSpc>
              <a:spcBef>
                <a:spcPts val="100"/>
              </a:spcBef>
              <a:spcAft>
                <a:spcPts val="0"/>
              </a:spcAft>
              <a:buClrTx/>
              <a:buSzTx/>
              <a:buFontTx/>
              <a:buNone/>
              <a:tabLst/>
              <a:defRPr/>
            </a:pP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USPS, </a:t>
            </a:r>
            <a:r>
              <a:rPr kumimoji="0" sz="24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we’re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continuously innovating to keep pace with </a:t>
            </a:r>
            <a:r>
              <a:rPr kumimoji="0" sz="2400"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customer</a:t>
            </a:r>
            <a:r>
              <a:rPr kumimoji="0" sz="2400" b="0" i="0" u="none" strike="noStrike" kern="120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expectations</a:t>
            </a:r>
            <a:r>
              <a:rPr kumimoji="0" sz="24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a:t>
            </a:r>
            <a:r>
              <a:rPr kumimoji="0" sz="24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they</a:t>
            </a:r>
            <a:r>
              <a:rPr kumimoji="0" sz="24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grow</a:t>
            </a:r>
            <a:r>
              <a:rPr kumimoji="0" sz="24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a:t>
            </a:r>
            <a:r>
              <a:rPr kumimoji="0" sz="24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change.</a:t>
            </a:r>
            <a:r>
              <a:rPr kumimoji="0" sz="24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So</a:t>
            </a:r>
            <a:r>
              <a:rPr kumimoji="0" sz="2400" b="0"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expect </a:t>
            </a:r>
            <a:r>
              <a:rPr kumimoji="0" sz="2400" b="0" i="0" u="none" strike="noStrike" kern="1200" cap="none" spc="-66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even </a:t>
            </a:r>
            <a:r>
              <a:rPr kumimoji="0" sz="2400" b="0" i="0" u="none" strike="noStrike" kern="120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more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exciting changes ahead as we implement our </a:t>
            </a:r>
            <a:r>
              <a:rPr kumimoji="0" sz="2400"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Delivering</a:t>
            </a:r>
            <a:r>
              <a:rPr kumimoji="0" sz="2400"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 America</a:t>
            </a:r>
            <a:r>
              <a:rPr kumimoji="0" sz="2400"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plan.</a:t>
            </a: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F382A5D4-B740-45B3-95E4-3AC96DAE2756}"/>
              </a:ext>
            </a:extLst>
          </p:cNvPr>
          <p:cNvPicPr>
            <a:picLocks noChangeAspect="1"/>
          </p:cNvPicPr>
          <p:nvPr/>
        </p:nvPicPr>
        <p:blipFill>
          <a:blip r:embed="rId3"/>
          <a:stretch>
            <a:fillRect/>
          </a:stretch>
        </p:blipFill>
        <p:spPr>
          <a:xfrm>
            <a:off x="598476" y="742727"/>
            <a:ext cx="2654521" cy="766861"/>
          </a:xfrm>
          <a:prstGeom prst="rect">
            <a:avLst/>
          </a:prstGeom>
        </p:spPr>
      </p:pic>
      <p:sp>
        <p:nvSpPr>
          <p:cNvPr id="11" name="object 3">
            <a:extLst>
              <a:ext uri="{FF2B5EF4-FFF2-40B4-BE49-F238E27FC236}">
                <a16:creationId xmlns:a16="http://schemas.microsoft.com/office/drawing/2014/main" id="{7008E9D7-8DF9-4A21-983D-BD4A0CC021AD}"/>
              </a:ext>
            </a:extLst>
          </p:cNvPr>
          <p:cNvSpPr/>
          <p:nvPr/>
        </p:nvSpPr>
        <p:spPr>
          <a:xfrm>
            <a:off x="781874" y="2841757"/>
            <a:ext cx="680085" cy="109855"/>
          </a:xfrm>
          <a:custGeom>
            <a:avLst/>
            <a:gdLst/>
            <a:ahLst/>
            <a:cxnLst/>
            <a:rect l="l" t="t" r="r" b="b"/>
            <a:pathLst>
              <a:path w="680085" h="109854">
                <a:moveTo>
                  <a:pt x="679627" y="0"/>
                </a:moveTo>
                <a:lnTo>
                  <a:pt x="0" y="0"/>
                </a:lnTo>
                <a:lnTo>
                  <a:pt x="0" y="109727"/>
                </a:lnTo>
                <a:lnTo>
                  <a:pt x="679627" y="109727"/>
                </a:lnTo>
                <a:lnTo>
                  <a:pt x="679627" y="0"/>
                </a:lnTo>
                <a:close/>
              </a:path>
            </a:pathLst>
          </a:custGeom>
          <a:solidFill>
            <a:srgbClr val="DA29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0B0ADB6-9EF5-4C9E-8B62-B2CE3BB905C5}"/>
              </a:ext>
            </a:extLst>
          </p:cNvPr>
          <p:cNvPicPr>
            <a:picLocks noChangeAspect="1"/>
          </p:cNvPicPr>
          <p:nvPr/>
        </p:nvPicPr>
        <p:blipFill>
          <a:blip r:embed="rId4"/>
          <a:stretch>
            <a:fillRect/>
          </a:stretch>
        </p:blipFill>
        <p:spPr>
          <a:xfrm>
            <a:off x="7329126" y="4711636"/>
            <a:ext cx="4601633" cy="2026345"/>
          </a:xfrm>
          <a:prstGeom prst="rect">
            <a:avLst/>
          </a:prstGeom>
        </p:spPr>
      </p:pic>
    </p:spTree>
    <p:extLst>
      <p:ext uri="{BB962C8B-B14F-4D97-AF65-F5344CB8AC3E}">
        <p14:creationId xmlns:p14="http://schemas.microsoft.com/office/powerpoint/2010/main" val="3564803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3FFA57D-3A99-26E5-1DEA-20645D4D5F67}"/>
              </a:ext>
            </a:extLst>
          </p:cNvPr>
          <p:cNvSpPr/>
          <p:nvPr/>
        </p:nvSpPr>
        <p:spPr>
          <a:xfrm>
            <a:off x="6610866" y="2959754"/>
            <a:ext cx="5110132" cy="3090910"/>
          </a:xfrm>
          <a:prstGeom prst="rect">
            <a:avLst/>
          </a:prstGeom>
          <a:solidFill>
            <a:srgbClr val="E0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 name="Content Placeholder 2">
            <a:extLst>
              <a:ext uri="{FF2B5EF4-FFF2-40B4-BE49-F238E27FC236}">
                <a16:creationId xmlns:a16="http://schemas.microsoft.com/office/drawing/2014/main" id="{C78CBDF5-4645-19CF-F08D-91C4DED5C75E}"/>
              </a:ext>
            </a:extLst>
          </p:cNvPr>
          <p:cNvSpPr txBox="1">
            <a:spLocks/>
          </p:cNvSpPr>
          <p:nvPr/>
        </p:nvSpPr>
        <p:spPr>
          <a:xfrm>
            <a:off x="3705740" y="3488965"/>
            <a:ext cx="2633008" cy="148387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4659D"/>
                </a:solidFill>
                <a:effectLst/>
                <a:uLnTx/>
                <a:uFillTx/>
                <a:latin typeface="Arial"/>
                <a:ea typeface="+mn-ea"/>
                <a:cs typeface="Arial"/>
              </a:rPr>
              <a:t>prefer a blend of digital </a:t>
            </a:r>
            <a:r>
              <a:rPr kumimoji="0" lang="en-US" sz="2000" b="1" i="0" u="sng" strike="noStrike" kern="1200" cap="none" spc="0" normalizeH="0" baseline="0" noProof="0" dirty="0">
                <a:ln>
                  <a:noFill/>
                </a:ln>
                <a:solidFill>
                  <a:srgbClr val="14659D"/>
                </a:solidFill>
                <a:effectLst/>
                <a:uLnTx/>
                <a:uFillTx/>
                <a:latin typeface="Arial"/>
                <a:ea typeface="+mn-ea"/>
                <a:cs typeface="Arial"/>
              </a:rPr>
              <a:t>and</a:t>
            </a:r>
            <a:r>
              <a:rPr kumimoji="0" lang="en-US" sz="2000" b="1" i="0" u="none" strike="noStrike" kern="1200" cap="none" spc="0" normalizeH="0" baseline="0" noProof="0" dirty="0">
                <a:ln>
                  <a:noFill/>
                </a:ln>
                <a:solidFill>
                  <a:srgbClr val="14659D"/>
                </a:solidFill>
                <a:effectLst/>
                <a:uLnTx/>
                <a:uFillTx/>
                <a:latin typeface="Arial"/>
                <a:ea typeface="+mn-ea"/>
                <a:cs typeface="Arial"/>
              </a:rPr>
              <a:t> physical marketing channels.</a:t>
            </a:r>
          </a:p>
        </p:txBody>
      </p:sp>
      <p:grpSp>
        <p:nvGrpSpPr>
          <p:cNvPr id="16" name="Group 15">
            <a:extLst>
              <a:ext uri="{FF2B5EF4-FFF2-40B4-BE49-F238E27FC236}">
                <a16:creationId xmlns:a16="http://schemas.microsoft.com/office/drawing/2014/main" id="{791FE84F-440A-4F73-FB0D-A4D7F4FBDF2B}"/>
              </a:ext>
            </a:extLst>
          </p:cNvPr>
          <p:cNvGrpSpPr/>
          <p:nvPr/>
        </p:nvGrpSpPr>
        <p:grpSpPr>
          <a:xfrm>
            <a:off x="-443436" y="2312551"/>
            <a:ext cx="5126630" cy="3465613"/>
            <a:chOff x="188643" y="3270000"/>
            <a:chExt cx="3810356" cy="2575809"/>
          </a:xfrm>
        </p:grpSpPr>
        <p:graphicFrame>
          <p:nvGraphicFramePr>
            <p:cNvPr id="38" name="Chart 37">
              <a:extLst>
                <a:ext uri="{FF2B5EF4-FFF2-40B4-BE49-F238E27FC236}">
                  <a16:creationId xmlns:a16="http://schemas.microsoft.com/office/drawing/2014/main" id="{D84EF6F4-6B48-4969-ACF4-E78D2ECF865D}"/>
                </a:ext>
              </a:extLst>
            </p:cNvPr>
            <p:cNvGraphicFramePr/>
            <p:nvPr/>
          </p:nvGraphicFramePr>
          <p:xfrm>
            <a:off x="188643" y="3270000"/>
            <a:ext cx="3810356" cy="2575809"/>
          </p:xfrm>
          <a:graphic>
            <a:graphicData uri="http://schemas.openxmlformats.org/drawingml/2006/chart">
              <c:chart xmlns:c="http://schemas.openxmlformats.org/drawingml/2006/chart" xmlns:r="http://schemas.openxmlformats.org/officeDocument/2006/relationships" r:id="rId3"/>
            </a:graphicData>
          </a:graphic>
        </p:graphicFrame>
        <p:sp>
          <p:nvSpPr>
            <p:cNvPr id="39" name="Rectangle 38">
              <a:extLst>
                <a:ext uri="{FF2B5EF4-FFF2-40B4-BE49-F238E27FC236}">
                  <a16:creationId xmlns:a16="http://schemas.microsoft.com/office/drawing/2014/main" id="{E7D03A1A-8A4E-3925-D125-6A896D37803F}"/>
                </a:ext>
              </a:extLst>
            </p:cNvPr>
            <p:cNvSpPr/>
            <p:nvPr/>
          </p:nvSpPr>
          <p:spPr>
            <a:xfrm>
              <a:off x="1444750" y="4003906"/>
              <a:ext cx="1366807" cy="1098021"/>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4659D"/>
                  </a:solidFill>
                  <a:effectLst/>
                  <a:uLnTx/>
                  <a:uFillTx/>
                  <a:latin typeface="Arial Black"/>
                  <a:ea typeface="Calibri"/>
                  <a:cs typeface="Arial Black" panose="020B0604020202020204" pitchFamily="34" charset="0"/>
                </a:rPr>
                <a:t>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659D"/>
                  </a:solidFill>
                  <a:effectLst/>
                  <a:uLnTx/>
                  <a:uFillTx/>
                  <a:latin typeface="Arial Black"/>
                  <a:ea typeface="Calibri"/>
                  <a:cs typeface="Arial Black" panose="020B0604020202020204" pitchFamily="34" charset="0"/>
                </a:rPr>
                <a:t>OF </a:t>
              </a:r>
              <a:br>
                <a:rPr kumimoji="0" lang="en-US" sz="1800" b="1" i="0" u="none" strike="noStrike" kern="1200" cap="none" spc="0" normalizeH="0" baseline="0" noProof="0" dirty="0">
                  <a:ln>
                    <a:noFill/>
                  </a:ln>
                  <a:solidFill>
                    <a:srgbClr val="262469"/>
                  </a:solidFill>
                  <a:effectLst/>
                  <a:uLnTx/>
                  <a:uFillTx/>
                  <a:latin typeface="Arial Black" panose="020B0604020202020204" pitchFamily="34" charset="0"/>
                  <a:ea typeface="Calibri" panose="020F0502020204030204" pitchFamily="34" charset="0"/>
                  <a:cs typeface="Arial Black" panose="020B0604020202020204" pitchFamily="34" charset="0"/>
                </a:rPr>
              </a:br>
              <a:r>
                <a:rPr kumimoji="0" lang="en-US" sz="1800" b="1" i="0" u="none" strike="noStrike" kern="1200" cap="none" spc="0" normalizeH="0" baseline="0" noProof="0" dirty="0">
                  <a:ln>
                    <a:noFill/>
                  </a:ln>
                  <a:solidFill>
                    <a:srgbClr val="14659D"/>
                  </a:solidFill>
                  <a:effectLst/>
                  <a:uLnTx/>
                  <a:uFillTx/>
                  <a:latin typeface="Arial Black"/>
                  <a:ea typeface="Calibri"/>
                  <a:cs typeface="Arial Black" panose="020B0604020202020204" pitchFamily="34" charset="0"/>
                </a:rPr>
                <a:t>CONSUMERS</a:t>
              </a:r>
              <a:endParaRPr kumimoji="0" lang="en-US" sz="1800" b="0" i="0" u="none" strike="noStrike" kern="1200" cap="none" spc="0" normalizeH="0" baseline="0" noProof="0" dirty="0">
                <a:ln>
                  <a:noFill/>
                </a:ln>
                <a:solidFill>
                  <a:srgbClr val="14659D"/>
                </a:solidFill>
                <a:effectLst/>
                <a:uLnTx/>
                <a:uFillTx/>
                <a:latin typeface="Arial Black"/>
                <a:ea typeface="Calibri"/>
                <a:cs typeface="Arial" panose="020B0604020202020204" pitchFamily="34" charset="0"/>
              </a:endParaRPr>
            </a:p>
          </p:txBody>
        </p:sp>
      </p:grpSp>
      <p:sp>
        <p:nvSpPr>
          <p:cNvPr id="41" name="TextBox 40">
            <a:extLst>
              <a:ext uri="{FF2B5EF4-FFF2-40B4-BE49-F238E27FC236}">
                <a16:creationId xmlns:a16="http://schemas.microsoft.com/office/drawing/2014/main" id="{2DD4B2FA-5406-0EBE-6AFC-C3E7E7996AE6}"/>
              </a:ext>
            </a:extLst>
          </p:cNvPr>
          <p:cNvSpPr txBox="1"/>
          <p:nvPr/>
        </p:nvSpPr>
        <p:spPr>
          <a:xfrm>
            <a:off x="7041673" y="4300836"/>
            <a:ext cx="443080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659D"/>
                </a:solidFill>
                <a:effectLst/>
                <a:uLnTx/>
                <a:uFillTx/>
                <a:latin typeface="Arial"/>
                <a:ea typeface="+mn-ea"/>
                <a:cs typeface="Arial"/>
              </a:rPr>
              <a:t>Top omnichannel tools supporting direct mail marketing:</a:t>
            </a:r>
          </a:p>
          <a:p>
            <a:pPr marL="914400" marR="0" lvl="1" indent="-457200" algn="l" defTabSz="914400" rtl="0" eaLnBrk="1" fontAlgn="auto" latinLnBrk="0" hangingPunct="1">
              <a:lnSpc>
                <a:spcPct val="100000"/>
              </a:lnSpc>
              <a:spcBef>
                <a:spcPts val="0"/>
              </a:spcBef>
              <a:spcAft>
                <a:spcPts val="0"/>
              </a:spcAft>
              <a:buClr>
                <a:srgbClr val="FF0000"/>
              </a:buClr>
              <a:buSzTx/>
              <a:buFontTx/>
              <a:buAutoNum type="arabicPeriod"/>
              <a:tabLst/>
              <a:defRPr/>
            </a:pPr>
            <a:r>
              <a:rPr kumimoji="0" lang="en-US" sz="1800" b="0" i="0" u="none" strike="noStrike" kern="1200" cap="none" spc="0" normalizeH="0" baseline="0" noProof="0" dirty="0">
                <a:ln>
                  <a:noFill/>
                </a:ln>
                <a:solidFill>
                  <a:srgbClr val="14659D"/>
                </a:solidFill>
                <a:effectLst/>
                <a:uLnTx/>
                <a:uFillTx/>
                <a:latin typeface="Arial"/>
                <a:ea typeface="+mn-ea"/>
                <a:cs typeface="Arial"/>
              </a:rPr>
              <a:t>Email</a:t>
            </a:r>
          </a:p>
          <a:p>
            <a:pPr marL="914400" marR="0" lvl="1" indent="-457200" algn="l" defTabSz="914400" rtl="0" eaLnBrk="1" fontAlgn="auto" latinLnBrk="0" hangingPunct="1">
              <a:lnSpc>
                <a:spcPct val="100000"/>
              </a:lnSpc>
              <a:spcBef>
                <a:spcPts val="0"/>
              </a:spcBef>
              <a:spcAft>
                <a:spcPts val="0"/>
              </a:spcAft>
              <a:buClr>
                <a:srgbClr val="FF0000"/>
              </a:buClr>
              <a:buSzTx/>
              <a:buFontTx/>
              <a:buAutoNum type="arabicPeriod"/>
              <a:tabLst/>
              <a:defRPr/>
            </a:pPr>
            <a:r>
              <a:rPr kumimoji="0" lang="en-US" sz="1800" b="0" i="0" u="none" strike="noStrike" kern="1200" cap="none" spc="0" normalizeH="0" baseline="0" noProof="0" dirty="0">
                <a:ln>
                  <a:noFill/>
                </a:ln>
                <a:solidFill>
                  <a:srgbClr val="14659D"/>
                </a:solidFill>
                <a:effectLst/>
                <a:uLnTx/>
                <a:uFillTx/>
                <a:latin typeface="Arial"/>
                <a:ea typeface="+mn-ea"/>
                <a:cs typeface="Arial"/>
              </a:rPr>
              <a:t>SMS/text</a:t>
            </a:r>
          </a:p>
          <a:p>
            <a:pPr marL="914400" marR="0" lvl="1" indent="-457200" algn="l" defTabSz="914400" rtl="0" eaLnBrk="1" fontAlgn="auto" latinLnBrk="0" hangingPunct="1">
              <a:lnSpc>
                <a:spcPct val="100000"/>
              </a:lnSpc>
              <a:spcBef>
                <a:spcPts val="0"/>
              </a:spcBef>
              <a:spcAft>
                <a:spcPts val="0"/>
              </a:spcAft>
              <a:buClr>
                <a:srgbClr val="FF0000"/>
              </a:buClr>
              <a:buSzTx/>
              <a:buFontTx/>
              <a:buAutoNum type="arabicPeriod"/>
              <a:tabLst/>
              <a:defRPr/>
            </a:pPr>
            <a:r>
              <a:rPr kumimoji="0" lang="en-US" sz="1800" b="0" i="0" u="none" strike="noStrike" kern="1200" cap="none" spc="0" normalizeH="0" baseline="0" noProof="0" dirty="0">
                <a:ln>
                  <a:noFill/>
                </a:ln>
                <a:solidFill>
                  <a:srgbClr val="14659D"/>
                </a:solidFill>
                <a:effectLst/>
                <a:uLnTx/>
                <a:uFillTx/>
                <a:latin typeface="Arial"/>
                <a:ea typeface="+mn-ea"/>
                <a:cs typeface="Arial"/>
              </a:rPr>
              <a:t>Streaming audio/video</a:t>
            </a:r>
            <a:endParaRPr kumimoji="0" lang="en-US" sz="2000" b="0" i="0" u="none" strike="noStrike" kern="1200" cap="none" spc="0" normalizeH="0" baseline="0" noProof="0" dirty="0">
              <a:ln>
                <a:noFill/>
              </a:ln>
              <a:solidFill>
                <a:srgbClr val="14659D"/>
              </a:solidFill>
              <a:effectLst/>
              <a:uLnTx/>
              <a:uFillTx/>
              <a:latin typeface="Arial"/>
              <a:ea typeface="+mn-ea"/>
              <a:cs typeface="Arial"/>
            </a:endParaRPr>
          </a:p>
        </p:txBody>
      </p:sp>
      <p:sp>
        <p:nvSpPr>
          <p:cNvPr id="3" name="TextBox 2">
            <a:extLst>
              <a:ext uri="{FF2B5EF4-FFF2-40B4-BE49-F238E27FC236}">
                <a16:creationId xmlns:a16="http://schemas.microsoft.com/office/drawing/2014/main" id="{AAC70CD1-E88D-AD48-110D-DFEC366D1E06}"/>
              </a:ext>
            </a:extLst>
          </p:cNvPr>
          <p:cNvSpPr txBox="1"/>
          <p:nvPr/>
        </p:nvSpPr>
        <p:spPr>
          <a:xfrm>
            <a:off x="360390" y="1219406"/>
            <a:ext cx="7095648" cy="923330"/>
          </a:xfrm>
          <a:prstGeom prst="rect">
            <a:avLst/>
          </a:prstGeom>
          <a:solidFill>
            <a:srgbClr val="005A92"/>
          </a:solidFill>
        </p:spPr>
        <p:txBody>
          <a:bodyPr wrap="square" lIns="182880" tIns="91440" rIns="91440" bIns="9144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COVID-19 accelerated the transition from print to digital communications…</a:t>
            </a:r>
          </a:p>
        </p:txBody>
      </p:sp>
      <p:sp>
        <p:nvSpPr>
          <p:cNvPr id="5" name="TextBox 4">
            <a:extLst>
              <a:ext uri="{FF2B5EF4-FFF2-40B4-BE49-F238E27FC236}">
                <a16:creationId xmlns:a16="http://schemas.microsoft.com/office/drawing/2014/main" id="{B5A1F0FC-FAC7-871C-A98E-9456691FAA28}"/>
              </a:ext>
            </a:extLst>
          </p:cNvPr>
          <p:cNvSpPr txBox="1"/>
          <p:nvPr/>
        </p:nvSpPr>
        <p:spPr>
          <a:xfrm>
            <a:off x="5459506" y="1858688"/>
            <a:ext cx="6261491" cy="923330"/>
          </a:xfrm>
          <a:prstGeom prst="rect">
            <a:avLst/>
          </a:prstGeom>
          <a:solidFill>
            <a:srgbClr val="05B0F0"/>
          </a:solidFill>
        </p:spPr>
        <p:txBody>
          <a:bodyPr wrap="square" lIns="91440" tIns="91440" rIns="182880" bIns="9144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…but also caused consumers to rethink communications preferences.</a:t>
            </a:r>
          </a:p>
        </p:txBody>
      </p:sp>
      <p:grpSp>
        <p:nvGrpSpPr>
          <p:cNvPr id="17" name="Group 16">
            <a:extLst>
              <a:ext uri="{FF2B5EF4-FFF2-40B4-BE49-F238E27FC236}">
                <a16:creationId xmlns:a16="http://schemas.microsoft.com/office/drawing/2014/main" id="{CD6AE0A1-A5EF-B2A5-0596-3B41F32A04DA}"/>
              </a:ext>
            </a:extLst>
          </p:cNvPr>
          <p:cNvGrpSpPr/>
          <p:nvPr/>
        </p:nvGrpSpPr>
        <p:grpSpPr>
          <a:xfrm>
            <a:off x="7041673" y="3182180"/>
            <a:ext cx="4679324" cy="1027168"/>
            <a:chOff x="6249476" y="2916854"/>
            <a:chExt cx="4679324" cy="1027168"/>
          </a:xfrm>
        </p:grpSpPr>
        <p:sp>
          <p:nvSpPr>
            <p:cNvPr id="28" name="TextBox 27">
              <a:extLst>
                <a:ext uri="{FF2B5EF4-FFF2-40B4-BE49-F238E27FC236}">
                  <a16:creationId xmlns:a16="http://schemas.microsoft.com/office/drawing/2014/main" id="{51EDB932-5749-226A-0D49-583485AB2F13}"/>
                </a:ext>
              </a:extLst>
            </p:cNvPr>
            <p:cNvSpPr txBox="1"/>
            <p:nvPr/>
          </p:nvSpPr>
          <p:spPr>
            <a:xfrm>
              <a:off x="6249476" y="2916854"/>
              <a:ext cx="46793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659D"/>
                  </a:solidFill>
                  <a:effectLst/>
                  <a:uLnTx/>
                  <a:uFillTx/>
                  <a:latin typeface="Arial"/>
                  <a:ea typeface="+mn-ea"/>
                  <a:cs typeface="Arial Black" panose="020B0604020202020204" pitchFamily="34" charset="0"/>
                </a:rPr>
                <a:t>71% </a:t>
              </a:r>
              <a:r>
                <a:rPr kumimoji="0" lang="en-US" sz="1800" b="0" i="0" u="none" strike="noStrike" kern="1200" cap="none" spc="0" normalizeH="0" baseline="0" noProof="0" dirty="0">
                  <a:ln>
                    <a:noFill/>
                  </a:ln>
                  <a:solidFill>
                    <a:srgbClr val="14659D"/>
                  </a:solidFill>
                  <a:effectLst/>
                  <a:uLnTx/>
                  <a:uFillTx/>
                  <a:latin typeface="Arial"/>
                  <a:ea typeface="+mn-ea"/>
                  <a:cs typeface="Arial"/>
                </a:rPr>
                <a:t>of marketers rate the effectiveness of digital tools supporting direct mail as:</a:t>
              </a:r>
            </a:p>
          </p:txBody>
        </p:sp>
        <p:grpSp>
          <p:nvGrpSpPr>
            <p:cNvPr id="15" name="Group 14">
              <a:extLst>
                <a:ext uri="{FF2B5EF4-FFF2-40B4-BE49-F238E27FC236}">
                  <a16:creationId xmlns:a16="http://schemas.microsoft.com/office/drawing/2014/main" id="{391AF9DA-910B-5868-046F-D94A2AD93761}"/>
                </a:ext>
              </a:extLst>
            </p:cNvPr>
            <p:cNvGrpSpPr/>
            <p:nvPr/>
          </p:nvGrpSpPr>
          <p:grpSpPr>
            <a:xfrm>
              <a:off x="7682592" y="3559866"/>
              <a:ext cx="1597332" cy="384156"/>
              <a:chOff x="248482" y="2345437"/>
              <a:chExt cx="3885524" cy="934462"/>
            </a:xfrm>
            <a:solidFill>
              <a:srgbClr val="005A92"/>
            </a:solidFill>
          </p:grpSpPr>
          <p:pic>
            <p:nvPicPr>
              <p:cNvPr id="9" name="Graphic 8" descr="Star with solid fill">
                <a:extLst>
                  <a:ext uri="{FF2B5EF4-FFF2-40B4-BE49-F238E27FC236}">
                    <a16:creationId xmlns:a16="http://schemas.microsoft.com/office/drawing/2014/main" id="{391811CA-8789-FD15-1DA9-0559692C452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0699" y="2358375"/>
                <a:ext cx="914400" cy="914400"/>
              </a:xfrm>
              <a:prstGeom prst="rect">
                <a:avLst/>
              </a:prstGeom>
            </p:spPr>
          </p:pic>
          <p:pic>
            <p:nvPicPr>
              <p:cNvPr id="14" name="Graphic 13" descr="Star outline">
                <a:extLst>
                  <a:ext uri="{FF2B5EF4-FFF2-40B4-BE49-F238E27FC236}">
                    <a16:creationId xmlns:a16="http://schemas.microsoft.com/office/drawing/2014/main" id="{2EAC19A3-4856-8081-9B50-FFF627D0F94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219606" y="2365499"/>
                <a:ext cx="914400" cy="914400"/>
              </a:xfrm>
              <a:prstGeom prst="rect">
                <a:avLst/>
              </a:prstGeom>
            </p:spPr>
          </p:pic>
          <p:pic>
            <p:nvPicPr>
              <p:cNvPr id="21" name="Graphic 20" descr="Star with solid fill">
                <a:extLst>
                  <a:ext uri="{FF2B5EF4-FFF2-40B4-BE49-F238E27FC236}">
                    <a16:creationId xmlns:a16="http://schemas.microsoft.com/office/drawing/2014/main" id="{DDAD23A3-2A66-BB9A-3C60-379425E8DB3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725475" y="2358375"/>
                <a:ext cx="914400" cy="914400"/>
              </a:xfrm>
              <a:prstGeom prst="rect">
                <a:avLst/>
              </a:prstGeom>
            </p:spPr>
          </p:pic>
          <p:pic>
            <p:nvPicPr>
              <p:cNvPr id="22" name="Graphic 21" descr="Star with solid fill">
                <a:extLst>
                  <a:ext uri="{FF2B5EF4-FFF2-40B4-BE49-F238E27FC236}">
                    <a16:creationId xmlns:a16="http://schemas.microsoft.com/office/drawing/2014/main" id="{681357B1-CC1C-C714-37AB-9E1CA8734E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57692" y="2365499"/>
                <a:ext cx="914400" cy="914400"/>
              </a:xfrm>
              <a:prstGeom prst="rect">
                <a:avLst/>
              </a:prstGeom>
            </p:spPr>
          </p:pic>
          <p:pic>
            <p:nvPicPr>
              <p:cNvPr id="23" name="Graphic 22" descr="Star with solid fill">
                <a:extLst>
                  <a:ext uri="{FF2B5EF4-FFF2-40B4-BE49-F238E27FC236}">
                    <a16:creationId xmlns:a16="http://schemas.microsoft.com/office/drawing/2014/main" id="{DD6259F5-F8E0-3D39-4589-311E73506EF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8482" y="2345437"/>
                <a:ext cx="914400" cy="914400"/>
              </a:xfrm>
              <a:prstGeom prst="rect">
                <a:avLst/>
              </a:prstGeom>
            </p:spPr>
          </p:pic>
          <p:pic>
            <p:nvPicPr>
              <p:cNvPr id="24" name="Graphic 23" descr="Star with solid fill">
                <a:extLst>
                  <a:ext uri="{FF2B5EF4-FFF2-40B4-BE49-F238E27FC236}">
                    <a16:creationId xmlns:a16="http://schemas.microsoft.com/office/drawing/2014/main" id="{C9B42565-D247-2DC0-9D92-800F6E808A3C}"/>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51607"/>
              <a:stretch/>
            </p:blipFill>
            <p:spPr>
              <a:xfrm>
                <a:off x="3228346" y="2362508"/>
                <a:ext cx="442506" cy="914400"/>
              </a:xfrm>
              <a:prstGeom prst="rect">
                <a:avLst/>
              </a:prstGeom>
            </p:spPr>
          </p:pic>
        </p:grpSp>
      </p:grpSp>
      <p:sp>
        <p:nvSpPr>
          <p:cNvPr id="32" name="TextBox 31">
            <a:extLst>
              <a:ext uri="{FF2B5EF4-FFF2-40B4-BE49-F238E27FC236}">
                <a16:creationId xmlns:a16="http://schemas.microsoft.com/office/drawing/2014/main" id="{6799F60F-48A9-6248-DD3F-ECBEAF268733}"/>
              </a:ext>
            </a:extLst>
          </p:cNvPr>
          <p:cNvSpPr txBox="1"/>
          <p:nvPr/>
        </p:nvSpPr>
        <p:spPr>
          <a:xfrm>
            <a:off x="360390" y="5861929"/>
            <a:ext cx="835104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262469"/>
                </a:solidFill>
                <a:effectLst/>
                <a:uLnTx/>
                <a:uFillTx/>
                <a:latin typeface="Arial"/>
                <a:ea typeface="+mn-ea"/>
                <a:cs typeface="+mn-cs"/>
              </a:rPr>
              <a:t>1. SG360's 2022 Future of Direct Mail presentation, 2022 National Postal Forum </a:t>
            </a:r>
            <a:endParaRPr kumimoji="0" lang="en-US" sz="1800" b="0" i="0" u="none" strike="noStrike" kern="1200" cap="none" spc="0" normalizeH="0" baseline="0" noProof="0" dirty="0">
              <a:ln>
                <a:noFill/>
              </a:ln>
              <a:solidFill>
                <a:srgbClr val="262469"/>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82ED2379-A545-489A-63D9-7826EAECD718}"/>
              </a:ext>
            </a:extLst>
          </p:cNvPr>
          <p:cNvSpPr>
            <a:spLocks noGrp="1"/>
          </p:cNvSpPr>
          <p:nvPr>
            <p:ph sz="quarter" idx="14"/>
          </p:nvPr>
        </p:nvSpPr>
        <p:spPr/>
        <p:txBody>
          <a:bodyPr/>
          <a:lstStyle/>
          <a:p>
            <a:r>
              <a:rPr lang="en-US" b="1" dirty="0">
                <a:latin typeface="Arial" panose="020B0604020202020204" pitchFamily="34" charset="0"/>
              </a:rPr>
              <a:t>Where paper meets paperless </a:t>
            </a:r>
          </a:p>
        </p:txBody>
      </p:sp>
    </p:spTree>
    <p:extLst>
      <p:ext uri="{BB962C8B-B14F-4D97-AF65-F5344CB8AC3E}">
        <p14:creationId xmlns:p14="http://schemas.microsoft.com/office/powerpoint/2010/main" val="2335017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637B60F-78BD-DF1B-D1FE-DB3693620A01}"/>
              </a:ext>
            </a:extLst>
          </p:cNvPr>
          <p:cNvSpPr/>
          <p:nvPr/>
        </p:nvSpPr>
        <p:spPr>
          <a:xfrm>
            <a:off x="3590887" y="1632936"/>
            <a:ext cx="2453275" cy="206528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EE85E394-F6BB-54E8-EAE7-B36052C422A0}"/>
              </a:ext>
            </a:extLst>
          </p:cNvPr>
          <p:cNvSpPr/>
          <p:nvPr/>
        </p:nvSpPr>
        <p:spPr>
          <a:xfrm>
            <a:off x="6728992" y="1603230"/>
            <a:ext cx="2453275" cy="206528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Rectangle 42">
            <a:extLst>
              <a:ext uri="{FF2B5EF4-FFF2-40B4-BE49-F238E27FC236}">
                <a16:creationId xmlns:a16="http://schemas.microsoft.com/office/drawing/2014/main" id="{FDDE9B65-EA20-D32D-5243-CC15EC71886C}"/>
              </a:ext>
            </a:extLst>
          </p:cNvPr>
          <p:cNvSpPr/>
          <p:nvPr/>
        </p:nvSpPr>
        <p:spPr>
          <a:xfrm>
            <a:off x="9531208" y="1585633"/>
            <a:ext cx="2453275" cy="206528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D950E204-6932-4A06-600A-0820C4F75DE0}"/>
              </a:ext>
            </a:extLst>
          </p:cNvPr>
          <p:cNvSpPr/>
          <p:nvPr/>
        </p:nvSpPr>
        <p:spPr>
          <a:xfrm>
            <a:off x="661614" y="1626044"/>
            <a:ext cx="2453275" cy="206528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Placeholder 42" descr="Television with solid fill">
            <a:extLst>
              <a:ext uri="{FF2B5EF4-FFF2-40B4-BE49-F238E27FC236}">
                <a16:creationId xmlns:a16="http://schemas.microsoft.com/office/drawing/2014/main" id="{107CF567-9890-672A-D9BC-19F07A84678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714187" y="1593969"/>
            <a:ext cx="2220920" cy="2074543"/>
          </a:xfrm>
          <a:prstGeom prst="rect">
            <a:avLst/>
          </a:prstGeom>
        </p:spPr>
      </p:pic>
      <p:pic>
        <p:nvPicPr>
          <p:cNvPr id="6" name="Picture Placeholder 44" descr="Handshake">
            <a:extLst>
              <a:ext uri="{FF2B5EF4-FFF2-40B4-BE49-F238E27FC236}">
                <a16:creationId xmlns:a16="http://schemas.microsoft.com/office/drawing/2014/main" id="{89E51BC9-942C-3F15-B66B-036CA065691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6981135" y="1838363"/>
            <a:ext cx="1921333" cy="1367430"/>
          </a:xfrm>
          <a:prstGeom prst="rect">
            <a:avLst/>
          </a:prstGeom>
        </p:spPr>
      </p:pic>
      <p:pic>
        <p:nvPicPr>
          <p:cNvPr id="7" name="Picture Placeholder 46" descr="Tag">
            <a:extLst>
              <a:ext uri="{FF2B5EF4-FFF2-40B4-BE49-F238E27FC236}">
                <a16:creationId xmlns:a16="http://schemas.microsoft.com/office/drawing/2014/main" id="{EC8F73F6-E74F-B9A5-6CAC-D94B1DE24FD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9919960" y="1915437"/>
            <a:ext cx="1318143" cy="1318143"/>
          </a:xfrm>
          <a:prstGeom prst="rect">
            <a:avLst/>
          </a:prstGeom>
        </p:spPr>
      </p:pic>
      <p:grpSp>
        <p:nvGrpSpPr>
          <p:cNvPr id="9" name="Group 8">
            <a:extLst>
              <a:ext uri="{FF2B5EF4-FFF2-40B4-BE49-F238E27FC236}">
                <a16:creationId xmlns:a16="http://schemas.microsoft.com/office/drawing/2014/main" id="{546F9497-1DB6-7FE1-A2EB-5660ED0767A8}"/>
              </a:ext>
            </a:extLst>
          </p:cNvPr>
          <p:cNvGrpSpPr/>
          <p:nvPr/>
        </p:nvGrpSpPr>
        <p:grpSpPr>
          <a:xfrm>
            <a:off x="931475" y="1977781"/>
            <a:ext cx="1876627" cy="1295337"/>
            <a:chOff x="1284321" y="2535301"/>
            <a:chExt cx="1033302" cy="947646"/>
          </a:xfrm>
        </p:grpSpPr>
        <p:pic>
          <p:nvPicPr>
            <p:cNvPr id="10" name="Picture 2">
              <a:extLst>
                <a:ext uri="{FF2B5EF4-FFF2-40B4-BE49-F238E27FC236}">
                  <a16:creationId xmlns:a16="http://schemas.microsoft.com/office/drawing/2014/main" id="{E8E9404C-02FA-9E6E-0249-0290DED37B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4800" y="2550320"/>
              <a:ext cx="288001" cy="2880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4A6BAC90-192E-431F-311F-230A8BF58F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8088" y="2535301"/>
              <a:ext cx="255225" cy="2552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6" descr="Whatsapp Logo transparent PNG - StickPNG">
              <a:extLst>
                <a:ext uri="{FF2B5EF4-FFF2-40B4-BE49-F238E27FC236}">
                  <a16:creationId xmlns:a16="http://schemas.microsoft.com/office/drawing/2014/main" id="{0CF456C7-ACC3-36FA-4670-6F40A08270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0559">
              <a:off x="1284321" y="2780215"/>
              <a:ext cx="255082" cy="2550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1CDDB7AF-BF75-6683-C44E-36811F750B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91481" y="2904481"/>
              <a:ext cx="226142" cy="2261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0" descr="Meta Logo and symbol, meaning, history, PNG">
              <a:hlinkClick r:id="rId13"/>
              <a:extLst>
                <a:ext uri="{FF2B5EF4-FFF2-40B4-BE49-F238E27FC236}">
                  <a16:creationId xmlns:a16="http://schemas.microsoft.com/office/drawing/2014/main" id="{EF4D1CFE-DE57-7D1C-CAF2-236954452DC7}"/>
                </a:ext>
              </a:extLst>
            </p:cNvPr>
            <p:cNvPicPr>
              <a:picLocks noChangeAspect="1" noChangeArrowheads="1"/>
            </p:cNvPicPr>
            <p:nvPr/>
          </p:nvPicPr>
          <p:blipFill>
            <a:blip r:embed="rId14">
              <a:biLevel thresh="25000"/>
              <a:extLst>
                <a:ext uri="{28A0092B-C50C-407E-A947-70E740481C1C}">
                  <a14:useLocalDpi xmlns:a14="http://schemas.microsoft.com/office/drawing/2010/main" val="0"/>
                </a:ext>
              </a:extLst>
            </a:blip>
            <a:srcRect/>
            <a:stretch>
              <a:fillRect/>
            </a:stretch>
          </p:blipFill>
          <p:spPr bwMode="auto">
            <a:xfrm>
              <a:off x="1431209" y="3047942"/>
              <a:ext cx="773343" cy="4350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5" name="Picture 12">
            <a:extLst>
              <a:ext uri="{FF2B5EF4-FFF2-40B4-BE49-F238E27FC236}">
                <a16:creationId xmlns:a16="http://schemas.microsoft.com/office/drawing/2014/main" id="{1E05E9A6-BD20-6263-7733-6279D5846AC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23566" y="2077157"/>
            <a:ext cx="819883" cy="32462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10" descr="Roku Logo and symbol, meaning, history, PNG, brand">
            <a:extLst>
              <a:ext uri="{FF2B5EF4-FFF2-40B4-BE49-F238E27FC236}">
                <a16:creationId xmlns:a16="http://schemas.microsoft.com/office/drawing/2014/main" id="{3CC10A9F-9E52-6915-003B-5334DFD40E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74748" y="2603182"/>
            <a:ext cx="752441" cy="36518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14">
            <a:extLst>
              <a:ext uri="{FF2B5EF4-FFF2-40B4-BE49-F238E27FC236}">
                <a16:creationId xmlns:a16="http://schemas.microsoft.com/office/drawing/2014/main" id="{F84303C2-0827-53FD-A58E-E88F52CBDFA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02959" y="2046953"/>
            <a:ext cx="621132" cy="4078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a:extLst>
              <a:ext uri="{FF2B5EF4-FFF2-40B4-BE49-F238E27FC236}">
                <a16:creationId xmlns:a16="http://schemas.microsoft.com/office/drawing/2014/main" id="{E4D3D626-9199-C191-443F-ECC024BEBFF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23044" y="2794972"/>
            <a:ext cx="720405" cy="1808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5D6542E0-93FF-223C-172C-F0058850D47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85795" y="2438533"/>
            <a:ext cx="755514" cy="256082"/>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4">
            <a:extLst>
              <a:ext uri="{FF2B5EF4-FFF2-40B4-BE49-F238E27FC236}">
                <a16:creationId xmlns:a16="http://schemas.microsoft.com/office/drawing/2014/main" id="{174331D4-6D00-4669-2CBA-E8F4BBA6BBD0}"/>
              </a:ext>
            </a:extLst>
          </p:cNvPr>
          <p:cNvSpPr txBox="1">
            <a:spLocks/>
          </p:cNvSpPr>
          <p:nvPr/>
        </p:nvSpPr>
        <p:spPr>
          <a:xfrm>
            <a:off x="738912" y="3365008"/>
            <a:ext cx="2246940" cy="290666"/>
          </a:xfrm>
          <a:prstGeom prst="rect">
            <a:avLst/>
          </a:prstGeom>
        </p:spPr>
        <p:txBody>
          <a:bodyPr/>
          <a:lstStyle>
            <a:lvl1pPr marL="457189" indent="-243834" algn="l" defTabSz="1219170" rtl="0" eaLnBrk="1" latinLnBrk="0" hangingPunct="1">
              <a:spcBef>
                <a:spcPts val="2400"/>
              </a:spcBef>
              <a:buClr>
                <a:srgbClr val="E0542D"/>
              </a:buClr>
              <a:buFont typeface="Arial" panose="020B0604020202020204" pitchFamily="34" charset="0"/>
              <a:buChar char="•"/>
              <a:defRPr sz="2400" kern="1200">
                <a:solidFill>
                  <a:srgbClr val="0D4C39"/>
                </a:solidFill>
                <a:latin typeface="+mn-lt"/>
                <a:ea typeface="+mn-ea"/>
                <a:cs typeface="+mn-cs"/>
              </a:defRPr>
            </a:lvl1pPr>
            <a:lvl2pPr marL="990575" indent="-243834" algn="l" defTabSz="1219170" rtl="0" eaLnBrk="1" latinLnBrk="0" hangingPunct="1">
              <a:spcBef>
                <a:spcPct val="20000"/>
              </a:spcBef>
              <a:buClr>
                <a:srgbClr val="E0542D"/>
              </a:buClr>
              <a:buFont typeface="Arial" panose="020B0604020202020204" pitchFamily="34" charset="0"/>
              <a:buChar char="–"/>
              <a:defRPr sz="2133" kern="1200">
                <a:solidFill>
                  <a:srgbClr val="0D4C39"/>
                </a:solidFill>
                <a:latin typeface="+mn-lt"/>
                <a:ea typeface="+mn-ea"/>
                <a:cs typeface="+mn-cs"/>
              </a:defRPr>
            </a:lvl2pPr>
            <a:lvl3pPr marL="1523962" indent="-243834" algn="l" defTabSz="1219170" rtl="0" eaLnBrk="1" latinLnBrk="0" hangingPunct="1">
              <a:spcBef>
                <a:spcPct val="20000"/>
              </a:spcBef>
              <a:buClr>
                <a:srgbClr val="E0542D"/>
              </a:buClr>
              <a:buFont typeface="Arial" panose="020B0604020202020204" pitchFamily="34" charset="0"/>
              <a:buChar char="•"/>
              <a:defRPr sz="1867" kern="1200">
                <a:solidFill>
                  <a:srgbClr val="0D4C39"/>
                </a:solidFill>
                <a:latin typeface="+mn-lt"/>
                <a:ea typeface="+mn-ea"/>
                <a:cs typeface="+mn-cs"/>
              </a:defRPr>
            </a:lvl3pPr>
            <a:lvl4pPr marL="2133547"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4pPr>
            <a:lvl5pPr marL="2743131"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Meta</a:t>
            </a:r>
          </a:p>
        </p:txBody>
      </p:sp>
      <p:sp>
        <p:nvSpPr>
          <p:cNvPr id="27" name="Text Placeholder 8">
            <a:extLst>
              <a:ext uri="{FF2B5EF4-FFF2-40B4-BE49-F238E27FC236}">
                <a16:creationId xmlns:a16="http://schemas.microsoft.com/office/drawing/2014/main" id="{5B10DE74-4F47-5FFC-F105-DCFFA535D5AC}"/>
              </a:ext>
            </a:extLst>
          </p:cNvPr>
          <p:cNvSpPr txBox="1">
            <a:spLocks/>
          </p:cNvSpPr>
          <p:nvPr/>
        </p:nvSpPr>
        <p:spPr>
          <a:xfrm>
            <a:off x="3725388" y="3376996"/>
            <a:ext cx="2373301" cy="539998"/>
          </a:xfrm>
          <a:prstGeom prst="rect">
            <a:avLst/>
          </a:prstGeom>
        </p:spPr>
        <p:txBody>
          <a:bodyPr/>
          <a:lstStyle>
            <a:lvl1pPr marL="457189" indent="-243834" algn="l" defTabSz="1219170" rtl="0" eaLnBrk="1" latinLnBrk="0" hangingPunct="1">
              <a:spcBef>
                <a:spcPts val="2400"/>
              </a:spcBef>
              <a:buClr>
                <a:srgbClr val="E0542D"/>
              </a:buClr>
              <a:buFont typeface="Arial" panose="020B0604020202020204" pitchFamily="34" charset="0"/>
              <a:buChar char="•"/>
              <a:defRPr sz="2400" kern="1200">
                <a:solidFill>
                  <a:srgbClr val="0D4C39"/>
                </a:solidFill>
                <a:latin typeface="+mn-lt"/>
                <a:ea typeface="+mn-ea"/>
                <a:cs typeface="+mn-cs"/>
              </a:defRPr>
            </a:lvl1pPr>
            <a:lvl2pPr marL="990575" indent="-243834" algn="l" defTabSz="1219170" rtl="0" eaLnBrk="1" latinLnBrk="0" hangingPunct="1">
              <a:spcBef>
                <a:spcPct val="20000"/>
              </a:spcBef>
              <a:buClr>
                <a:srgbClr val="E0542D"/>
              </a:buClr>
              <a:buFont typeface="Arial" panose="020B0604020202020204" pitchFamily="34" charset="0"/>
              <a:buChar char="–"/>
              <a:defRPr sz="2133" kern="1200">
                <a:solidFill>
                  <a:srgbClr val="0D4C39"/>
                </a:solidFill>
                <a:latin typeface="+mn-lt"/>
                <a:ea typeface="+mn-ea"/>
                <a:cs typeface="+mn-cs"/>
              </a:defRPr>
            </a:lvl2pPr>
            <a:lvl3pPr marL="1523962" indent="-243834" algn="l" defTabSz="1219170" rtl="0" eaLnBrk="1" latinLnBrk="0" hangingPunct="1">
              <a:spcBef>
                <a:spcPct val="20000"/>
              </a:spcBef>
              <a:buClr>
                <a:srgbClr val="E0542D"/>
              </a:buClr>
              <a:buFont typeface="Arial" panose="020B0604020202020204" pitchFamily="34" charset="0"/>
              <a:buChar char="•"/>
              <a:defRPr sz="1867" kern="1200">
                <a:solidFill>
                  <a:srgbClr val="0D4C39"/>
                </a:solidFill>
                <a:latin typeface="+mn-lt"/>
                <a:ea typeface="+mn-ea"/>
                <a:cs typeface="+mn-cs"/>
              </a:defRPr>
            </a:lvl3pPr>
            <a:lvl4pPr marL="2133547"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4pPr>
            <a:lvl5pPr marL="2743131"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Connected TV </a:t>
            </a:r>
          </a:p>
        </p:txBody>
      </p:sp>
      <p:sp>
        <p:nvSpPr>
          <p:cNvPr id="28" name="Text Placeholder 11">
            <a:extLst>
              <a:ext uri="{FF2B5EF4-FFF2-40B4-BE49-F238E27FC236}">
                <a16:creationId xmlns:a16="http://schemas.microsoft.com/office/drawing/2014/main" id="{A4508033-59D4-1045-52B9-7131E16EAC56}"/>
              </a:ext>
            </a:extLst>
          </p:cNvPr>
          <p:cNvSpPr txBox="1">
            <a:spLocks/>
          </p:cNvSpPr>
          <p:nvPr/>
        </p:nvSpPr>
        <p:spPr>
          <a:xfrm>
            <a:off x="6775505" y="3039679"/>
            <a:ext cx="2373301" cy="466878"/>
          </a:xfrm>
          <a:prstGeom prst="rect">
            <a:avLst/>
          </a:prstGeom>
        </p:spPr>
        <p:txBody>
          <a:bodyPr/>
          <a:lstStyle>
            <a:lvl1pPr marL="457189" indent="-243834" algn="l" defTabSz="1219170" rtl="0" eaLnBrk="1" latinLnBrk="0" hangingPunct="1">
              <a:spcBef>
                <a:spcPts val="2400"/>
              </a:spcBef>
              <a:buClr>
                <a:srgbClr val="E0542D"/>
              </a:buClr>
              <a:buFont typeface="Arial" panose="020B0604020202020204" pitchFamily="34" charset="0"/>
              <a:buChar char="•"/>
              <a:defRPr sz="2400" kern="1200">
                <a:solidFill>
                  <a:srgbClr val="0D4C39"/>
                </a:solidFill>
                <a:latin typeface="+mn-lt"/>
                <a:ea typeface="+mn-ea"/>
                <a:cs typeface="+mn-cs"/>
              </a:defRPr>
            </a:lvl1pPr>
            <a:lvl2pPr marL="990575" indent="-243834" algn="l" defTabSz="1219170" rtl="0" eaLnBrk="1" latinLnBrk="0" hangingPunct="1">
              <a:spcBef>
                <a:spcPct val="20000"/>
              </a:spcBef>
              <a:buClr>
                <a:srgbClr val="E0542D"/>
              </a:buClr>
              <a:buFont typeface="Arial" panose="020B0604020202020204" pitchFamily="34" charset="0"/>
              <a:buChar char="–"/>
              <a:defRPr sz="2133" kern="1200">
                <a:solidFill>
                  <a:srgbClr val="0D4C39"/>
                </a:solidFill>
                <a:latin typeface="+mn-lt"/>
                <a:ea typeface="+mn-ea"/>
                <a:cs typeface="+mn-cs"/>
              </a:defRPr>
            </a:lvl2pPr>
            <a:lvl3pPr marL="1523962" indent="-243834" algn="l" defTabSz="1219170" rtl="0" eaLnBrk="1" latinLnBrk="0" hangingPunct="1">
              <a:spcBef>
                <a:spcPct val="20000"/>
              </a:spcBef>
              <a:buClr>
                <a:srgbClr val="E0542D"/>
              </a:buClr>
              <a:buFont typeface="Arial" panose="020B0604020202020204" pitchFamily="34" charset="0"/>
              <a:buChar char="•"/>
              <a:defRPr sz="1867" kern="1200">
                <a:solidFill>
                  <a:srgbClr val="0D4C39"/>
                </a:solidFill>
                <a:latin typeface="+mn-lt"/>
                <a:ea typeface="+mn-ea"/>
                <a:cs typeface="+mn-cs"/>
              </a:defRPr>
            </a:lvl3pPr>
            <a:lvl4pPr marL="2133547"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4pPr>
            <a:lvl5pPr marL="2743131"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Human Connection </a:t>
            </a:r>
          </a:p>
        </p:txBody>
      </p:sp>
      <p:sp>
        <p:nvSpPr>
          <p:cNvPr id="29" name="Text Placeholder 14">
            <a:extLst>
              <a:ext uri="{FF2B5EF4-FFF2-40B4-BE49-F238E27FC236}">
                <a16:creationId xmlns:a16="http://schemas.microsoft.com/office/drawing/2014/main" id="{E79D0386-B5E7-8067-A4BB-5FF5333F2658}"/>
              </a:ext>
            </a:extLst>
          </p:cNvPr>
          <p:cNvSpPr txBox="1">
            <a:spLocks/>
          </p:cNvSpPr>
          <p:nvPr/>
        </p:nvSpPr>
        <p:spPr>
          <a:xfrm>
            <a:off x="9696993" y="3157872"/>
            <a:ext cx="2215848" cy="449770"/>
          </a:xfrm>
          <a:prstGeom prst="rect">
            <a:avLst/>
          </a:prstGeom>
        </p:spPr>
        <p:txBody>
          <a:bodyPr/>
          <a:lstStyle>
            <a:lvl1pPr marL="457189" indent="-243834" algn="l" defTabSz="1219170" rtl="0" eaLnBrk="1" latinLnBrk="0" hangingPunct="1">
              <a:spcBef>
                <a:spcPts val="2400"/>
              </a:spcBef>
              <a:buClr>
                <a:srgbClr val="E0542D"/>
              </a:buClr>
              <a:buFont typeface="Arial" panose="020B0604020202020204" pitchFamily="34" charset="0"/>
              <a:buChar char="•"/>
              <a:defRPr sz="2400" kern="1200">
                <a:solidFill>
                  <a:srgbClr val="0D4C39"/>
                </a:solidFill>
                <a:latin typeface="+mn-lt"/>
                <a:ea typeface="+mn-ea"/>
                <a:cs typeface="+mn-cs"/>
              </a:defRPr>
            </a:lvl1pPr>
            <a:lvl2pPr marL="990575" indent="-243834" algn="l" defTabSz="1219170" rtl="0" eaLnBrk="1" latinLnBrk="0" hangingPunct="1">
              <a:spcBef>
                <a:spcPct val="20000"/>
              </a:spcBef>
              <a:buClr>
                <a:srgbClr val="E0542D"/>
              </a:buClr>
              <a:buFont typeface="Arial" panose="020B0604020202020204" pitchFamily="34" charset="0"/>
              <a:buChar char="–"/>
              <a:defRPr sz="2133" kern="1200">
                <a:solidFill>
                  <a:srgbClr val="0D4C39"/>
                </a:solidFill>
                <a:latin typeface="+mn-lt"/>
                <a:ea typeface="+mn-ea"/>
                <a:cs typeface="+mn-cs"/>
              </a:defRPr>
            </a:lvl2pPr>
            <a:lvl3pPr marL="1523962" indent="-243834" algn="l" defTabSz="1219170" rtl="0" eaLnBrk="1" latinLnBrk="0" hangingPunct="1">
              <a:spcBef>
                <a:spcPct val="20000"/>
              </a:spcBef>
              <a:buClr>
                <a:srgbClr val="E0542D"/>
              </a:buClr>
              <a:buFont typeface="Arial" panose="020B0604020202020204" pitchFamily="34" charset="0"/>
              <a:buChar char="•"/>
              <a:defRPr sz="1867" kern="1200">
                <a:solidFill>
                  <a:srgbClr val="0D4C39"/>
                </a:solidFill>
                <a:latin typeface="+mn-lt"/>
                <a:ea typeface="+mn-ea"/>
                <a:cs typeface="+mn-cs"/>
              </a:defRPr>
            </a:lvl3pPr>
            <a:lvl4pPr marL="2133547"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4pPr>
            <a:lvl5pPr marL="2743131"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User-Generated</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p:txBody>
      </p:sp>
      <p:sp>
        <p:nvSpPr>
          <p:cNvPr id="34" name="Text Placeholder 9">
            <a:extLst>
              <a:ext uri="{FF2B5EF4-FFF2-40B4-BE49-F238E27FC236}">
                <a16:creationId xmlns:a16="http://schemas.microsoft.com/office/drawing/2014/main" id="{418DE452-CF48-0126-7AC6-637538C5E975}"/>
              </a:ext>
            </a:extLst>
          </p:cNvPr>
          <p:cNvSpPr txBox="1">
            <a:spLocks/>
          </p:cNvSpPr>
          <p:nvPr/>
        </p:nvSpPr>
        <p:spPr>
          <a:xfrm>
            <a:off x="3590887" y="4109501"/>
            <a:ext cx="2482357" cy="1997835"/>
          </a:xfrm>
          <a:prstGeom prst="rect">
            <a:avLst/>
          </a:prstGeom>
        </p:spPr>
        <p:txBody>
          <a:bodyPr vert="horz" lIns="0" tIns="0" rIns="0" bIns="0" rtlCol="0">
            <a:noAutofit/>
          </a:bodyPr>
          <a:lstStyle>
            <a:lvl1pPr marL="457189" indent="-243834" algn="l" defTabSz="1219170" rtl="0" eaLnBrk="1" latinLnBrk="0" hangingPunct="1">
              <a:spcBef>
                <a:spcPts val="2400"/>
              </a:spcBef>
              <a:buClr>
                <a:srgbClr val="E0542D"/>
              </a:buClr>
              <a:buFont typeface="Arial" panose="020B0604020202020204" pitchFamily="34" charset="0"/>
              <a:buChar char="•"/>
              <a:defRPr sz="2400" kern="1200">
                <a:solidFill>
                  <a:srgbClr val="0D4C39"/>
                </a:solidFill>
                <a:latin typeface="+mn-lt"/>
                <a:ea typeface="+mn-ea"/>
                <a:cs typeface="+mn-cs"/>
              </a:defRPr>
            </a:lvl1pPr>
            <a:lvl2pPr marL="990575" indent="-243834" algn="l" defTabSz="1219170" rtl="0" eaLnBrk="1" latinLnBrk="0" hangingPunct="1">
              <a:spcBef>
                <a:spcPct val="20000"/>
              </a:spcBef>
              <a:buClr>
                <a:srgbClr val="E0542D"/>
              </a:buClr>
              <a:buFont typeface="Arial" panose="020B0604020202020204" pitchFamily="34" charset="0"/>
              <a:buChar char="–"/>
              <a:defRPr sz="2133" kern="1200">
                <a:solidFill>
                  <a:srgbClr val="0D4C39"/>
                </a:solidFill>
                <a:latin typeface="+mn-lt"/>
                <a:ea typeface="+mn-ea"/>
                <a:cs typeface="+mn-cs"/>
              </a:defRPr>
            </a:lvl2pPr>
            <a:lvl3pPr marL="1523962" indent="-243834" algn="l" defTabSz="1219170" rtl="0" eaLnBrk="1" latinLnBrk="0" hangingPunct="1">
              <a:spcBef>
                <a:spcPct val="20000"/>
              </a:spcBef>
              <a:buClr>
                <a:srgbClr val="E0542D"/>
              </a:buClr>
              <a:buFont typeface="Arial" panose="020B0604020202020204" pitchFamily="34" charset="0"/>
              <a:buChar char="•"/>
              <a:defRPr sz="1867" kern="1200">
                <a:solidFill>
                  <a:srgbClr val="0D4C39"/>
                </a:solidFill>
                <a:latin typeface="+mn-lt"/>
                <a:ea typeface="+mn-ea"/>
                <a:cs typeface="+mn-cs"/>
              </a:defRPr>
            </a:lvl3pPr>
            <a:lvl4pPr marL="2133547"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4pPr>
            <a:lvl5pPr marL="2743131"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1">
                <a:ln>
                  <a:noFill/>
                </a:ln>
                <a:solidFill>
                  <a:srgbClr val="002060"/>
                </a:solidFill>
                <a:effectLst/>
                <a:uLnTx/>
                <a:uFillTx/>
                <a:latin typeface="Arial" panose="020B0604020202020204" pitchFamily="34" charset="0"/>
                <a:ea typeface="+mn-ea"/>
                <a:cs typeface="Arial" panose="020B0604020202020204" pitchFamily="34" charset="0"/>
              </a:rPr>
              <a:t>Customers are becoming more comfortable with meaningful, targeted ads through CTV platforms</a:t>
            </a:r>
            <a:r>
              <a:rPr kumimoji="0" lang="en-US" sz="1400" b="0" i="0" u="none" strike="noStrike" kern="1200" cap="none" spc="0" normalizeH="0" baseline="0" noProof="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D4C39"/>
              </a:solidFill>
              <a:effectLst/>
              <a:uLnTx/>
              <a:uFillTx/>
              <a:latin typeface="Arial" panose="020B0604020202020204" pitchFamily="34" charset="0"/>
              <a:ea typeface="+mn-ea"/>
              <a:cs typeface="Arial" panose="020B0604020202020204" pitchFamily="34" charset="0"/>
            </a:endParaRPr>
          </a:p>
        </p:txBody>
      </p:sp>
      <p:sp>
        <p:nvSpPr>
          <p:cNvPr id="35" name="Text Placeholder 12">
            <a:extLst>
              <a:ext uri="{FF2B5EF4-FFF2-40B4-BE49-F238E27FC236}">
                <a16:creationId xmlns:a16="http://schemas.microsoft.com/office/drawing/2014/main" id="{075F4488-8DF4-164B-BDF3-3A7AA7959EEB}"/>
              </a:ext>
            </a:extLst>
          </p:cNvPr>
          <p:cNvSpPr txBox="1">
            <a:spLocks/>
          </p:cNvSpPr>
          <p:nvPr/>
        </p:nvSpPr>
        <p:spPr>
          <a:xfrm>
            <a:off x="6728992" y="3691326"/>
            <a:ext cx="2482356" cy="1997835"/>
          </a:xfrm>
          <a:prstGeom prst="rect">
            <a:avLst/>
          </a:prstGeom>
        </p:spPr>
        <p:txBody>
          <a:bodyPr vert="horz" lIns="0" tIns="0" rIns="0" bIns="0" rtlCol="0">
            <a:noAutofit/>
          </a:bodyPr>
          <a:lstStyle>
            <a:lvl1pPr marL="457189" indent="-243834" algn="l" defTabSz="1219170" rtl="0" eaLnBrk="1" latinLnBrk="0" hangingPunct="1">
              <a:spcBef>
                <a:spcPts val="2400"/>
              </a:spcBef>
              <a:buClr>
                <a:srgbClr val="E0542D"/>
              </a:buClr>
              <a:buFont typeface="Arial" panose="020B0604020202020204" pitchFamily="34" charset="0"/>
              <a:buChar char="•"/>
              <a:defRPr sz="2400" kern="1200">
                <a:solidFill>
                  <a:srgbClr val="0D4C39"/>
                </a:solidFill>
                <a:latin typeface="+mn-lt"/>
                <a:ea typeface="+mn-ea"/>
                <a:cs typeface="+mn-cs"/>
              </a:defRPr>
            </a:lvl1pPr>
            <a:lvl2pPr marL="990575" indent="-243834" algn="l" defTabSz="1219170" rtl="0" eaLnBrk="1" latinLnBrk="0" hangingPunct="1">
              <a:spcBef>
                <a:spcPct val="20000"/>
              </a:spcBef>
              <a:buClr>
                <a:srgbClr val="E0542D"/>
              </a:buClr>
              <a:buFont typeface="Arial" panose="020B0604020202020204" pitchFamily="34" charset="0"/>
              <a:buChar char="–"/>
              <a:defRPr sz="2133" kern="1200">
                <a:solidFill>
                  <a:srgbClr val="0D4C39"/>
                </a:solidFill>
                <a:latin typeface="+mn-lt"/>
                <a:ea typeface="+mn-ea"/>
                <a:cs typeface="+mn-cs"/>
              </a:defRPr>
            </a:lvl2pPr>
            <a:lvl3pPr marL="1523962" indent="-243834" algn="l" defTabSz="1219170" rtl="0" eaLnBrk="1" latinLnBrk="0" hangingPunct="1">
              <a:spcBef>
                <a:spcPct val="20000"/>
              </a:spcBef>
              <a:buClr>
                <a:srgbClr val="E0542D"/>
              </a:buClr>
              <a:buFont typeface="Arial" panose="020B0604020202020204" pitchFamily="34" charset="0"/>
              <a:buChar char="•"/>
              <a:defRPr sz="1867" kern="1200">
                <a:solidFill>
                  <a:srgbClr val="0D4C39"/>
                </a:solidFill>
                <a:latin typeface="+mn-lt"/>
                <a:ea typeface="+mn-ea"/>
                <a:cs typeface="+mn-cs"/>
              </a:defRPr>
            </a:lvl3pPr>
            <a:lvl4pPr marL="2133547"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4pPr>
            <a:lvl5pPr marL="2743131"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Personalized connections are crucial in our post-pandemic world as people begin the return to “normal”. </a:t>
            </a:r>
          </a:p>
        </p:txBody>
      </p:sp>
      <p:sp>
        <p:nvSpPr>
          <p:cNvPr id="36" name="Text Placeholder 15">
            <a:extLst>
              <a:ext uri="{FF2B5EF4-FFF2-40B4-BE49-F238E27FC236}">
                <a16:creationId xmlns:a16="http://schemas.microsoft.com/office/drawing/2014/main" id="{068B7CEE-C7DB-CD2F-6039-D5F9B343C9A5}"/>
              </a:ext>
            </a:extLst>
          </p:cNvPr>
          <p:cNvSpPr txBox="1">
            <a:spLocks/>
          </p:cNvSpPr>
          <p:nvPr/>
        </p:nvSpPr>
        <p:spPr>
          <a:xfrm>
            <a:off x="9656292" y="3698218"/>
            <a:ext cx="2453275" cy="1904016"/>
          </a:xfrm>
          <a:prstGeom prst="rect">
            <a:avLst/>
          </a:prstGeom>
        </p:spPr>
        <p:txBody>
          <a:bodyPr vert="horz" lIns="0" tIns="0" rIns="0" bIns="0" rtlCol="0">
            <a:noAutofit/>
          </a:bodyPr>
          <a:lstStyle>
            <a:lvl1pPr marL="457189" indent="-243834" algn="l" defTabSz="1219170" rtl="0" eaLnBrk="1" latinLnBrk="0" hangingPunct="1">
              <a:spcBef>
                <a:spcPts val="2400"/>
              </a:spcBef>
              <a:buClr>
                <a:srgbClr val="E0542D"/>
              </a:buClr>
              <a:buFont typeface="Arial" panose="020B0604020202020204" pitchFamily="34" charset="0"/>
              <a:buChar char="•"/>
              <a:defRPr sz="2400" kern="1200">
                <a:solidFill>
                  <a:srgbClr val="0D4C39"/>
                </a:solidFill>
                <a:latin typeface="+mn-lt"/>
                <a:ea typeface="+mn-ea"/>
                <a:cs typeface="+mn-cs"/>
              </a:defRPr>
            </a:lvl1pPr>
            <a:lvl2pPr marL="990575" indent="-243834" algn="l" defTabSz="1219170" rtl="0" eaLnBrk="1" latinLnBrk="0" hangingPunct="1">
              <a:spcBef>
                <a:spcPct val="20000"/>
              </a:spcBef>
              <a:buClr>
                <a:srgbClr val="E0542D"/>
              </a:buClr>
              <a:buFont typeface="Arial" panose="020B0604020202020204" pitchFamily="34" charset="0"/>
              <a:buChar char="–"/>
              <a:defRPr sz="2133" kern="1200">
                <a:solidFill>
                  <a:srgbClr val="0D4C39"/>
                </a:solidFill>
                <a:latin typeface="+mn-lt"/>
                <a:ea typeface="+mn-ea"/>
                <a:cs typeface="+mn-cs"/>
              </a:defRPr>
            </a:lvl2pPr>
            <a:lvl3pPr marL="1523962" indent="-243834" algn="l" defTabSz="1219170" rtl="0" eaLnBrk="1" latinLnBrk="0" hangingPunct="1">
              <a:spcBef>
                <a:spcPct val="20000"/>
              </a:spcBef>
              <a:buClr>
                <a:srgbClr val="E0542D"/>
              </a:buClr>
              <a:buFont typeface="Arial" panose="020B0604020202020204" pitchFamily="34" charset="0"/>
              <a:buChar char="•"/>
              <a:defRPr sz="1867" kern="1200">
                <a:solidFill>
                  <a:srgbClr val="0D4C39"/>
                </a:solidFill>
                <a:latin typeface="+mn-lt"/>
                <a:ea typeface="+mn-ea"/>
                <a:cs typeface="+mn-cs"/>
              </a:defRPr>
            </a:lvl3pPr>
            <a:lvl4pPr marL="2133547"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4pPr>
            <a:lvl5pPr marL="2743131" indent="-243834" algn="l" defTabSz="1219170" rtl="0" eaLnBrk="1" latinLnBrk="0" hangingPunct="1">
              <a:spcBef>
                <a:spcPct val="20000"/>
              </a:spcBef>
              <a:buClr>
                <a:srgbClr val="E0542D"/>
              </a:buClr>
              <a:buFont typeface="Arial" panose="020B0604020202020204" pitchFamily="34" charset="0"/>
              <a:buChar char="»"/>
              <a:defRPr sz="1600" kern="1200">
                <a:solidFill>
                  <a:srgbClr val="0D4C39"/>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Brands are relying more and more on UGC and guerilla marketing strategies.</a:t>
            </a:r>
            <a:endParaRPr kumimoji="0" lang="en-US" sz="2000" b="0" i="0" u="none" strike="noStrike" kern="1200" cap="none" spc="0" normalizeH="0" baseline="0" noProof="1">
              <a:ln>
                <a:noFill/>
              </a:ln>
              <a:solidFill>
                <a:srgbClr val="002060"/>
              </a:solidFill>
              <a:effectLst/>
              <a:uLnTx/>
              <a:uFillTx/>
              <a:latin typeface="Arial" panose="020B0604020202020204" pitchFamily="34" charset="0"/>
              <a:ea typeface="+mn-ea"/>
              <a:cs typeface="Arial" panose="020B0604020202020204" pitchFamily="34" charset="0"/>
            </a:endParaRPr>
          </a:p>
          <a:p>
            <a:pPr marL="457189" marR="0" lvl="0" indent="-243834" algn="l" defTabSz="1219170" rtl="0" eaLnBrk="1" fontAlgn="auto" latinLnBrk="0" hangingPunct="1">
              <a:lnSpc>
                <a:spcPct val="100000"/>
              </a:lnSpc>
              <a:spcBef>
                <a:spcPts val="2400"/>
              </a:spcBef>
              <a:spcAft>
                <a:spcPts val="0"/>
              </a:spcAft>
              <a:buClr>
                <a:srgbClr val="E0542D"/>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4C39"/>
              </a:solidFill>
              <a:effectLst/>
              <a:uLnTx/>
              <a:uFillTx/>
              <a:latin typeface="Arial" panose="020B0604020202020204" pitchFamily="34" charset="0"/>
              <a:ea typeface="+mn-ea"/>
              <a:cs typeface="Arial" panose="020B0604020202020204" pitchFamily="34" charset="0"/>
            </a:endParaRPr>
          </a:p>
        </p:txBody>
      </p:sp>
      <p:sp>
        <p:nvSpPr>
          <p:cNvPr id="37" name="Text Placeholder 9">
            <a:extLst>
              <a:ext uri="{FF2B5EF4-FFF2-40B4-BE49-F238E27FC236}">
                <a16:creationId xmlns:a16="http://schemas.microsoft.com/office/drawing/2014/main" id="{5039B360-FE08-E76C-36A1-1003530686A7}"/>
              </a:ext>
            </a:extLst>
          </p:cNvPr>
          <p:cNvSpPr txBox="1">
            <a:spLocks/>
          </p:cNvSpPr>
          <p:nvPr/>
        </p:nvSpPr>
        <p:spPr>
          <a:xfrm>
            <a:off x="607902" y="3724964"/>
            <a:ext cx="2508960" cy="2337847"/>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42925" indent="-276225" algn="l" defTabSz="914400" rtl="0" eaLnBrk="1" latinLnBrk="0" hangingPunct="1">
              <a:lnSpc>
                <a:spcPct val="90000"/>
              </a:lnSpc>
              <a:spcBef>
                <a:spcPts val="500"/>
              </a:spcBef>
              <a:buFont typeface="Courier New" panose="02070309020205020404" pitchFamily="49" charset="0"/>
              <a:buChar char="o"/>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809625" indent="-266700" algn="l" defTabSz="914400" rtl="0" eaLnBrk="1" latinLnBrk="0" hangingPunct="1">
              <a:lnSpc>
                <a:spcPct val="90000"/>
              </a:lnSpc>
              <a:spcBef>
                <a:spcPts val="500"/>
              </a:spcBef>
              <a:buFont typeface="Wingdings" panose="05000000000000000000"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076325" indent="-266700" algn="l" defTabSz="914400" rtl="0" eaLnBrk="1" latinLnBrk="0" hangingPunct="1">
              <a:lnSpc>
                <a:spcPct val="90000"/>
              </a:lnSpc>
              <a:spcBef>
                <a:spcPts val="500"/>
              </a:spcBef>
              <a:buFont typeface="Wingdings" panose="05000000000000000000" pitchFamily="2" charset="2"/>
              <a:buChar char="Ø"/>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social media giant is jumping ahead of the game with their advances in data mining and virtual reality. </a:t>
            </a:r>
            <a:endParaRPr kumimoji="0" lang="en-US" sz="2000" b="0" i="0" u="none" strike="noStrike" kern="1200" cap="none" spc="0" normalizeH="0" baseline="0" noProof="1">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C6A53F5B-3525-0D89-944D-8388B94B7944}"/>
              </a:ext>
            </a:extLst>
          </p:cNvPr>
          <p:cNvSpPr txBox="1"/>
          <p:nvPr/>
        </p:nvSpPr>
        <p:spPr>
          <a:xfrm>
            <a:off x="178889" y="320007"/>
            <a:ext cx="8038185" cy="615553"/>
          </a:xfrm>
          <a:prstGeom prst="rect">
            <a:avLst/>
          </a:prstGeom>
          <a:solidFill>
            <a:srgbClr val="005A92"/>
          </a:solidFill>
        </p:spPr>
        <p:txBody>
          <a:bodyPr wrap="square" lIns="182880" tIns="91440" rIns="91440" bIns="9144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Top Trends in 2022 and Beyond…</a:t>
            </a:r>
          </a:p>
        </p:txBody>
      </p:sp>
    </p:spTree>
    <p:extLst>
      <p:ext uri="{BB962C8B-B14F-4D97-AF65-F5344CB8AC3E}">
        <p14:creationId xmlns:p14="http://schemas.microsoft.com/office/powerpoint/2010/main" val="2672190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4762B8-2434-2E44-B4C2-75F0EB61C2BF}"/>
              </a:ext>
            </a:extLst>
          </p:cNvPr>
          <p:cNvSpPr/>
          <p:nvPr/>
        </p:nvSpPr>
        <p:spPr>
          <a:xfrm>
            <a:off x="595907" y="1864035"/>
            <a:ext cx="5583234" cy="2085186"/>
          </a:xfrm>
          <a:prstGeom prst="rect">
            <a:avLst/>
          </a:prstGeom>
        </p:spPr>
        <p:txBody>
          <a:bodyPr wrap="square" lIns="121920" tIns="60960" rIns="121920" bIns="6096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50" b="1" i="0" u="none" strike="noStrike" kern="1200" cap="none" spc="0" normalizeH="0" baseline="0" noProof="0" dirty="0">
                <a:ln>
                  <a:noFill/>
                </a:ln>
                <a:solidFill>
                  <a:srgbClr val="005A92"/>
                </a:solidFill>
                <a:effectLst/>
                <a:uLnTx/>
                <a:uFillTx/>
                <a:latin typeface="Arial"/>
                <a:ea typeface="+mn-ea"/>
                <a:cs typeface="+mn-cs"/>
              </a:rPr>
              <a:t>Staying Competitive With Marketing Mail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50" b="1" i="0" u="none" strike="noStrike" kern="1200" cap="none" spc="0" normalizeH="0" baseline="0" noProof="0" dirty="0">
                <a:ln>
                  <a:noFill/>
                </a:ln>
                <a:solidFill>
                  <a:srgbClr val="005A92"/>
                </a:solidFill>
                <a:effectLst/>
                <a:uLnTx/>
                <a:uFillTx/>
                <a:latin typeface="Arial"/>
                <a:ea typeface="+mn-ea"/>
                <a:cs typeface="Arial"/>
              </a:rPr>
              <a:t>Features.</a:t>
            </a:r>
          </a:p>
        </p:txBody>
      </p:sp>
      <p:pic>
        <p:nvPicPr>
          <p:cNvPr id="6" name="Picture 5">
            <a:extLst>
              <a:ext uri="{FF2B5EF4-FFF2-40B4-BE49-F238E27FC236}">
                <a16:creationId xmlns:a16="http://schemas.microsoft.com/office/drawing/2014/main" id="{C8D35B42-AB67-FA8A-4134-A1C25B9183D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13381" y="219569"/>
            <a:ext cx="5416952" cy="5416952"/>
          </a:xfrm>
          <a:prstGeom prst="rect">
            <a:avLst/>
          </a:prstGeom>
        </p:spPr>
      </p:pic>
    </p:spTree>
    <p:extLst>
      <p:ext uri="{BB962C8B-B14F-4D97-AF65-F5344CB8AC3E}">
        <p14:creationId xmlns:p14="http://schemas.microsoft.com/office/powerpoint/2010/main" val="132809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510A7AE-2F14-921D-15B0-18DDB30B216F}"/>
              </a:ext>
            </a:extLst>
          </p:cNvPr>
          <p:cNvSpPr>
            <a:spLocks noGrp="1"/>
          </p:cNvSpPr>
          <p:nvPr>
            <p:ph idx="1"/>
          </p:nvPr>
        </p:nvSpPr>
        <p:spPr>
          <a:xfrm>
            <a:off x="838200" y="1825625"/>
            <a:ext cx="3925595" cy="4351338"/>
          </a:xfrm>
        </p:spPr>
        <p:txBody>
          <a:bodyPr/>
          <a:lstStyle/>
          <a:p>
            <a:pPr marL="0" indent="0" algn="ctr">
              <a:buNone/>
            </a:pPr>
            <a:r>
              <a:rPr lang="en-US" sz="1867" kern="1200" dirty="0">
                <a:solidFill>
                  <a:srgbClr val="004B87"/>
                </a:solidFill>
                <a:latin typeface="Arial" panose="020B0604020202020204" pitchFamily="34" charset="0"/>
              </a:rPr>
              <a:t>Informed Delivery users receive </a:t>
            </a:r>
            <a:r>
              <a:rPr lang="en-US" sz="1867" kern="1200" dirty="0">
                <a:solidFill>
                  <a:srgbClr val="C00000"/>
                </a:solidFill>
                <a:latin typeface="Arial" panose="020B0604020202020204" pitchFamily="34" charset="0"/>
              </a:rPr>
              <a:t>scanned images </a:t>
            </a:r>
            <a:r>
              <a:rPr lang="en-US" sz="1867" kern="1200" dirty="0">
                <a:solidFill>
                  <a:srgbClr val="004B87"/>
                </a:solidFill>
                <a:latin typeface="Arial" panose="020B0604020202020204" pitchFamily="34" charset="0"/>
              </a:rPr>
              <a:t>of the exterior of incoming letter-sized mailpieces (processed through automated equipment) and </a:t>
            </a:r>
            <a:r>
              <a:rPr lang="en-US" sz="1867" kern="1200" dirty="0">
                <a:solidFill>
                  <a:srgbClr val="C00000"/>
                </a:solidFill>
                <a:latin typeface="Arial" panose="020B0604020202020204" pitchFamily="34" charset="0"/>
              </a:rPr>
              <a:t>tracking data </a:t>
            </a:r>
            <a:r>
              <a:rPr lang="en-US" sz="1867" kern="1200" dirty="0">
                <a:solidFill>
                  <a:srgbClr val="004B87"/>
                </a:solidFill>
                <a:latin typeface="Arial" panose="020B0604020202020204" pitchFamily="34" charset="0"/>
              </a:rPr>
              <a:t>for packages.</a:t>
            </a:r>
          </a:p>
          <a:p>
            <a:pPr marL="0" indent="0" algn="ctr">
              <a:buNone/>
            </a:pPr>
            <a:endParaRPr lang="en-US" sz="1867" kern="1200" dirty="0">
              <a:solidFill>
                <a:srgbClr val="004B87"/>
              </a:solidFill>
              <a:latin typeface="Arial" panose="020B0604020202020204" pitchFamily="34" charset="0"/>
            </a:endParaRPr>
          </a:p>
          <a:p>
            <a:pPr marL="0" indent="0" algn="ctr">
              <a:buNone/>
            </a:pPr>
            <a:r>
              <a:rPr lang="en-US" sz="1867" kern="1200" dirty="0">
                <a:solidFill>
                  <a:srgbClr val="004B87"/>
                </a:solidFill>
                <a:latin typeface="Arial" panose="020B0604020202020204" pitchFamily="34" charset="0"/>
              </a:rPr>
              <a:t>Images and tracking are available via email notification, online dashboard, or USPS mobile app</a:t>
            </a:r>
          </a:p>
          <a:p>
            <a:endParaRPr lang="en-US" dirty="0">
              <a:latin typeface="Arial" panose="020B0604020202020204" pitchFamily="34" charset="0"/>
            </a:endParaRPr>
          </a:p>
        </p:txBody>
      </p:sp>
      <p:sp>
        <p:nvSpPr>
          <p:cNvPr id="17" name="Text Placeholder 16">
            <a:extLst>
              <a:ext uri="{FF2B5EF4-FFF2-40B4-BE49-F238E27FC236}">
                <a16:creationId xmlns:a16="http://schemas.microsoft.com/office/drawing/2014/main" id="{89F92D2C-8DE5-F8DA-B616-55FF91685C7D}"/>
              </a:ext>
            </a:extLst>
          </p:cNvPr>
          <p:cNvSpPr>
            <a:spLocks noGrp="1"/>
          </p:cNvSpPr>
          <p:nvPr>
            <p:ph sz="quarter" idx="14"/>
          </p:nvPr>
        </p:nvSpPr>
        <p:spPr>
          <a:xfrm>
            <a:off x="148246" y="319278"/>
            <a:ext cx="8344401" cy="671322"/>
          </a:xfrm>
        </p:spPr>
        <p:txBody>
          <a:bodyPr>
            <a:noAutofit/>
          </a:bodyPr>
          <a:lstStyle/>
          <a:p>
            <a:r>
              <a:rPr lang="en-US" sz="2400" b="1" dirty="0">
                <a:latin typeface="Arial" panose="020B0604020202020204" pitchFamily="34" charset="0"/>
              </a:rPr>
              <a:t>Informed Delivery enhances the value of physical mail by adding a digital component and interactive content</a:t>
            </a:r>
          </a:p>
        </p:txBody>
      </p:sp>
      <p:grpSp>
        <p:nvGrpSpPr>
          <p:cNvPr id="6" name="Group 5">
            <a:extLst>
              <a:ext uri="{FF2B5EF4-FFF2-40B4-BE49-F238E27FC236}">
                <a16:creationId xmlns:a16="http://schemas.microsoft.com/office/drawing/2014/main" id="{EBB6BE87-2FF2-43F3-B540-83A74CCAF671}"/>
              </a:ext>
            </a:extLst>
          </p:cNvPr>
          <p:cNvGrpSpPr>
            <a:grpSpLocks noChangeAspect="1"/>
          </p:cNvGrpSpPr>
          <p:nvPr/>
        </p:nvGrpSpPr>
        <p:grpSpPr>
          <a:xfrm>
            <a:off x="4861116" y="1274337"/>
            <a:ext cx="2469767" cy="4659485"/>
            <a:chOff x="5102807" y="-1742327"/>
            <a:chExt cx="2084871" cy="4215029"/>
          </a:xfrm>
        </p:grpSpPr>
        <p:pic>
          <p:nvPicPr>
            <p:cNvPr id="12" name="Picture 11" descr="Graphical user interface, application&#10;&#10;Description automatically generated">
              <a:extLst>
                <a:ext uri="{FF2B5EF4-FFF2-40B4-BE49-F238E27FC236}">
                  <a16:creationId xmlns:a16="http://schemas.microsoft.com/office/drawing/2014/main" id="{38B4CF13-08C4-4215-98A1-75E56E61BF7F}"/>
                </a:ext>
              </a:extLst>
            </p:cNvPr>
            <p:cNvPicPr>
              <a:picLocks noChangeAspect="1"/>
            </p:cNvPicPr>
            <p:nvPr/>
          </p:nvPicPr>
          <p:blipFill>
            <a:blip r:embed="rId4"/>
            <a:stretch>
              <a:fillRect/>
            </a:stretch>
          </p:blipFill>
          <p:spPr>
            <a:xfrm>
              <a:off x="5102807" y="-1742327"/>
              <a:ext cx="2084871" cy="4215029"/>
            </a:xfrm>
            <a:prstGeom prst="rect">
              <a:avLst/>
            </a:prstGeom>
            <a:effectLst/>
          </p:spPr>
        </p:pic>
        <p:pic>
          <p:nvPicPr>
            <p:cNvPr id="13" name="Picture 12" descr="Graphical user interface, application&#10;&#10;Description automatically generated">
              <a:extLst>
                <a:ext uri="{FF2B5EF4-FFF2-40B4-BE49-F238E27FC236}">
                  <a16:creationId xmlns:a16="http://schemas.microsoft.com/office/drawing/2014/main" id="{A923845F-27CB-405C-8259-76C7B1334B05}"/>
                </a:ext>
              </a:extLst>
            </p:cNvPr>
            <p:cNvPicPr>
              <a:picLocks noChangeAspect="1"/>
            </p:cNvPicPr>
            <p:nvPr/>
          </p:nvPicPr>
          <p:blipFill rotWithShape="1">
            <a:blip r:embed="rId5">
              <a:extLst>
                <a:ext uri="{28A0092B-C50C-407E-A947-70E740481C1C}">
                  <a14:useLocalDpi xmlns:a14="http://schemas.microsoft.com/office/drawing/2010/main" val="0"/>
                </a:ext>
              </a:extLst>
            </a:blip>
            <a:srcRect l="6542" t="8175" r="6610" b="17220"/>
            <a:stretch/>
          </p:blipFill>
          <p:spPr>
            <a:xfrm>
              <a:off x="5199527" y="-1244932"/>
              <a:ext cx="1891083" cy="3252789"/>
            </a:xfrm>
            <a:prstGeom prst="rect">
              <a:avLst/>
            </a:prstGeom>
          </p:spPr>
        </p:pic>
        <p:sp>
          <p:nvSpPr>
            <p:cNvPr id="14" name="Rectangle: Rounded Corners 13">
              <a:extLst>
                <a:ext uri="{FF2B5EF4-FFF2-40B4-BE49-F238E27FC236}">
                  <a16:creationId xmlns:a16="http://schemas.microsoft.com/office/drawing/2014/main" id="{237CB915-8596-479C-B5F4-17FCAB1737A0}"/>
                </a:ext>
              </a:extLst>
            </p:cNvPr>
            <p:cNvSpPr/>
            <p:nvPr/>
          </p:nvSpPr>
          <p:spPr>
            <a:xfrm>
              <a:off x="5238692" y="-1447034"/>
              <a:ext cx="1812226" cy="197340"/>
            </a:xfrm>
            <a:prstGeom prst="roundRect">
              <a:avLst/>
            </a:prstGeom>
            <a:solidFill>
              <a:srgbClr val="F7F7F7"/>
            </a:solidFill>
            <a:ln>
              <a:noFill/>
            </a:ln>
          </p:spPr>
          <p:txBody>
            <a:bodyPr wrap="square"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7000"/>
                </a:lnSpc>
                <a:spcBef>
                  <a:spcPts val="667"/>
                </a:spcBef>
                <a:spcAft>
                  <a:spcPts val="667"/>
                </a:spcAft>
                <a:buClrTx/>
                <a:buSzTx/>
                <a:buFontTx/>
                <a:buNone/>
                <a:tabLst/>
                <a:defRPr/>
              </a:pPr>
              <a:endParaRPr kumimoji="0" lang="en-US" sz="2133" b="1" i="0" u="none" strike="noStrike" kern="1600" cap="none" spc="-4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 name="Title 1">
            <a:extLst>
              <a:ext uri="{FF2B5EF4-FFF2-40B4-BE49-F238E27FC236}">
                <a16:creationId xmlns:a16="http://schemas.microsoft.com/office/drawing/2014/main" id="{2E9BE34C-4BAF-43C8-B81B-18650CFE6BFC}"/>
              </a:ext>
            </a:extLst>
          </p:cNvPr>
          <p:cNvSpPr txBox="1">
            <a:spLocks/>
          </p:cNvSpPr>
          <p:nvPr/>
        </p:nvSpPr>
        <p:spPr>
          <a:xfrm>
            <a:off x="7428206" y="2601877"/>
            <a:ext cx="4727445" cy="4142780"/>
          </a:xfrm>
          <a:prstGeom prst="rect">
            <a:avLst/>
          </a:prstGeom>
        </p:spPr>
        <p:txBody>
          <a:bodyPr vert="horz" lIns="121920" tIns="60960" rIns="121920" bIns="6096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If a shipper or mailer participates in Informed Delivery, supplemental content, referred to as </a:t>
            </a:r>
            <a:r>
              <a:rPr kumimoji="0" lang="en-US" sz="1867" b="0" i="0" u="none" strike="noStrike" kern="1200" cap="none" spc="0" normalizeH="0" baseline="0" noProof="0" dirty="0">
                <a:ln>
                  <a:noFill/>
                </a:ln>
                <a:solidFill>
                  <a:srgbClr val="DA281C"/>
                </a:solidFill>
                <a:effectLst/>
                <a:uLnTx/>
                <a:uFillTx/>
                <a:latin typeface="Arial" panose="020B0604020202020204" pitchFamily="34" charset="0"/>
                <a:ea typeface="+mn-ea"/>
                <a:cs typeface="Arial" panose="020B0604020202020204" pitchFamily="34" charset="0"/>
              </a:rPr>
              <a:t>interactive campaigns</a:t>
            </a:r>
            <a:r>
              <a:rPr kumimoji="0" lang="en-US" sz="1867"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 will be shown to the receiving customer.</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Interactive campaigns include </a:t>
            </a:r>
            <a:r>
              <a:rPr kumimoji="0" lang="en-US" sz="1867" b="0" i="0" u="none" strike="noStrike" kern="1200" cap="none" spc="0" normalizeH="0" baseline="0" noProof="0" dirty="0">
                <a:ln>
                  <a:noFill/>
                </a:ln>
                <a:solidFill>
                  <a:srgbClr val="DA281C"/>
                </a:solidFill>
                <a:effectLst/>
                <a:uLnTx/>
                <a:uFillTx/>
                <a:latin typeface="Arial" panose="020B0604020202020204" pitchFamily="34" charset="0"/>
                <a:ea typeface="+mn-ea"/>
                <a:cs typeface="Arial" panose="020B0604020202020204" pitchFamily="34" charset="0"/>
              </a:rPr>
              <a:t>custom images and a URL </a:t>
            </a:r>
            <a:r>
              <a:rPr kumimoji="0" lang="en-US" sz="1867"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that directs the user to a digital experience.</a:t>
            </a:r>
          </a:p>
        </p:txBody>
      </p:sp>
      <p:pic>
        <p:nvPicPr>
          <p:cNvPr id="9" name="Graphic 57" descr="Email">
            <a:extLst>
              <a:ext uri="{FF2B5EF4-FFF2-40B4-BE49-F238E27FC236}">
                <a16:creationId xmlns:a16="http://schemas.microsoft.com/office/drawing/2014/main" id="{033E2B16-57B7-49CB-BAA4-C387AEC8481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5785" y="2995246"/>
            <a:ext cx="867507" cy="867507"/>
          </a:xfrm>
          <a:prstGeom prst="rect">
            <a:avLst/>
          </a:prstGeom>
        </p:spPr>
      </p:pic>
      <p:pic>
        <p:nvPicPr>
          <p:cNvPr id="10" name="Graphic 58" descr="Image">
            <a:extLst>
              <a:ext uri="{FF2B5EF4-FFF2-40B4-BE49-F238E27FC236}">
                <a16:creationId xmlns:a16="http://schemas.microsoft.com/office/drawing/2014/main" id="{7A7C6C17-4F3D-407A-8522-8A03086C961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317752" y="1733368"/>
            <a:ext cx="948352" cy="948352"/>
          </a:xfrm>
          <a:prstGeom prst="rect">
            <a:avLst/>
          </a:prstGeom>
        </p:spPr>
      </p:pic>
    </p:spTree>
    <p:extLst>
      <p:ext uri="{BB962C8B-B14F-4D97-AF65-F5344CB8AC3E}">
        <p14:creationId xmlns:p14="http://schemas.microsoft.com/office/powerpoint/2010/main" val="243756541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5AE96CE-6F82-9F03-9870-FC5D4E145C7A}"/>
              </a:ext>
            </a:extLst>
          </p:cNvPr>
          <p:cNvSpPr>
            <a:spLocks noGrp="1"/>
          </p:cNvSpPr>
          <p:nvPr>
            <p:ph sz="quarter" idx="14"/>
          </p:nvPr>
        </p:nvSpPr>
        <p:spPr>
          <a:xfrm>
            <a:off x="148246" y="319278"/>
            <a:ext cx="9521847" cy="671322"/>
          </a:xfrm>
        </p:spPr>
        <p:txBody>
          <a:bodyPr/>
          <a:lstStyle/>
          <a:p>
            <a:r>
              <a:rPr lang="en-US" b="1" dirty="0">
                <a:latin typeface="Arial" panose="020B0604020202020204" pitchFamily="34" charset="0"/>
              </a:rPr>
              <a:t>NEW Tools Available with Informed Delivery </a:t>
            </a:r>
          </a:p>
        </p:txBody>
      </p:sp>
      <p:sp>
        <p:nvSpPr>
          <p:cNvPr id="6" name="Rectangle 5">
            <a:extLst>
              <a:ext uri="{FF2B5EF4-FFF2-40B4-BE49-F238E27FC236}">
                <a16:creationId xmlns:a16="http://schemas.microsoft.com/office/drawing/2014/main" id="{942E450D-1B69-AC84-9870-F1009FB153A0}"/>
              </a:ext>
            </a:extLst>
          </p:cNvPr>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1C856019-EE20-4B0A-874B-08FC9B89F638}"/>
              </a:ext>
            </a:extLst>
          </p:cNvPr>
          <p:cNvPicPr>
            <a:picLocks noChangeAspect="1"/>
          </p:cNvPicPr>
          <p:nvPr/>
        </p:nvPicPr>
        <p:blipFill>
          <a:blip r:embed="rId3"/>
          <a:stretch>
            <a:fillRect/>
          </a:stretch>
        </p:blipFill>
        <p:spPr>
          <a:xfrm>
            <a:off x="8176643" y="1282279"/>
            <a:ext cx="3688415" cy="2751919"/>
          </a:xfrm>
          <a:prstGeom prst="rect">
            <a:avLst/>
          </a:prstGeom>
          <a:ln>
            <a:solidFill>
              <a:schemeClr val="accent3"/>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5BDDF4E-776D-4362-9299-F9A7C2A7A920}"/>
              </a:ext>
            </a:extLst>
          </p:cNvPr>
          <p:cNvPicPr>
            <a:picLocks noChangeAspect="1"/>
          </p:cNvPicPr>
          <p:nvPr/>
        </p:nvPicPr>
        <p:blipFill>
          <a:blip r:embed="rId4"/>
          <a:stretch>
            <a:fillRect/>
          </a:stretch>
        </p:blipFill>
        <p:spPr>
          <a:xfrm>
            <a:off x="8569226" y="4307564"/>
            <a:ext cx="3087079" cy="1601597"/>
          </a:xfrm>
          <a:prstGeom prst="rect">
            <a:avLst/>
          </a:prstGeom>
        </p:spPr>
      </p:pic>
      <p:pic>
        <p:nvPicPr>
          <p:cNvPr id="22" name="Picture 21">
            <a:extLst>
              <a:ext uri="{FF2B5EF4-FFF2-40B4-BE49-F238E27FC236}">
                <a16:creationId xmlns:a16="http://schemas.microsoft.com/office/drawing/2014/main" id="{C3702ECA-97DB-4668-B174-C9C12FAE03DA}"/>
              </a:ext>
            </a:extLst>
          </p:cNvPr>
          <p:cNvPicPr>
            <a:picLocks noChangeAspect="1"/>
          </p:cNvPicPr>
          <p:nvPr/>
        </p:nvPicPr>
        <p:blipFill>
          <a:blip r:embed="rId5"/>
          <a:stretch>
            <a:fillRect/>
          </a:stretch>
        </p:blipFill>
        <p:spPr>
          <a:xfrm>
            <a:off x="292625" y="1282279"/>
            <a:ext cx="3681047" cy="2752736"/>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7D540EF6-930E-416D-89A7-AC72775C7200}"/>
              </a:ext>
            </a:extLst>
          </p:cNvPr>
          <p:cNvPicPr>
            <a:picLocks noChangeAspect="1"/>
          </p:cNvPicPr>
          <p:nvPr/>
        </p:nvPicPr>
        <p:blipFill>
          <a:blip r:embed="rId6"/>
          <a:stretch>
            <a:fillRect/>
          </a:stretch>
        </p:blipFill>
        <p:spPr>
          <a:xfrm>
            <a:off x="1530564" y="3678627"/>
            <a:ext cx="1205168" cy="2291460"/>
          </a:xfrm>
          <a:prstGeom prst="rect">
            <a:avLst/>
          </a:prstGeom>
        </p:spPr>
      </p:pic>
      <p:pic>
        <p:nvPicPr>
          <p:cNvPr id="26" name="Picture 25">
            <a:extLst>
              <a:ext uri="{FF2B5EF4-FFF2-40B4-BE49-F238E27FC236}">
                <a16:creationId xmlns:a16="http://schemas.microsoft.com/office/drawing/2014/main" id="{A8B77755-E28B-4E71-A344-FC52E50C2774}"/>
              </a:ext>
            </a:extLst>
          </p:cNvPr>
          <p:cNvPicPr>
            <a:picLocks noChangeAspect="1"/>
          </p:cNvPicPr>
          <p:nvPr/>
        </p:nvPicPr>
        <p:blipFill>
          <a:blip r:embed="rId7"/>
          <a:stretch>
            <a:fillRect/>
          </a:stretch>
        </p:blipFill>
        <p:spPr>
          <a:xfrm>
            <a:off x="4234634" y="1282279"/>
            <a:ext cx="3681047" cy="2752736"/>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23A3B3AF-82D0-4B05-A5DF-85F71CA72D24}"/>
              </a:ext>
            </a:extLst>
          </p:cNvPr>
          <p:cNvPicPr>
            <a:picLocks noChangeAspect="1"/>
          </p:cNvPicPr>
          <p:nvPr/>
        </p:nvPicPr>
        <p:blipFill>
          <a:blip r:embed="rId8"/>
          <a:stretch>
            <a:fillRect/>
          </a:stretch>
        </p:blipFill>
        <p:spPr>
          <a:xfrm>
            <a:off x="5492970" y="3678627"/>
            <a:ext cx="1164373" cy="2291460"/>
          </a:xfrm>
          <a:prstGeom prst="roundRect">
            <a:avLst/>
          </a:prstGeom>
        </p:spPr>
      </p:pic>
    </p:spTree>
    <p:extLst>
      <p:ext uri="{BB962C8B-B14F-4D97-AF65-F5344CB8AC3E}">
        <p14:creationId xmlns:p14="http://schemas.microsoft.com/office/powerpoint/2010/main" val="595830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4DA19-DBA7-42DA-A482-39926C2B6184}"/>
              </a:ext>
            </a:extLst>
          </p:cNvPr>
          <p:cNvPicPr>
            <a:picLocks noChangeAspect="1"/>
          </p:cNvPicPr>
          <p:nvPr/>
        </p:nvPicPr>
        <p:blipFill rotWithShape="1">
          <a:blip r:embed="rId3"/>
          <a:srcRect b="5192"/>
          <a:stretch/>
        </p:blipFill>
        <p:spPr>
          <a:xfrm>
            <a:off x="8695158" y="1222408"/>
            <a:ext cx="2886233" cy="4860758"/>
          </a:xfrm>
          <a:prstGeom prst="rect">
            <a:avLst/>
          </a:prstGeom>
        </p:spPr>
      </p:pic>
      <p:sp>
        <p:nvSpPr>
          <p:cNvPr id="2" name="Content Placeholder 1">
            <a:extLst>
              <a:ext uri="{FF2B5EF4-FFF2-40B4-BE49-F238E27FC236}">
                <a16:creationId xmlns:a16="http://schemas.microsoft.com/office/drawing/2014/main" id="{D6704D20-8918-4C15-9AB0-EC435E894E2C}"/>
              </a:ext>
            </a:extLst>
          </p:cNvPr>
          <p:cNvSpPr>
            <a:spLocks noGrp="1"/>
          </p:cNvSpPr>
          <p:nvPr>
            <p:ph idx="1"/>
          </p:nvPr>
        </p:nvSpPr>
        <p:spPr>
          <a:xfrm>
            <a:off x="536010" y="1582186"/>
            <a:ext cx="7142922" cy="4351338"/>
          </a:xfrm>
        </p:spPr>
        <p:txBody>
          <a:bodyPr/>
          <a:lstStyle/>
          <a:p>
            <a:r>
              <a:rPr lang="en-US" sz="1800" dirty="0">
                <a:solidFill>
                  <a:srgbClr val="005A92"/>
                </a:solidFill>
                <a:latin typeface="Arial" panose="020B0604020202020204" pitchFamily="34" charset="0"/>
              </a:rPr>
              <a:t>Tracking appears on the Informed Delivery dashboard when the package label is created.</a:t>
            </a:r>
          </a:p>
          <a:p>
            <a:r>
              <a:rPr lang="en-US" sz="1800" dirty="0">
                <a:solidFill>
                  <a:srgbClr val="005A92"/>
                </a:solidFill>
                <a:latin typeface="Arial" panose="020B0604020202020204" pitchFamily="34" charset="0"/>
              </a:rPr>
              <a:t>Tracking appears in the dashboard for 14 days after delivery.</a:t>
            </a:r>
          </a:p>
          <a:p>
            <a:r>
              <a:rPr lang="en-US" sz="1800" dirty="0">
                <a:solidFill>
                  <a:srgbClr val="005A92"/>
                </a:solidFill>
                <a:latin typeface="Arial" panose="020B0604020202020204" pitchFamily="34" charset="0"/>
              </a:rPr>
              <a:t>Tracking appears in the email Daily Digest when an expected delivery date is applied.</a:t>
            </a:r>
          </a:p>
          <a:p>
            <a:r>
              <a:rPr lang="en-US" sz="1800" dirty="0">
                <a:solidFill>
                  <a:srgbClr val="005A92"/>
                </a:solidFill>
                <a:latin typeface="Arial" panose="020B0604020202020204" pitchFamily="34" charset="0"/>
              </a:rPr>
              <a:t>Tracking appears in the email Daily Digest up to and including the day of delivery.</a:t>
            </a:r>
          </a:p>
          <a:p>
            <a:r>
              <a:rPr lang="en-US" sz="1800" dirty="0">
                <a:solidFill>
                  <a:srgbClr val="005A92"/>
                </a:solidFill>
                <a:latin typeface="Arial" panose="020B0604020202020204" pitchFamily="34" charset="0"/>
              </a:rPr>
              <a:t>Custom images and links provide access to the shipper digital experience.</a:t>
            </a:r>
          </a:p>
          <a:p>
            <a:endParaRPr lang="en-US" sz="1867" dirty="0">
              <a:latin typeface="Arial" panose="020B0604020202020204" pitchFamily="34" charset="0"/>
            </a:endParaRPr>
          </a:p>
        </p:txBody>
      </p:sp>
      <p:sp>
        <p:nvSpPr>
          <p:cNvPr id="5" name="Text Placeholder 4">
            <a:extLst>
              <a:ext uri="{FF2B5EF4-FFF2-40B4-BE49-F238E27FC236}">
                <a16:creationId xmlns:a16="http://schemas.microsoft.com/office/drawing/2014/main" id="{7D7ACCB3-3FB7-4917-AAC0-23A99FC876F4}"/>
              </a:ext>
            </a:extLst>
          </p:cNvPr>
          <p:cNvSpPr>
            <a:spLocks noGrp="1"/>
          </p:cNvSpPr>
          <p:nvPr>
            <p:ph sz="quarter" idx="14"/>
          </p:nvPr>
        </p:nvSpPr>
        <p:spPr>
          <a:xfrm>
            <a:off x="148246" y="319278"/>
            <a:ext cx="8210446" cy="671322"/>
          </a:xfrm>
        </p:spPr>
        <p:txBody>
          <a:bodyPr/>
          <a:lstStyle/>
          <a:p>
            <a:r>
              <a:rPr lang="en-US" sz="2400" b="1" dirty="0">
                <a:latin typeface="Arial" panose="020B0604020202020204" pitchFamily="34" charset="0"/>
              </a:rPr>
              <a:t>Package campaigns are a new channel for businesses to reach and retarget their existing customers. </a:t>
            </a:r>
          </a:p>
        </p:txBody>
      </p:sp>
      <p:sp>
        <p:nvSpPr>
          <p:cNvPr id="16" name="TextBox 15">
            <a:extLst>
              <a:ext uri="{FF2B5EF4-FFF2-40B4-BE49-F238E27FC236}">
                <a16:creationId xmlns:a16="http://schemas.microsoft.com/office/drawing/2014/main" id="{1EEDC274-31E4-4109-8FB9-DB37E6111A31}"/>
              </a:ext>
            </a:extLst>
          </p:cNvPr>
          <p:cNvSpPr txBox="1"/>
          <p:nvPr/>
        </p:nvSpPr>
        <p:spPr>
          <a:xfrm>
            <a:off x="2856157" y="4331158"/>
            <a:ext cx="2149561" cy="14465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19385F"/>
                </a:solidFill>
                <a:effectLst/>
                <a:uLnTx/>
                <a:uFillTx/>
                <a:latin typeface="Arial" panose="020B0604020202020204"/>
                <a:ea typeface="+mn-ea"/>
                <a:cs typeface="+mn-cs"/>
              </a:rPr>
              <a:t>4.9</a:t>
            </a:r>
          </a:p>
        </p:txBody>
      </p:sp>
      <p:sp>
        <p:nvSpPr>
          <p:cNvPr id="17" name="TextBox 16">
            <a:extLst>
              <a:ext uri="{FF2B5EF4-FFF2-40B4-BE49-F238E27FC236}">
                <a16:creationId xmlns:a16="http://schemas.microsoft.com/office/drawing/2014/main" id="{768BFF79-E8DE-4D7F-B72D-18DA80F4CC82}"/>
              </a:ext>
            </a:extLst>
          </p:cNvPr>
          <p:cNvSpPr txBox="1"/>
          <p:nvPr/>
        </p:nvSpPr>
        <p:spPr>
          <a:xfrm>
            <a:off x="4483828" y="4622552"/>
            <a:ext cx="3195104" cy="9747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19385F"/>
                </a:solidFill>
                <a:effectLst/>
                <a:uLnTx/>
                <a:uFillTx/>
                <a:latin typeface="Arial" panose="020B0604020202020204"/>
                <a:ea typeface="+mn-ea"/>
                <a:cs typeface="+mn-cs"/>
              </a:rPr>
              <a:t>billion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19385F"/>
                </a:solidFill>
                <a:effectLst/>
                <a:uLnTx/>
                <a:uFillTx/>
                <a:latin typeface="Arial" panose="020B0604020202020204"/>
                <a:ea typeface="+mn-ea"/>
                <a:cs typeface="+mn-cs"/>
              </a:rPr>
              <a:t>packages in Informed Delivery</a:t>
            </a:r>
          </a:p>
        </p:txBody>
      </p:sp>
    </p:spTree>
    <p:extLst>
      <p:ext uri="{BB962C8B-B14F-4D97-AF65-F5344CB8AC3E}">
        <p14:creationId xmlns:p14="http://schemas.microsoft.com/office/powerpoint/2010/main" val="36711944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NPF 2020">
      <a:dk1>
        <a:srgbClr val="262469"/>
      </a:dk1>
      <a:lt1>
        <a:srgbClr val="FFFFFF"/>
      </a:lt1>
      <a:dk2>
        <a:srgbClr val="0197CC"/>
      </a:dk2>
      <a:lt2>
        <a:srgbClr val="86CBE9"/>
      </a:lt2>
      <a:accent1>
        <a:srgbClr val="ED1E28"/>
      </a:accent1>
      <a:accent2>
        <a:srgbClr val="2477A7"/>
      </a:accent2>
      <a:accent3>
        <a:srgbClr val="165E33"/>
      </a:accent3>
      <a:accent4>
        <a:srgbClr val="DE532D"/>
      </a:accent4>
      <a:accent5>
        <a:srgbClr val="8B2353"/>
      </a:accent5>
      <a:accent6>
        <a:srgbClr val="67A9CE"/>
      </a:accent6>
      <a:hlink>
        <a:srgbClr val="0DA0E5"/>
      </a:hlink>
      <a:folHlink>
        <a:srgbClr val="0DA0E5"/>
      </a:folHlink>
    </a:clrScheme>
    <a:fontScheme name="Custom 4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86B9D1D-9925-41F0-819D-0BE5647CFFBA}" vid="{031E5C72-D7B8-40EA-95C2-520B95B430BA}"/>
    </a:ext>
  </a:extLst>
</a:theme>
</file>

<file path=ppt/theme/theme4.xml><?xml version="1.0" encoding="utf-8"?>
<a:theme xmlns:a="http://schemas.openxmlformats.org/drawingml/2006/main" name="USPS_Template_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86B9D1D-9925-41F0-819D-0BE5647CFFBA}" vid="{031E5C72-D7B8-40EA-95C2-520B95B430B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7F7F7F"/>
    </a:dk2>
    <a:lt2>
      <a:srgbClr val="E7E6E6"/>
    </a:lt2>
    <a:accent1>
      <a:srgbClr val="19385F"/>
    </a:accent1>
    <a:accent2>
      <a:srgbClr val="1A6EA2"/>
    </a:accent2>
    <a:accent3>
      <a:srgbClr val="E7E6E6"/>
    </a:accent3>
    <a:accent4>
      <a:srgbClr val="5B9BD5"/>
    </a:accent4>
    <a:accent5>
      <a:srgbClr val="005D97"/>
    </a:accent5>
    <a:accent6>
      <a:srgbClr val="DA281C"/>
    </a:accent6>
    <a:hlink>
      <a:srgbClr val="00B0F0"/>
    </a:hlink>
    <a:folHlink>
      <a:srgbClr val="954F72"/>
    </a:folHlink>
  </a:clrScheme>
</a:themeOverride>
</file>

<file path=ppt/theme/themeOverride2.xml><?xml version="1.0" encoding="utf-8"?>
<a:themeOverride xmlns:a="http://schemas.openxmlformats.org/drawingml/2006/main">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8E8D12767F7E4B9A36A5421F927CF9" ma:contentTypeVersion="11" ma:contentTypeDescription="Create a new document." ma:contentTypeScope="" ma:versionID="faaba04f75873bf708033133a8e8eaa7">
  <xsd:schema xmlns:xsd="http://www.w3.org/2001/XMLSchema" xmlns:xs="http://www.w3.org/2001/XMLSchema" xmlns:p="http://schemas.microsoft.com/office/2006/metadata/properties" xmlns:ns3="549e73b6-896a-4d4b-91dc-f527d33c3ce3" xmlns:ns4="5779c341-25b9-48e3-b3ef-3e1b49a3851f" targetNamespace="http://schemas.microsoft.com/office/2006/metadata/properties" ma:root="true" ma:fieldsID="c16b064b7228bd6995c6c3bdb89f6686" ns3:_="" ns4:_="">
    <xsd:import namespace="549e73b6-896a-4d4b-91dc-f527d33c3ce3"/>
    <xsd:import namespace="5779c341-25b9-48e3-b3ef-3e1b49a3851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9e73b6-896a-4d4b-91dc-f527d33c3c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79c341-25b9-48e3-b3ef-3e1b49a3851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448671-BEA6-44C8-8593-4093FC47D7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9e73b6-896a-4d4b-91dc-f527d33c3ce3"/>
    <ds:schemaRef ds:uri="5779c341-25b9-48e3-b3ef-3e1b49a385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96646F-9045-4063-877E-B8DF137BAA58}">
  <ds:schemaRefs>
    <ds:schemaRef ds:uri="http://schemas.microsoft.com/sharepoint/v3/contenttype/forms"/>
  </ds:schemaRefs>
</ds:datastoreItem>
</file>

<file path=customXml/itemProps3.xml><?xml version="1.0" encoding="utf-8"?>
<ds:datastoreItem xmlns:ds="http://schemas.openxmlformats.org/officeDocument/2006/customXml" ds:itemID="{C92449A5-C277-4A20-AD85-047A04619AEA}">
  <ds:schemaRefs>
    <ds:schemaRef ds:uri="http://schemas.microsoft.com/office/2006/metadata/properties"/>
    <ds:schemaRef ds:uri="549e73b6-896a-4d4b-91dc-f527d33c3ce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5779c341-25b9-48e3-b3ef-3e1b49a3851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299</TotalTime>
  <Words>6186</Words>
  <Application>Microsoft Office PowerPoint</Application>
  <PresentationFormat>Widescreen</PresentationFormat>
  <Paragraphs>590</Paragraphs>
  <Slides>35</Slides>
  <Notes>35</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35</vt:i4>
      </vt:variant>
    </vt:vector>
  </HeadingPairs>
  <TitlesOfParts>
    <vt:vector size="54" baseType="lpstr">
      <vt:lpstr>Arial</vt:lpstr>
      <vt:lpstr>Arial Black</vt:lpstr>
      <vt:lpstr>Arial,Sans-Serif</vt:lpstr>
      <vt:lpstr>Calibri</vt:lpstr>
      <vt:lpstr>Calibri Light</vt:lpstr>
      <vt:lpstr>Courier New</vt:lpstr>
      <vt:lpstr>Helvetica</vt:lpstr>
      <vt:lpstr>Helvetica-Heavy</vt:lpstr>
      <vt:lpstr>HelveticaNeueLT Pro 55 Roman</vt:lpstr>
      <vt:lpstr>HelveticaNeueLTPro-Roman</vt:lpstr>
      <vt:lpstr>Lab Grotesque</vt:lpstr>
      <vt:lpstr>Wingdings</vt:lpstr>
      <vt:lpstr>Office Theme</vt:lpstr>
      <vt:lpstr>2_Office Theme</vt:lpstr>
      <vt:lpstr>5_Office Theme</vt:lpstr>
      <vt:lpstr>USPS_Template_1</vt:lpstr>
      <vt:lpstr>1_Office Theme</vt:lpstr>
      <vt:lpstr>3_Office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 PROPOSED MAILING PROMOTIONS Note: Pending Approval</vt:lpstr>
      <vt:lpstr>PowerPoint Presentation</vt:lpstr>
      <vt:lpstr>PowerPoint Presentation</vt:lpstr>
      <vt:lpstr>PowerPoint Presentation</vt:lpstr>
      <vt:lpstr>What is</vt:lpstr>
      <vt:lpstr>PowerPoint Presentation</vt:lpstr>
      <vt:lpstr>Shipping made easy  and convenient.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Flexible options to meet your needs.</vt:lpstr>
      <vt:lpstr>PowerPoint Presentation</vt:lpstr>
    </vt:vector>
  </TitlesOfParts>
  <Company>US Postal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Patton, Tayler L - Oklahoma City, OK</dc:creator>
  <cp:lastModifiedBy>Hartlieb, Marilyn J - Hazelwood, MO</cp:lastModifiedBy>
  <cp:revision>3</cp:revision>
  <dcterms:created xsi:type="dcterms:W3CDTF">2022-09-09T17:24:13Z</dcterms:created>
  <dcterms:modified xsi:type="dcterms:W3CDTF">2022-09-19T18:22:21Z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0x010100B38E8D12767F7E4B9A36A5421F927CF9</vt:lpwstr>
  </property>
</Properties>
</file>