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79" r:id="rId5"/>
  </p:sldMasterIdLst>
  <p:notesMasterIdLst>
    <p:notesMasterId r:id="rId16"/>
  </p:notesMasterIdLst>
  <p:sldIdLst>
    <p:sldId id="2145720974" r:id="rId6"/>
    <p:sldId id="2145720983" r:id="rId7"/>
    <p:sldId id="2145720979" r:id="rId8"/>
    <p:sldId id="2145720981" r:id="rId9"/>
    <p:sldId id="2145720980" r:id="rId10"/>
    <p:sldId id="2145720982" r:id="rId11"/>
    <p:sldId id="2145720977" r:id="rId12"/>
    <p:sldId id="2134961910" r:id="rId13"/>
    <p:sldId id="2145720978" r:id="rId14"/>
    <p:sldId id="214572097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620231-1162-4FB1-89AA-9D85B83B0A5C}">
          <p14:sldIdLst>
            <p14:sldId id="2145720974"/>
            <p14:sldId id="2145720983"/>
            <p14:sldId id="2145720979"/>
            <p14:sldId id="2145720981"/>
            <p14:sldId id="2145720980"/>
            <p14:sldId id="2145720982"/>
            <p14:sldId id="2145720977"/>
            <p14:sldId id="2134961910"/>
            <p14:sldId id="2145720978"/>
            <p14:sldId id="21457209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e, Stan M - Milwaukee, WI" initials="FSM-MW" lastIdx="4" clrIdx="0">
    <p:extLst>
      <p:ext uri="{19B8F6BF-5375-455C-9EA6-DF929625EA0E}">
        <p15:presenceInfo xmlns:p15="http://schemas.microsoft.com/office/powerpoint/2012/main" userId="S::Stan.M.Franke@usps.gov::45a53468-c8e7-42f0-b6ce-f65b6d5afbea" providerId="AD"/>
      </p:ext>
    </p:extLst>
  </p:cmAuthor>
  <p:cmAuthor id="2" name="Raymond, Nan S - Omaha, NE" initials="RNSON" lastIdx="1" clrIdx="1">
    <p:extLst>
      <p:ext uri="{19B8F6BF-5375-455C-9EA6-DF929625EA0E}">
        <p15:presenceInfo xmlns:p15="http://schemas.microsoft.com/office/powerpoint/2012/main" userId="S::Nan.S.Raymond@usps.gov::ded703da-0279-450d-a93a-fd80ec4149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562EB1-DDE6-4322-9A87-EE79BBAC175B}" type="datetimeFigureOut">
              <a:rPr lang="en-US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A6686F-D785-4D1C-8352-6FB014F9068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998862" y="1025525"/>
            <a:ext cx="22282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460" y="1025525"/>
            <a:ext cx="22282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80" y="6074262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9106" y="1025526"/>
            <a:ext cx="5989649" cy="208597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9144" y="3263900"/>
            <a:ext cx="5989610" cy="12446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9105" y="4657727"/>
            <a:ext cx="5989610" cy="93979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470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31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6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936" y="1354041"/>
            <a:ext cx="5029200" cy="3286925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3EB3B-0AE2-7A48-BF35-D1CF1DB27874}"/>
              </a:ext>
            </a:extLst>
          </p:cNvPr>
          <p:cNvSpPr/>
          <p:nvPr/>
        </p:nvSpPr>
        <p:spPr bwMode="blackWhite">
          <a:xfrm>
            <a:off x="7140899" y="1354039"/>
            <a:ext cx="5051100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1354039"/>
            <a:ext cx="1753954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" y="6129162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4">
            <a:extLst>
              <a:ext uri="{FF2B5EF4-FFF2-40B4-BE49-F238E27FC236}">
                <a16:creationId xmlns:a16="http://schemas.microsoft.com/office/drawing/2014/main" id="{D90075E3-1342-4A31-87F7-EBF9CE8642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7039C9C-1991-4847-86E2-B2D034120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3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78747"/>
            <a:ext cx="10515600" cy="484771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" y="6129590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4">
            <a:extLst>
              <a:ext uri="{FF2B5EF4-FFF2-40B4-BE49-F238E27FC236}">
                <a16:creationId xmlns:a16="http://schemas.microsoft.com/office/drawing/2014/main" id="{7BA6CDE4-BAD8-4A6E-B15A-40826D6201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`Commercial Information – Do Not Disclose / Attorney-Client Privileged / Attorney Work Product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3D24AA3-A9AA-470F-A46C-C3622B249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3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5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964768"/>
            <a:ext cx="5181600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5475" y="964768"/>
            <a:ext cx="5181600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6129590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4">
            <a:extLst>
              <a:ext uri="{FF2B5EF4-FFF2-40B4-BE49-F238E27FC236}">
                <a16:creationId xmlns:a16="http://schemas.microsoft.com/office/drawing/2014/main" id="{6780F277-7BC7-4EA2-B347-688862EDBA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A0A4CCF-B58C-4EF2-B601-EE66FEB2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643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08" y="6083872"/>
            <a:ext cx="12192000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" y="6129590"/>
            <a:ext cx="12192000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0" y="6333906"/>
            <a:ext cx="218940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648E70-D75D-4D89-9E44-B6D54614138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199" y="821887"/>
            <a:ext cx="10515600" cy="3326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enter item needing BOG vote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ECFAF-DC43-4C8C-8C01-6669D87FD05D}"/>
              </a:ext>
            </a:extLst>
          </p:cNvPr>
          <p:cNvSpPr txBox="1"/>
          <p:nvPr userDrawn="1"/>
        </p:nvSpPr>
        <p:spPr>
          <a:xfrm>
            <a:off x="837491" y="435296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Vote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DA20077F-8BDF-420A-AFED-7192070090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288793"/>
            <a:ext cx="5504264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0C52B8A-389F-452E-AC9B-D15864EF7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43" y="6463091"/>
            <a:ext cx="1142396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9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22D1-977B-46AB-B964-607F633F4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F49A4-82AA-4745-952F-AAEB64F30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3EFFE-6D21-4EFD-BC9F-1F7CDF2F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48BE-C984-4B06-93BB-4A24E23F9883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DCC67-4BF9-4BC4-A869-C43F37C8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EA5-6FFB-497E-97C2-772EF05A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A5EB-2D2A-41C6-B795-5E81192A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7" y="1590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90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866826" y="1890026"/>
            <a:ext cx="10460365" cy="1323439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in Title Case</a:t>
            </a:r>
            <a:br>
              <a:rPr lang="en-US"/>
            </a:br>
            <a:r>
              <a:rPr lang="en-US"/>
              <a:t>(Calibri Bold 40pt, Black)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866826" y="3213100"/>
            <a:ext cx="10460365" cy="947952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Title Case (Calibri 28pt, Black)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3963208" y="4797154"/>
            <a:ext cx="4267603" cy="307777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en-US"/>
              <a:t>Date (Calibri 20pt, Dark gray)</a:t>
            </a:r>
          </a:p>
        </p:txBody>
      </p:sp>
    </p:spTree>
    <p:extLst>
      <p:ext uri="{BB962C8B-B14F-4D97-AF65-F5344CB8AC3E}">
        <p14:creationId xmlns:p14="http://schemas.microsoft.com/office/powerpoint/2010/main" val="423926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7" y="1590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90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in sentence case (Calibri Bold 24pt, White)</a:t>
            </a:r>
            <a:br>
              <a:rPr lang="en-US"/>
            </a:br>
            <a:r>
              <a:rPr lang="en-US" sz="1600" b="0"/>
              <a:t>Subtitle in sentence case (Calibri 16pt, White)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9" y="1508400"/>
            <a:ext cx="11246276" cy="473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0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91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624" imgH="623" progId="TCLayout.ActiveDocument.1">
                  <p:embed/>
                </p:oleObj>
              </mc:Choice>
              <mc:Fallback>
                <p:oleObj name="think-cell Slide" r:id="rId10" imgW="624" imgH="623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9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2"/>
            <a:ext cx="10515600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077481"/>
            <a:ext cx="10515600" cy="496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4E45-572D-43DD-B768-EB3B4C6C6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09C6-88B6-45B4-912E-3B756311B05A}" type="datetime1">
              <a:rPr lang="en-US" smtClean="0"/>
              <a:t>3/8/2023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5" r:id="rId3"/>
    <p:sldLayoutId id="2147483677" r:id="rId4"/>
    <p:sldLayoutId id="2147483678" r:id="rId5"/>
    <p:sldLayoutId id="2147483685" r:id="rId6"/>
  </p:sldLayoutIdLst>
  <p:hf sldNum="0" hdr="0" ft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A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26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189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252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17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0" y="0"/>
            <a:ext cx="12194016" cy="861695"/>
            <a:chOff x="0" y="0"/>
            <a:chExt cx="9602788" cy="86169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772885"/>
              <a:ext cx="9602788" cy="88810"/>
            </a:xfrm>
            <a:prstGeom prst="rect">
              <a:avLst/>
            </a:prstGeom>
            <a:solidFill>
              <a:srgbClr val="DF2626"/>
            </a:solidFill>
            <a:ln w="9525" cap="flat" cmpd="sng" algn="ctr">
              <a:noFill/>
              <a:prstDash val="solid"/>
            </a:ln>
            <a:effectLst/>
          </p:spPr>
          <p:txBody>
            <a:bodyPr tIns="90000" bIns="90000" rtlCol="0" anchor="ctr" anchorCtr="1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602788" cy="777245"/>
            </a:xfrm>
            <a:prstGeom prst="rect">
              <a:avLst/>
            </a:prstGeom>
            <a:solidFill>
              <a:srgbClr val="5193C7"/>
            </a:solidFill>
            <a:ln w="9525" cap="flat" cmpd="sng" algn="ctr">
              <a:noFill/>
              <a:prstDash val="solid"/>
            </a:ln>
            <a:effectLst/>
          </p:spPr>
          <p:txBody>
            <a:bodyPr tIns="90000" bIns="90000" rtlCol="0" anchor="ctr" anchorCtr="1"/>
            <a:lstStyle/>
            <a:p>
              <a:pPr algn="ctr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335" y="-1"/>
            <a:ext cx="8591651" cy="81280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09" y="1508400"/>
            <a:ext cx="11246276" cy="4739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Simple"/>
          <p:cNvSpPr/>
          <p:nvPr/>
        </p:nvSpPr>
        <p:spPr>
          <a:xfrm>
            <a:off x="562710" y="6699600"/>
            <a:ext cx="793108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US" sz="700">
                <a:solidFill>
                  <a:srgbClr val="808080"/>
                </a:solidFill>
              </a:rPr>
              <a:t>ELT Role Mandates 071615_vS.pptx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74523" y="6674400"/>
            <a:ext cx="23446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  <a:p>
            <a:pPr algn="r"/>
            <a:endParaRPr lang="en-US" sz="9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6" descr="united-states-postal-service-usps-logo_WHITE TEX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6614" y="195723"/>
            <a:ext cx="2844868" cy="3791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20595" y="6611781"/>
            <a:ext cx="3130652" cy="246221"/>
          </a:xfrm>
          <a:prstGeom prst="rect">
            <a:avLst/>
          </a:prstGeom>
          <a:noFill/>
        </p:spPr>
        <p:txBody>
          <a:bodyPr wrap="square" tIns="45720" bIns="45720" rtlCol="0">
            <a:noAutofit/>
          </a:bodyPr>
          <a:lstStyle/>
          <a:p>
            <a:pPr algn="ctr">
              <a:defRPr/>
            </a:pPr>
            <a:r>
              <a:rPr lang="en-US" sz="1000" b="1" kern="0">
                <a:solidFill>
                  <a:srgbClr val="DF2626"/>
                </a:solidFill>
              </a:rPr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1563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hemianbabushka.bbabushk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ssc@usps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E4B63-25C7-4D01-B91D-F29D6208E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0200" y="1025526"/>
            <a:ext cx="5863408" cy="33002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St. Louis PCC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Darrin Gadson</a:t>
            </a:r>
          </a:p>
          <a:p>
            <a:r>
              <a:rPr lang="en-US" sz="2800" dirty="0">
                <a:latin typeface="Arial"/>
                <a:cs typeface="Arial"/>
              </a:rPr>
              <a:t>District Customer Relations Mgr.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3500" dirty="0">
                <a:latin typeface="Arial"/>
                <a:cs typeface="Arial"/>
              </a:rPr>
              <a:t>USPS Points of Contact</a:t>
            </a:r>
            <a:endParaRPr lang="en-US" sz="3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6F143-E93C-4C64-A0B0-ACC89E4E4A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MARCH 8,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4218B-031B-47D9-81C0-1EE601B3AEB0}"/>
              </a:ext>
            </a:extLst>
          </p:cNvPr>
          <p:cNvSpPr txBox="1"/>
          <p:nvPr/>
        </p:nvSpPr>
        <p:spPr>
          <a:xfrm>
            <a:off x="2324100" y="6858000"/>
            <a:ext cx="754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ohemianbabushka.bbabushka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0444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46155-F196-DC4F-C76E-8556F7DF53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6DE47-1FE5-7F0C-2149-45E277CFD2C2}"/>
              </a:ext>
            </a:extLst>
          </p:cNvPr>
          <p:cNvSpPr txBox="1">
            <a:spLocks/>
          </p:cNvSpPr>
          <p:nvPr/>
        </p:nvSpPr>
        <p:spPr>
          <a:xfrm>
            <a:off x="748748" y="311426"/>
            <a:ext cx="10972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2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Contact your </a:t>
            </a:r>
            <a:r>
              <a:rPr lang="en-US" sz="3200" b="1" u="sng" dirty="0">
                <a:solidFill>
                  <a:srgbClr val="1F4E79"/>
                </a:solidFill>
              </a:rPr>
              <a:t>Manager of Customer Relations</a:t>
            </a:r>
            <a:endParaRPr lang="en-US" sz="2800" b="1" dirty="0">
              <a:solidFill>
                <a:srgbClr val="1F4E79"/>
              </a:solidFill>
              <a:ea typeface="ＭＳ Ｐゴシック" pitchFamily="34" charset="-128"/>
            </a:endParaRPr>
          </a:p>
          <a:p>
            <a:pPr marL="0" lvl="1">
              <a:buClr>
                <a:schemeClr val="tx1"/>
              </a:buClr>
              <a:defRPr/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  <a:p>
            <a:pPr algn="ctr"/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Darrin Gadson</a:t>
            </a:r>
          </a:p>
          <a:p>
            <a:pPr algn="ctr"/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KS-MO District Customer Relations Mgr.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(816) 374-9170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Darrin.R.Gadson@USPS.gov</a:t>
            </a:r>
          </a:p>
          <a:p>
            <a:pPr marL="231775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b="1" dirty="0">
              <a:solidFill>
                <a:srgbClr val="0762A1"/>
              </a:solidFill>
              <a:ea typeface="ＭＳ Ｐゴシック" pitchFamily="34" charset="-128"/>
              <a:cs typeface="ＭＳ Ｐゴシック" pitchFamily="92" charset="-128"/>
            </a:endParaRPr>
          </a:p>
          <a:p>
            <a:pPr marL="231775"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BC366-C508-4CA5-B91F-E3BA80DB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48" y="4140683"/>
            <a:ext cx="42672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045D5-F03A-90EA-31D4-041E1D16E7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A054-430B-BCD8-9237-4242B7E53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3" y="278297"/>
            <a:ext cx="10579608" cy="57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7639-E243-7DBE-C41F-7E6BEDE68D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AEEE6-8BED-3137-413F-86E2763A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418"/>
            <a:ext cx="12192000" cy="49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4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3BF5-90D9-F615-B3E9-292B5B1DD8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9C16E2-E5A6-9757-449D-B955EEE9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9" y="539496"/>
            <a:ext cx="11070527" cy="512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21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1B1D-234E-FBA8-997C-A638ACB88C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C859F-5D70-970C-35ED-8B9A0239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49CB0-0802-46E8-74DB-209A7A0A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954" y="858981"/>
            <a:ext cx="8043708" cy="5029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0A0C50-EDA0-9CBA-8346-FDC66DF7F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170" y="1362104"/>
            <a:ext cx="3794847" cy="402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490EF0-AF4C-4663-E798-76CE497322E5}"/>
              </a:ext>
            </a:extLst>
          </p:cNvPr>
          <p:cNvSpPr txBox="1"/>
          <p:nvPr/>
        </p:nvSpPr>
        <p:spPr>
          <a:xfrm>
            <a:off x="1773382" y="543131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198CC-702F-6642-44E8-F5C9F7594FD2}"/>
              </a:ext>
            </a:extLst>
          </p:cNvPr>
          <p:cNvSpPr txBox="1"/>
          <p:nvPr/>
        </p:nvSpPr>
        <p:spPr>
          <a:xfrm>
            <a:off x="9296400" y="67431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Midwest Division</a:t>
            </a:r>
          </a:p>
        </p:txBody>
      </p:sp>
    </p:spTree>
    <p:extLst>
      <p:ext uri="{BB962C8B-B14F-4D97-AF65-F5344CB8AC3E}">
        <p14:creationId xmlns:p14="http://schemas.microsoft.com/office/powerpoint/2010/main" val="385430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DA572-B1B9-097E-DA9C-CA0BDD1B3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380BB1-D48A-DA8A-47E2-6EC7CE0F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7" y="566928"/>
            <a:ext cx="11208067" cy="5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9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3880-B588-E5DA-041A-34CB6B609A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C191C-BFE5-85C5-CA8A-0B7ABEBB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1" y="239060"/>
            <a:ext cx="10432541" cy="57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9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46155-F196-DC4F-C76E-8556F7DF53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86A29-7268-391A-0DD9-E1F22F12CED7}"/>
              </a:ext>
            </a:extLst>
          </p:cNvPr>
          <p:cNvSpPr txBox="1"/>
          <p:nvPr/>
        </p:nvSpPr>
        <p:spPr>
          <a:xfrm>
            <a:off x="131181" y="307380"/>
            <a:ext cx="1157067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KS-MO District Customer Relations Department’s Contacts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Business Service Network (BSN) – 3 Reps - bsnglks-mo@usps.gov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Cynthia Wagner, KS-MO Consumer Affairs Mgr. (816) 374-9132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Consumer Affairs – 9 CA Reps – ksmoconsumeraffairsdepartment@usps.gov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Business Lead Development Specialist (BLDS) – Anthony Bell (816) 374-9209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Business Mail Entry (BME) – Johnnie Jones, MGR (314) 436-4173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KS-MO Customer Relations Coordinators (CRC) - Keri Beutel (STL)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Customer Relations Specialist (CRS) – Estelle Bell – “Mini Me” – (314) 436-3395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635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8BF3A-E700-31CB-B4C0-34C7AF9B15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32838C-5203-4A13-8D33-AC09A091C092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50AC6-87AD-F969-D7E7-1662267FDAAF}"/>
              </a:ext>
            </a:extLst>
          </p:cNvPr>
          <p:cNvSpPr txBox="1"/>
          <p:nvPr/>
        </p:nvSpPr>
        <p:spPr>
          <a:xfrm>
            <a:off x="31643" y="76076"/>
            <a:ext cx="1183871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u="sng" dirty="0"/>
              <a:t>St. Louis Leadership Team Points of Contact </a:t>
            </a:r>
          </a:p>
          <a:p>
            <a:endParaRPr lang="en-US" sz="800" b="1" u="sng" dirty="0"/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Allen Mitchell – Plant Mgr. St. Louis Processing &amp; Distribution Center (314) 436-4160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Scott Wiesneski – Lead Senior Manager Disputation Operations (314) 345-2957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Shante Blackmore – Logistics/Transportation (314) 436-4324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Andre Meriweather – In Plant Support Mgr. </a:t>
            </a:r>
            <a:r>
              <a:rPr lang="en-US" dirty="0"/>
              <a:t>(314) 436-4438</a:t>
            </a:r>
            <a:endParaRPr lang="en-US" sz="1800" dirty="0"/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Jessica Tennon – Business Mail Entry Supervisor (</a:t>
            </a:r>
            <a:r>
              <a:rPr lang="en-US" dirty="0"/>
              <a:t>314) 436-4178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MTE/MTEOR &amp; Dispatch – (314) 436 -3389 &amp; (314) 436-5538 (314) 436-3996</a:t>
            </a:r>
          </a:p>
          <a:p>
            <a:endParaRPr lang="en-US" sz="1800" dirty="0"/>
          </a:p>
          <a:p>
            <a:r>
              <a:rPr lang="en-US" sz="1800" b="1" u="sng" dirty="0"/>
              <a:t>Additional USPC POCs</a:t>
            </a:r>
          </a:p>
          <a:p>
            <a:endParaRPr lang="en-US" sz="18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Roland Tidmore – Mgr. Operations SFS– (816) 545-1118 and Stamps (816) 5451021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Randy Hite – Area Sr. Business Service Network Rep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Mailing Shipping Solution Center (MSSC) </a:t>
            </a:r>
            <a:r>
              <a:rPr lang="en-US" sz="2000" dirty="0">
                <a:hlinkClick r:id="rId2"/>
              </a:rPr>
              <a:t>mssc@usps.gov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450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Y7pkFuQ.iDE2T69ATx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SPS_Template_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PS_Template_1" id="{CA9B668E-9B3E-436D-9FD9-B02BD19CE699}" vid="{7EA2BAC9-198E-467F-8D47-E1D1262F9AD9}"/>
    </a:ext>
  </a:extLst>
</a:theme>
</file>

<file path=ppt/theme/theme2.xml><?xml version="1.0" encoding="utf-8"?>
<a:theme xmlns:a="http://schemas.openxmlformats.org/drawingml/2006/main" name="1_blank">
  <a:themeElements>
    <a:clrScheme name="USPS">
      <a:dk1>
        <a:srgbClr val="000000"/>
      </a:dk1>
      <a:lt1>
        <a:srgbClr val="FFFFFF"/>
      </a:lt1>
      <a:dk2>
        <a:srgbClr val="22226B"/>
      </a:dk2>
      <a:lt2>
        <a:srgbClr val="808080"/>
      </a:lt2>
      <a:accent1>
        <a:srgbClr val="1E5FA8"/>
      </a:accent1>
      <a:accent2>
        <a:srgbClr val="5193C7"/>
      </a:accent2>
      <a:accent3>
        <a:srgbClr val="9ABFDE"/>
      </a:accent3>
      <a:accent4>
        <a:srgbClr val="808080"/>
      </a:accent4>
      <a:accent5>
        <a:srgbClr val="B2B2B2"/>
      </a:accent5>
      <a:accent6>
        <a:srgbClr val="E2E2E2"/>
      </a:accent6>
      <a:hlink>
        <a:srgbClr val="009999"/>
      </a:hlink>
      <a:folHlink>
        <a:srgbClr val="6BC4C4"/>
      </a:folHlink>
    </a:clrScheme>
    <a:fontScheme name="USP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75DBD6389BFE42B475DAAFEA1837E8" ma:contentTypeVersion="8" ma:contentTypeDescription="Create a new document." ma:contentTypeScope="" ma:versionID="a90e0a9a3968875e56d7eaba81cc5f0f">
  <xsd:schema xmlns:xsd="http://www.w3.org/2001/XMLSchema" xmlns:xs="http://www.w3.org/2001/XMLSchema" xmlns:p="http://schemas.microsoft.com/office/2006/metadata/properties" xmlns:ns1="http://schemas.microsoft.com/sharepoint/v3" xmlns:ns2="3375c2aa-e82c-4f9b-ba57-639451c1437f" xmlns:ns3="431db7f5-7720-4b92-bf42-57528696e043" targetNamespace="http://schemas.microsoft.com/office/2006/metadata/properties" ma:root="true" ma:fieldsID="209bfb1597a2f1a844b97d265e36ff7d" ns1:_="" ns2:_="" ns3:_="">
    <xsd:import namespace="http://schemas.microsoft.com/sharepoint/v3"/>
    <xsd:import namespace="3375c2aa-e82c-4f9b-ba57-639451c1437f"/>
    <xsd:import namespace="431db7f5-7720-4b92-bf42-57528696e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5c2aa-e82c-4f9b-ba57-639451c14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db7f5-7720-4b92-bf42-57528696e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8F1BC-2987-4EF7-814B-DFE6E84E264A}">
  <ds:schemaRefs>
    <ds:schemaRef ds:uri="3375c2aa-e82c-4f9b-ba57-639451c1437f"/>
    <ds:schemaRef ds:uri="431db7f5-7720-4b92-bf42-57528696e0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08A1AE-7D63-469F-9585-253143CC3F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5A5834-8A04-4D3C-B17C-B43C7FC3AEC1}">
  <ds:schemaRefs>
    <ds:schemaRef ds:uri="3375c2aa-e82c-4f9b-ba57-639451c1437f"/>
    <ds:schemaRef ds:uri="431db7f5-7720-4b92-bf42-57528696e0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310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USPS_Template_1</vt:lpstr>
      <vt:lpstr>1_blank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Gunlogson, Lois A - Bloomingdale, IL</dc:creator>
  <cp:lastModifiedBy>Beutel, Keri - St. Louis, MO</cp:lastModifiedBy>
  <cp:revision>13</cp:revision>
  <cp:lastPrinted>2021-08-17T20:03:43Z</cp:lastPrinted>
  <dcterms:created xsi:type="dcterms:W3CDTF">2021-08-13T12:22:32Z</dcterms:created>
  <dcterms:modified xsi:type="dcterms:W3CDTF">2023-03-08T19:46:31Z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0x010100F375DBD6389BFE42B475DAAFEA1837E8</vt:lpwstr>
  </property>
</Properties>
</file>